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notesMasterIdLst>
    <p:notesMasterId r:id="rId126"/>
  </p:notesMasterIdLst>
  <p:sldIdLst>
    <p:sldId id="322" r:id="rId2"/>
    <p:sldId id="257" r:id="rId3"/>
    <p:sldId id="258" r:id="rId4"/>
    <p:sldId id="259" r:id="rId5"/>
    <p:sldId id="260" r:id="rId6"/>
    <p:sldId id="262" r:id="rId7"/>
    <p:sldId id="261" r:id="rId8"/>
    <p:sldId id="263" r:id="rId9"/>
    <p:sldId id="264" r:id="rId10"/>
    <p:sldId id="341" r:id="rId11"/>
    <p:sldId id="265" r:id="rId12"/>
    <p:sldId id="340" r:id="rId13"/>
    <p:sldId id="342" r:id="rId14"/>
    <p:sldId id="266" r:id="rId15"/>
    <p:sldId id="267" r:id="rId16"/>
    <p:sldId id="392" r:id="rId17"/>
    <p:sldId id="268" r:id="rId18"/>
    <p:sldId id="393" r:id="rId19"/>
    <p:sldId id="269" r:id="rId20"/>
    <p:sldId id="345" r:id="rId21"/>
    <p:sldId id="394" r:id="rId22"/>
    <p:sldId id="270" r:id="rId23"/>
    <p:sldId id="395" r:id="rId24"/>
    <p:sldId id="271" r:id="rId25"/>
    <p:sldId id="349" r:id="rId26"/>
    <p:sldId id="396" r:id="rId27"/>
    <p:sldId id="272" r:id="rId28"/>
    <p:sldId id="397" r:id="rId29"/>
    <p:sldId id="354" r:id="rId30"/>
    <p:sldId id="398" r:id="rId31"/>
    <p:sldId id="399" r:id="rId32"/>
    <p:sldId id="273" r:id="rId33"/>
    <p:sldId id="356" r:id="rId34"/>
    <p:sldId id="357" r:id="rId35"/>
    <p:sldId id="274" r:id="rId36"/>
    <p:sldId id="358" r:id="rId37"/>
    <p:sldId id="329" r:id="rId38"/>
    <p:sldId id="359" r:id="rId39"/>
    <p:sldId id="330" r:id="rId40"/>
    <p:sldId id="275" r:id="rId41"/>
    <p:sldId id="276" r:id="rId42"/>
    <p:sldId id="277" r:id="rId43"/>
    <p:sldId id="278" r:id="rId44"/>
    <p:sldId id="279" r:id="rId45"/>
    <p:sldId id="361" r:id="rId46"/>
    <p:sldId id="362" r:id="rId47"/>
    <p:sldId id="360" r:id="rId48"/>
    <p:sldId id="280" r:id="rId49"/>
    <p:sldId id="281" r:id="rId50"/>
    <p:sldId id="364" r:id="rId51"/>
    <p:sldId id="282" r:id="rId52"/>
    <p:sldId id="390" r:id="rId53"/>
    <p:sldId id="391" r:id="rId54"/>
    <p:sldId id="284" r:id="rId55"/>
    <p:sldId id="366" r:id="rId56"/>
    <p:sldId id="285" r:id="rId57"/>
    <p:sldId id="367" r:id="rId58"/>
    <p:sldId id="286" r:id="rId59"/>
    <p:sldId id="287" r:id="rId60"/>
    <p:sldId id="288" r:id="rId61"/>
    <p:sldId id="368" r:id="rId62"/>
    <p:sldId id="289" r:id="rId63"/>
    <p:sldId id="295" r:id="rId64"/>
    <p:sldId id="296" r:id="rId65"/>
    <p:sldId id="290" r:id="rId66"/>
    <p:sldId id="292" r:id="rId67"/>
    <p:sldId id="293" r:id="rId68"/>
    <p:sldId id="291" r:id="rId69"/>
    <p:sldId id="294" r:id="rId70"/>
    <p:sldId id="297" r:id="rId71"/>
    <p:sldId id="299" r:id="rId72"/>
    <p:sldId id="369" r:id="rId73"/>
    <p:sldId id="298" r:id="rId74"/>
    <p:sldId id="388" r:id="rId75"/>
    <p:sldId id="370" r:id="rId76"/>
    <p:sldId id="371" r:id="rId77"/>
    <p:sldId id="300" r:id="rId78"/>
    <p:sldId id="301" r:id="rId79"/>
    <p:sldId id="302" r:id="rId80"/>
    <p:sldId id="303" r:id="rId81"/>
    <p:sldId id="304" r:id="rId82"/>
    <p:sldId id="375" r:id="rId83"/>
    <p:sldId id="374" r:id="rId84"/>
    <p:sldId id="305" r:id="rId85"/>
    <p:sldId id="306" r:id="rId86"/>
    <p:sldId id="307" r:id="rId87"/>
    <p:sldId id="308" r:id="rId88"/>
    <p:sldId id="389" r:id="rId89"/>
    <p:sldId id="309" r:id="rId90"/>
    <p:sldId id="314" r:id="rId91"/>
    <p:sldId id="312" r:id="rId92"/>
    <p:sldId id="311" r:id="rId93"/>
    <p:sldId id="317" r:id="rId94"/>
    <p:sldId id="318" r:id="rId95"/>
    <p:sldId id="319" r:id="rId96"/>
    <p:sldId id="321" r:id="rId97"/>
    <p:sldId id="331" r:id="rId98"/>
    <p:sldId id="324" r:id="rId99"/>
    <p:sldId id="325" r:id="rId100"/>
    <p:sldId id="332" r:id="rId101"/>
    <p:sldId id="333" r:id="rId102"/>
    <p:sldId id="334" r:id="rId103"/>
    <p:sldId id="377" r:id="rId104"/>
    <p:sldId id="336" r:id="rId105"/>
    <p:sldId id="378" r:id="rId106"/>
    <p:sldId id="376" r:id="rId107"/>
    <p:sldId id="337" r:id="rId108"/>
    <p:sldId id="338" r:id="rId109"/>
    <p:sldId id="339" r:id="rId110"/>
    <p:sldId id="380" r:id="rId111"/>
    <p:sldId id="379" r:id="rId112"/>
    <p:sldId id="401" r:id="rId113"/>
    <p:sldId id="381" r:id="rId114"/>
    <p:sldId id="402" r:id="rId115"/>
    <p:sldId id="403" r:id="rId116"/>
    <p:sldId id="404" r:id="rId117"/>
    <p:sldId id="382" r:id="rId118"/>
    <p:sldId id="383" r:id="rId119"/>
    <p:sldId id="405" r:id="rId120"/>
    <p:sldId id="384" r:id="rId121"/>
    <p:sldId id="386" r:id="rId122"/>
    <p:sldId id="385" r:id="rId123"/>
    <p:sldId id="387" r:id="rId124"/>
    <p:sldId id="406" r:id="rId125"/>
  </p:sldIdLst>
  <p:sldSz cx="12192000" cy="6858000"/>
  <p:notesSz cx="6858000" cy="2019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7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ioni, Marta" initials="AM" lastIdx="12" clrIdx="0">
    <p:extLst>
      <p:ext uri="{19B8F6BF-5375-455C-9EA6-DF929625EA0E}">
        <p15:presenceInfo xmlns:p15="http://schemas.microsoft.com/office/powerpoint/2012/main" userId="Angioni, Marta" providerId="None"/>
      </p:ext>
    </p:extLst>
  </p:cmAuthor>
  <p:cmAuthor id="2" name="martaangioni@gmail.com" initials="m" lastIdx="1" clrIdx="1"/>
  <p:cmAuthor id="3" name="Angioni, Marta" initials="AM [2]" lastIdx="1" clrIdx="2">
    <p:extLst>
      <p:ext uri="{19B8F6BF-5375-455C-9EA6-DF929625EA0E}">
        <p15:presenceInfo xmlns:p15="http://schemas.microsoft.com/office/powerpoint/2012/main" userId="S-1-5-21-329068152-1454471165-1417001333-4856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F497D"/>
    <a:srgbClr val="800000"/>
    <a:srgbClr val="44546A"/>
    <a:srgbClr val="5251F6"/>
    <a:srgbClr val="963131"/>
    <a:srgbClr val="325366"/>
    <a:srgbClr val="FD1616"/>
    <a:srgbClr val="F55C5C"/>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le medio 1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7416" autoAdjust="0"/>
  </p:normalViewPr>
  <p:slideViewPr>
    <p:cSldViewPr showGuides="1">
      <p:cViewPr varScale="1">
        <p:scale>
          <a:sx n="85" d="100"/>
          <a:sy n="85" d="100"/>
        </p:scale>
        <p:origin x="586" y="72"/>
      </p:cViewPr>
      <p:guideLst>
        <p:guide orient="horz" pos="2160"/>
        <p:guide pos="575"/>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2ED41-93E9-4418-BA89-6F5FD6CB2885}" type="datetimeFigureOut">
              <a:rPr lang="it-IT" smtClean="0"/>
              <a:t>21/03/2020</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D916B-9D15-40BB-B978-36588688260C}" type="slidenum">
              <a:rPr lang="it-IT" smtClean="0"/>
              <a:t>‹N›</a:t>
            </a:fld>
            <a:endParaRPr lang="it-IT"/>
          </a:p>
        </p:txBody>
      </p:sp>
    </p:spTree>
    <p:extLst>
      <p:ext uri="{BB962C8B-B14F-4D97-AF65-F5344CB8AC3E}">
        <p14:creationId xmlns:p14="http://schemas.microsoft.com/office/powerpoint/2010/main" val="2166379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8CFD916B-9D15-40BB-B978-36588688260C}" type="slidenum">
              <a:rPr lang="it-IT" smtClean="0"/>
              <a:t>1</a:t>
            </a:fld>
            <a:endParaRPr lang="it-IT"/>
          </a:p>
        </p:txBody>
      </p:sp>
    </p:spTree>
    <p:extLst>
      <p:ext uri="{BB962C8B-B14F-4D97-AF65-F5344CB8AC3E}">
        <p14:creationId xmlns:p14="http://schemas.microsoft.com/office/powerpoint/2010/main" val="377177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11</a:t>
            </a:fld>
            <a:endParaRPr lang="it-IT"/>
          </a:p>
        </p:txBody>
      </p:sp>
    </p:spTree>
    <p:extLst>
      <p:ext uri="{BB962C8B-B14F-4D97-AF65-F5344CB8AC3E}">
        <p14:creationId xmlns:p14="http://schemas.microsoft.com/office/powerpoint/2010/main" val="2710708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13</a:t>
            </a:fld>
            <a:endParaRPr lang="it-IT"/>
          </a:p>
        </p:txBody>
      </p:sp>
    </p:spTree>
    <p:extLst>
      <p:ext uri="{BB962C8B-B14F-4D97-AF65-F5344CB8AC3E}">
        <p14:creationId xmlns:p14="http://schemas.microsoft.com/office/powerpoint/2010/main" val="4217287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15</a:t>
            </a:fld>
            <a:endParaRPr lang="it-IT"/>
          </a:p>
        </p:txBody>
      </p:sp>
    </p:spTree>
    <p:extLst>
      <p:ext uri="{BB962C8B-B14F-4D97-AF65-F5344CB8AC3E}">
        <p14:creationId xmlns:p14="http://schemas.microsoft.com/office/powerpoint/2010/main" val="2541455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17</a:t>
            </a:fld>
            <a:endParaRPr lang="it-IT"/>
          </a:p>
        </p:txBody>
      </p:sp>
    </p:spTree>
    <p:extLst>
      <p:ext uri="{BB962C8B-B14F-4D97-AF65-F5344CB8AC3E}">
        <p14:creationId xmlns:p14="http://schemas.microsoft.com/office/powerpoint/2010/main" val="3004415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20</a:t>
            </a:fld>
            <a:endParaRPr lang="it-IT"/>
          </a:p>
        </p:txBody>
      </p:sp>
    </p:spTree>
    <p:extLst>
      <p:ext uri="{BB962C8B-B14F-4D97-AF65-F5344CB8AC3E}">
        <p14:creationId xmlns:p14="http://schemas.microsoft.com/office/powerpoint/2010/main" val="4131144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22</a:t>
            </a:fld>
            <a:endParaRPr lang="it-IT"/>
          </a:p>
        </p:txBody>
      </p:sp>
    </p:spTree>
    <p:extLst>
      <p:ext uri="{BB962C8B-B14F-4D97-AF65-F5344CB8AC3E}">
        <p14:creationId xmlns:p14="http://schemas.microsoft.com/office/powerpoint/2010/main" val="601811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24</a:t>
            </a:fld>
            <a:endParaRPr lang="it-IT"/>
          </a:p>
        </p:txBody>
      </p:sp>
    </p:spTree>
    <p:extLst>
      <p:ext uri="{BB962C8B-B14F-4D97-AF65-F5344CB8AC3E}">
        <p14:creationId xmlns:p14="http://schemas.microsoft.com/office/powerpoint/2010/main" val="2353761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25</a:t>
            </a:fld>
            <a:endParaRPr lang="it-IT"/>
          </a:p>
        </p:txBody>
      </p:sp>
    </p:spTree>
    <p:extLst>
      <p:ext uri="{BB962C8B-B14F-4D97-AF65-F5344CB8AC3E}">
        <p14:creationId xmlns:p14="http://schemas.microsoft.com/office/powerpoint/2010/main" val="1849004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27</a:t>
            </a:fld>
            <a:endParaRPr lang="it-IT"/>
          </a:p>
        </p:txBody>
      </p:sp>
    </p:spTree>
    <p:extLst>
      <p:ext uri="{BB962C8B-B14F-4D97-AF65-F5344CB8AC3E}">
        <p14:creationId xmlns:p14="http://schemas.microsoft.com/office/powerpoint/2010/main" val="3515740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29</a:t>
            </a:fld>
            <a:endParaRPr lang="it-IT"/>
          </a:p>
        </p:txBody>
      </p:sp>
    </p:spTree>
    <p:extLst>
      <p:ext uri="{BB962C8B-B14F-4D97-AF65-F5344CB8AC3E}">
        <p14:creationId xmlns:p14="http://schemas.microsoft.com/office/powerpoint/2010/main" val="2905668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2</a:t>
            </a:fld>
            <a:endParaRPr lang="it-IT"/>
          </a:p>
        </p:txBody>
      </p:sp>
    </p:spTree>
    <p:extLst>
      <p:ext uri="{BB962C8B-B14F-4D97-AF65-F5344CB8AC3E}">
        <p14:creationId xmlns:p14="http://schemas.microsoft.com/office/powerpoint/2010/main" val="2976157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32</a:t>
            </a:fld>
            <a:endParaRPr lang="it-IT"/>
          </a:p>
        </p:txBody>
      </p:sp>
    </p:spTree>
    <p:extLst>
      <p:ext uri="{BB962C8B-B14F-4D97-AF65-F5344CB8AC3E}">
        <p14:creationId xmlns:p14="http://schemas.microsoft.com/office/powerpoint/2010/main" val="2113999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33</a:t>
            </a:fld>
            <a:endParaRPr lang="it-IT"/>
          </a:p>
        </p:txBody>
      </p:sp>
    </p:spTree>
    <p:extLst>
      <p:ext uri="{BB962C8B-B14F-4D97-AF65-F5344CB8AC3E}">
        <p14:creationId xmlns:p14="http://schemas.microsoft.com/office/powerpoint/2010/main" val="292187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34</a:t>
            </a:fld>
            <a:endParaRPr lang="it-IT"/>
          </a:p>
        </p:txBody>
      </p:sp>
    </p:spTree>
    <p:extLst>
      <p:ext uri="{BB962C8B-B14F-4D97-AF65-F5344CB8AC3E}">
        <p14:creationId xmlns:p14="http://schemas.microsoft.com/office/powerpoint/2010/main" val="3141524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35</a:t>
            </a:fld>
            <a:endParaRPr lang="it-IT"/>
          </a:p>
        </p:txBody>
      </p:sp>
    </p:spTree>
    <p:extLst>
      <p:ext uri="{BB962C8B-B14F-4D97-AF65-F5344CB8AC3E}">
        <p14:creationId xmlns:p14="http://schemas.microsoft.com/office/powerpoint/2010/main" val="3169146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36</a:t>
            </a:fld>
            <a:endParaRPr lang="it-IT"/>
          </a:p>
        </p:txBody>
      </p:sp>
    </p:spTree>
    <p:extLst>
      <p:ext uri="{BB962C8B-B14F-4D97-AF65-F5344CB8AC3E}">
        <p14:creationId xmlns:p14="http://schemas.microsoft.com/office/powerpoint/2010/main" val="2445122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37</a:t>
            </a:fld>
            <a:endParaRPr lang="it-IT"/>
          </a:p>
        </p:txBody>
      </p:sp>
    </p:spTree>
    <p:extLst>
      <p:ext uri="{BB962C8B-B14F-4D97-AF65-F5344CB8AC3E}">
        <p14:creationId xmlns:p14="http://schemas.microsoft.com/office/powerpoint/2010/main" val="3471180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38</a:t>
            </a:fld>
            <a:endParaRPr lang="it-IT"/>
          </a:p>
        </p:txBody>
      </p:sp>
    </p:spTree>
    <p:extLst>
      <p:ext uri="{BB962C8B-B14F-4D97-AF65-F5344CB8AC3E}">
        <p14:creationId xmlns:p14="http://schemas.microsoft.com/office/powerpoint/2010/main" val="3884505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39</a:t>
            </a:fld>
            <a:endParaRPr lang="it-IT"/>
          </a:p>
        </p:txBody>
      </p:sp>
    </p:spTree>
    <p:extLst>
      <p:ext uri="{BB962C8B-B14F-4D97-AF65-F5344CB8AC3E}">
        <p14:creationId xmlns:p14="http://schemas.microsoft.com/office/powerpoint/2010/main" val="4170802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40</a:t>
            </a:fld>
            <a:endParaRPr lang="it-IT"/>
          </a:p>
        </p:txBody>
      </p:sp>
    </p:spTree>
    <p:extLst>
      <p:ext uri="{BB962C8B-B14F-4D97-AF65-F5344CB8AC3E}">
        <p14:creationId xmlns:p14="http://schemas.microsoft.com/office/powerpoint/2010/main" val="4081738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42</a:t>
            </a:fld>
            <a:endParaRPr lang="it-IT"/>
          </a:p>
        </p:txBody>
      </p:sp>
    </p:spTree>
    <p:extLst>
      <p:ext uri="{BB962C8B-B14F-4D97-AF65-F5344CB8AC3E}">
        <p14:creationId xmlns:p14="http://schemas.microsoft.com/office/powerpoint/2010/main" val="315924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4</a:t>
            </a:fld>
            <a:endParaRPr lang="it-IT"/>
          </a:p>
        </p:txBody>
      </p:sp>
    </p:spTree>
    <p:extLst>
      <p:ext uri="{BB962C8B-B14F-4D97-AF65-F5344CB8AC3E}">
        <p14:creationId xmlns:p14="http://schemas.microsoft.com/office/powerpoint/2010/main" val="248557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43</a:t>
            </a:fld>
            <a:endParaRPr lang="it-IT"/>
          </a:p>
        </p:txBody>
      </p:sp>
    </p:spTree>
    <p:extLst>
      <p:ext uri="{BB962C8B-B14F-4D97-AF65-F5344CB8AC3E}">
        <p14:creationId xmlns:p14="http://schemas.microsoft.com/office/powerpoint/2010/main" val="315304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44</a:t>
            </a:fld>
            <a:endParaRPr lang="it-IT"/>
          </a:p>
        </p:txBody>
      </p:sp>
    </p:spTree>
    <p:extLst>
      <p:ext uri="{BB962C8B-B14F-4D97-AF65-F5344CB8AC3E}">
        <p14:creationId xmlns:p14="http://schemas.microsoft.com/office/powerpoint/2010/main" val="2412915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45</a:t>
            </a:fld>
            <a:endParaRPr lang="it-IT"/>
          </a:p>
        </p:txBody>
      </p:sp>
    </p:spTree>
    <p:extLst>
      <p:ext uri="{BB962C8B-B14F-4D97-AF65-F5344CB8AC3E}">
        <p14:creationId xmlns:p14="http://schemas.microsoft.com/office/powerpoint/2010/main" val="3201930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CFD916B-9D15-40BB-B978-36588688260C}" type="slidenum">
              <a:rPr lang="it-IT" smtClean="0"/>
              <a:t>46</a:t>
            </a:fld>
            <a:endParaRPr lang="it-IT"/>
          </a:p>
        </p:txBody>
      </p:sp>
    </p:spTree>
    <p:extLst>
      <p:ext uri="{BB962C8B-B14F-4D97-AF65-F5344CB8AC3E}">
        <p14:creationId xmlns:p14="http://schemas.microsoft.com/office/powerpoint/2010/main" val="1708165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48</a:t>
            </a:fld>
            <a:endParaRPr lang="it-IT"/>
          </a:p>
        </p:txBody>
      </p:sp>
    </p:spTree>
    <p:extLst>
      <p:ext uri="{BB962C8B-B14F-4D97-AF65-F5344CB8AC3E}">
        <p14:creationId xmlns:p14="http://schemas.microsoft.com/office/powerpoint/2010/main" val="2574399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49</a:t>
            </a:fld>
            <a:endParaRPr lang="it-IT"/>
          </a:p>
        </p:txBody>
      </p:sp>
    </p:spTree>
    <p:extLst>
      <p:ext uri="{BB962C8B-B14F-4D97-AF65-F5344CB8AC3E}">
        <p14:creationId xmlns:p14="http://schemas.microsoft.com/office/powerpoint/2010/main" val="781655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50</a:t>
            </a:fld>
            <a:endParaRPr lang="it-IT"/>
          </a:p>
        </p:txBody>
      </p:sp>
    </p:spTree>
    <p:extLst>
      <p:ext uri="{BB962C8B-B14F-4D97-AF65-F5344CB8AC3E}">
        <p14:creationId xmlns:p14="http://schemas.microsoft.com/office/powerpoint/2010/main" val="2371559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51</a:t>
            </a:fld>
            <a:endParaRPr lang="it-IT"/>
          </a:p>
        </p:txBody>
      </p:sp>
    </p:spTree>
    <p:extLst>
      <p:ext uri="{BB962C8B-B14F-4D97-AF65-F5344CB8AC3E}">
        <p14:creationId xmlns:p14="http://schemas.microsoft.com/office/powerpoint/2010/main" val="930610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54</a:t>
            </a:fld>
            <a:endParaRPr lang="it-IT"/>
          </a:p>
        </p:txBody>
      </p:sp>
    </p:spTree>
    <p:extLst>
      <p:ext uri="{BB962C8B-B14F-4D97-AF65-F5344CB8AC3E}">
        <p14:creationId xmlns:p14="http://schemas.microsoft.com/office/powerpoint/2010/main" val="3242320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55</a:t>
            </a:fld>
            <a:endParaRPr lang="it-IT"/>
          </a:p>
        </p:txBody>
      </p:sp>
    </p:spTree>
    <p:extLst>
      <p:ext uri="{BB962C8B-B14F-4D97-AF65-F5344CB8AC3E}">
        <p14:creationId xmlns:p14="http://schemas.microsoft.com/office/powerpoint/2010/main" val="252458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5</a:t>
            </a:fld>
            <a:endParaRPr lang="it-IT"/>
          </a:p>
        </p:txBody>
      </p:sp>
    </p:spTree>
    <p:extLst>
      <p:ext uri="{BB962C8B-B14F-4D97-AF65-F5344CB8AC3E}">
        <p14:creationId xmlns:p14="http://schemas.microsoft.com/office/powerpoint/2010/main" val="4220597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CFD916B-9D15-40BB-B978-36588688260C}" type="slidenum">
              <a:rPr lang="it-IT" smtClean="0"/>
              <a:t>56</a:t>
            </a:fld>
            <a:endParaRPr lang="it-IT"/>
          </a:p>
        </p:txBody>
      </p:sp>
    </p:spTree>
    <p:extLst>
      <p:ext uri="{BB962C8B-B14F-4D97-AF65-F5344CB8AC3E}">
        <p14:creationId xmlns:p14="http://schemas.microsoft.com/office/powerpoint/2010/main" val="274626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57</a:t>
            </a:fld>
            <a:endParaRPr lang="it-IT"/>
          </a:p>
        </p:txBody>
      </p:sp>
    </p:spTree>
    <p:extLst>
      <p:ext uri="{BB962C8B-B14F-4D97-AF65-F5344CB8AC3E}">
        <p14:creationId xmlns:p14="http://schemas.microsoft.com/office/powerpoint/2010/main" val="1777191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58</a:t>
            </a:fld>
            <a:endParaRPr lang="it-IT"/>
          </a:p>
        </p:txBody>
      </p:sp>
    </p:spTree>
    <p:extLst>
      <p:ext uri="{BB962C8B-B14F-4D97-AF65-F5344CB8AC3E}">
        <p14:creationId xmlns:p14="http://schemas.microsoft.com/office/powerpoint/2010/main" val="22384488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59</a:t>
            </a:fld>
            <a:endParaRPr lang="it-IT"/>
          </a:p>
        </p:txBody>
      </p:sp>
    </p:spTree>
    <p:extLst>
      <p:ext uri="{BB962C8B-B14F-4D97-AF65-F5344CB8AC3E}">
        <p14:creationId xmlns:p14="http://schemas.microsoft.com/office/powerpoint/2010/main" val="558787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60</a:t>
            </a:fld>
            <a:endParaRPr lang="it-IT"/>
          </a:p>
        </p:txBody>
      </p:sp>
    </p:spTree>
    <p:extLst>
      <p:ext uri="{BB962C8B-B14F-4D97-AF65-F5344CB8AC3E}">
        <p14:creationId xmlns:p14="http://schemas.microsoft.com/office/powerpoint/2010/main" val="238012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61</a:t>
            </a:fld>
            <a:endParaRPr lang="it-IT"/>
          </a:p>
        </p:txBody>
      </p:sp>
    </p:spTree>
    <p:extLst>
      <p:ext uri="{BB962C8B-B14F-4D97-AF65-F5344CB8AC3E}">
        <p14:creationId xmlns:p14="http://schemas.microsoft.com/office/powerpoint/2010/main" val="13902839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62</a:t>
            </a:fld>
            <a:endParaRPr lang="it-IT"/>
          </a:p>
        </p:txBody>
      </p:sp>
    </p:spTree>
    <p:extLst>
      <p:ext uri="{BB962C8B-B14F-4D97-AF65-F5344CB8AC3E}">
        <p14:creationId xmlns:p14="http://schemas.microsoft.com/office/powerpoint/2010/main" val="3428668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63</a:t>
            </a:fld>
            <a:endParaRPr lang="it-IT"/>
          </a:p>
        </p:txBody>
      </p:sp>
    </p:spTree>
    <p:extLst>
      <p:ext uri="{BB962C8B-B14F-4D97-AF65-F5344CB8AC3E}">
        <p14:creationId xmlns:p14="http://schemas.microsoft.com/office/powerpoint/2010/main" val="249893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64</a:t>
            </a:fld>
            <a:endParaRPr lang="it-IT"/>
          </a:p>
        </p:txBody>
      </p:sp>
    </p:spTree>
    <p:extLst>
      <p:ext uri="{BB962C8B-B14F-4D97-AF65-F5344CB8AC3E}">
        <p14:creationId xmlns:p14="http://schemas.microsoft.com/office/powerpoint/2010/main" val="3193834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65</a:t>
            </a:fld>
            <a:endParaRPr lang="it-IT"/>
          </a:p>
        </p:txBody>
      </p:sp>
    </p:spTree>
    <p:extLst>
      <p:ext uri="{BB962C8B-B14F-4D97-AF65-F5344CB8AC3E}">
        <p14:creationId xmlns:p14="http://schemas.microsoft.com/office/powerpoint/2010/main" val="28405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6</a:t>
            </a:fld>
            <a:endParaRPr lang="it-IT"/>
          </a:p>
        </p:txBody>
      </p:sp>
    </p:spTree>
    <p:extLst>
      <p:ext uri="{BB962C8B-B14F-4D97-AF65-F5344CB8AC3E}">
        <p14:creationId xmlns:p14="http://schemas.microsoft.com/office/powerpoint/2010/main" val="2611079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66</a:t>
            </a:fld>
            <a:endParaRPr lang="it-IT"/>
          </a:p>
        </p:txBody>
      </p:sp>
    </p:spTree>
    <p:extLst>
      <p:ext uri="{BB962C8B-B14F-4D97-AF65-F5344CB8AC3E}">
        <p14:creationId xmlns:p14="http://schemas.microsoft.com/office/powerpoint/2010/main" val="2148385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67</a:t>
            </a:fld>
            <a:endParaRPr lang="it-IT"/>
          </a:p>
        </p:txBody>
      </p:sp>
    </p:spTree>
    <p:extLst>
      <p:ext uri="{BB962C8B-B14F-4D97-AF65-F5344CB8AC3E}">
        <p14:creationId xmlns:p14="http://schemas.microsoft.com/office/powerpoint/2010/main" val="4061427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69</a:t>
            </a:fld>
            <a:endParaRPr lang="it-IT"/>
          </a:p>
        </p:txBody>
      </p:sp>
    </p:spTree>
    <p:extLst>
      <p:ext uri="{BB962C8B-B14F-4D97-AF65-F5344CB8AC3E}">
        <p14:creationId xmlns:p14="http://schemas.microsoft.com/office/powerpoint/2010/main" val="3685411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70</a:t>
            </a:fld>
            <a:endParaRPr lang="it-IT"/>
          </a:p>
        </p:txBody>
      </p:sp>
    </p:spTree>
    <p:extLst>
      <p:ext uri="{BB962C8B-B14F-4D97-AF65-F5344CB8AC3E}">
        <p14:creationId xmlns:p14="http://schemas.microsoft.com/office/powerpoint/2010/main" val="4094511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75</a:t>
            </a:fld>
            <a:endParaRPr lang="it-IT"/>
          </a:p>
        </p:txBody>
      </p:sp>
    </p:spTree>
    <p:extLst>
      <p:ext uri="{BB962C8B-B14F-4D97-AF65-F5344CB8AC3E}">
        <p14:creationId xmlns:p14="http://schemas.microsoft.com/office/powerpoint/2010/main" val="62399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76</a:t>
            </a:fld>
            <a:endParaRPr lang="it-IT"/>
          </a:p>
        </p:txBody>
      </p:sp>
    </p:spTree>
    <p:extLst>
      <p:ext uri="{BB962C8B-B14F-4D97-AF65-F5344CB8AC3E}">
        <p14:creationId xmlns:p14="http://schemas.microsoft.com/office/powerpoint/2010/main" val="3991655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77</a:t>
            </a:fld>
            <a:endParaRPr lang="it-IT"/>
          </a:p>
        </p:txBody>
      </p:sp>
    </p:spTree>
    <p:extLst>
      <p:ext uri="{BB962C8B-B14F-4D97-AF65-F5344CB8AC3E}">
        <p14:creationId xmlns:p14="http://schemas.microsoft.com/office/powerpoint/2010/main" val="18809352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78</a:t>
            </a:fld>
            <a:endParaRPr lang="it-IT"/>
          </a:p>
        </p:txBody>
      </p:sp>
    </p:spTree>
    <p:extLst>
      <p:ext uri="{BB962C8B-B14F-4D97-AF65-F5344CB8AC3E}">
        <p14:creationId xmlns:p14="http://schemas.microsoft.com/office/powerpoint/2010/main" val="32578642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79</a:t>
            </a:fld>
            <a:endParaRPr lang="it-IT"/>
          </a:p>
        </p:txBody>
      </p:sp>
    </p:spTree>
    <p:extLst>
      <p:ext uri="{BB962C8B-B14F-4D97-AF65-F5344CB8AC3E}">
        <p14:creationId xmlns:p14="http://schemas.microsoft.com/office/powerpoint/2010/main" val="25180590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80</a:t>
            </a:fld>
            <a:endParaRPr lang="it-IT"/>
          </a:p>
        </p:txBody>
      </p:sp>
    </p:spTree>
    <p:extLst>
      <p:ext uri="{BB962C8B-B14F-4D97-AF65-F5344CB8AC3E}">
        <p14:creationId xmlns:p14="http://schemas.microsoft.com/office/powerpoint/2010/main" val="1470796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7</a:t>
            </a:fld>
            <a:endParaRPr lang="it-IT"/>
          </a:p>
        </p:txBody>
      </p:sp>
    </p:spTree>
    <p:extLst>
      <p:ext uri="{BB962C8B-B14F-4D97-AF65-F5344CB8AC3E}">
        <p14:creationId xmlns:p14="http://schemas.microsoft.com/office/powerpoint/2010/main" val="5285383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81</a:t>
            </a:fld>
            <a:endParaRPr lang="it-IT"/>
          </a:p>
        </p:txBody>
      </p:sp>
    </p:spTree>
    <p:extLst>
      <p:ext uri="{BB962C8B-B14F-4D97-AF65-F5344CB8AC3E}">
        <p14:creationId xmlns:p14="http://schemas.microsoft.com/office/powerpoint/2010/main" val="2684904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CFD916B-9D15-40BB-B978-36588688260C}" type="slidenum">
              <a:rPr lang="it-IT" smtClean="0"/>
              <a:t>82</a:t>
            </a:fld>
            <a:endParaRPr lang="it-IT"/>
          </a:p>
        </p:txBody>
      </p:sp>
    </p:spTree>
    <p:extLst>
      <p:ext uri="{BB962C8B-B14F-4D97-AF65-F5344CB8AC3E}">
        <p14:creationId xmlns:p14="http://schemas.microsoft.com/office/powerpoint/2010/main" val="38375855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CFD916B-9D15-40BB-B978-36588688260C}" type="slidenum">
              <a:rPr lang="it-IT" smtClean="0"/>
              <a:t>84</a:t>
            </a:fld>
            <a:endParaRPr lang="it-IT"/>
          </a:p>
        </p:txBody>
      </p:sp>
    </p:spTree>
    <p:extLst>
      <p:ext uri="{BB962C8B-B14F-4D97-AF65-F5344CB8AC3E}">
        <p14:creationId xmlns:p14="http://schemas.microsoft.com/office/powerpoint/2010/main" val="745233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CFD916B-9D15-40BB-B978-36588688260C}" type="slidenum">
              <a:rPr lang="it-IT" smtClean="0"/>
              <a:t>85</a:t>
            </a:fld>
            <a:endParaRPr lang="it-IT"/>
          </a:p>
        </p:txBody>
      </p:sp>
    </p:spTree>
    <p:extLst>
      <p:ext uri="{BB962C8B-B14F-4D97-AF65-F5344CB8AC3E}">
        <p14:creationId xmlns:p14="http://schemas.microsoft.com/office/powerpoint/2010/main" val="19102442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87</a:t>
            </a:fld>
            <a:endParaRPr lang="it-IT"/>
          </a:p>
        </p:txBody>
      </p:sp>
    </p:spTree>
    <p:extLst>
      <p:ext uri="{BB962C8B-B14F-4D97-AF65-F5344CB8AC3E}">
        <p14:creationId xmlns:p14="http://schemas.microsoft.com/office/powerpoint/2010/main" val="27256688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89</a:t>
            </a:fld>
            <a:endParaRPr lang="it-IT"/>
          </a:p>
        </p:txBody>
      </p:sp>
    </p:spTree>
    <p:extLst>
      <p:ext uri="{BB962C8B-B14F-4D97-AF65-F5344CB8AC3E}">
        <p14:creationId xmlns:p14="http://schemas.microsoft.com/office/powerpoint/2010/main" val="41953382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CFD916B-9D15-40BB-B978-36588688260C}" type="slidenum">
              <a:rPr lang="it-IT" smtClean="0"/>
              <a:t>91</a:t>
            </a:fld>
            <a:endParaRPr lang="it-IT"/>
          </a:p>
        </p:txBody>
      </p:sp>
    </p:spTree>
    <p:extLst>
      <p:ext uri="{BB962C8B-B14F-4D97-AF65-F5344CB8AC3E}">
        <p14:creationId xmlns:p14="http://schemas.microsoft.com/office/powerpoint/2010/main" val="30592180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93</a:t>
            </a:fld>
            <a:endParaRPr lang="it-IT"/>
          </a:p>
        </p:txBody>
      </p:sp>
    </p:spTree>
    <p:extLst>
      <p:ext uri="{BB962C8B-B14F-4D97-AF65-F5344CB8AC3E}">
        <p14:creationId xmlns:p14="http://schemas.microsoft.com/office/powerpoint/2010/main" val="37128640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95</a:t>
            </a:fld>
            <a:endParaRPr lang="it-IT"/>
          </a:p>
        </p:txBody>
      </p:sp>
    </p:spTree>
    <p:extLst>
      <p:ext uri="{BB962C8B-B14F-4D97-AF65-F5344CB8AC3E}">
        <p14:creationId xmlns:p14="http://schemas.microsoft.com/office/powerpoint/2010/main" val="1990375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96</a:t>
            </a:fld>
            <a:endParaRPr lang="it-IT"/>
          </a:p>
        </p:txBody>
      </p:sp>
    </p:spTree>
    <p:extLst>
      <p:ext uri="{BB962C8B-B14F-4D97-AF65-F5344CB8AC3E}">
        <p14:creationId xmlns:p14="http://schemas.microsoft.com/office/powerpoint/2010/main" val="491820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8</a:t>
            </a:fld>
            <a:endParaRPr lang="it-IT"/>
          </a:p>
        </p:txBody>
      </p:sp>
    </p:spTree>
    <p:extLst>
      <p:ext uri="{BB962C8B-B14F-4D97-AF65-F5344CB8AC3E}">
        <p14:creationId xmlns:p14="http://schemas.microsoft.com/office/powerpoint/2010/main" val="9214609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97</a:t>
            </a:fld>
            <a:endParaRPr lang="it-IT"/>
          </a:p>
        </p:txBody>
      </p:sp>
    </p:spTree>
    <p:extLst>
      <p:ext uri="{BB962C8B-B14F-4D97-AF65-F5344CB8AC3E}">
        <p14:creationId xmlns:p14="http://schemas.microsoft.com/office/powerpoint/2010/main" val="23472784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98</a:t>
            </a:fld>
            <a:endParaRPr lang="it-IT"/>
          </a:p>
        </p:txBody>
      </p:sp>
    </p:spTree>
    <p:extLst>
      <p:ext uri="{BB962C8B-B14F-4D97-AF65-F5344CB8AC3E}">
        <p14:creationId xmlns:p14="http://schemas.microsoft.com/office/powerpoint/2010/main" val="1988805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99</a:t>
            </a:fld>
            <a:endParaRPr lang="it-IT"/>
          </a:p>
        </p:txBody>
      </p:sp>
    </p:spTree>
    <p:extLst>
      <p:ext uri="{BB962C8B-B14F-4D97-AF65-F5344CB8AC3E}">
        <p14:creationId xmlns:p14="http://schemas.microsoft.com/office/powerpoint/2010/main" val="6354291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100</a:t>
            </a:fld>
            <a:endParaRPr lang="it-IT"/>
          </a:p>
        </p:txBody>
      </p:sp>
    </p:spTree>
    <p:extLst>
      <p:ext uri="{BB962C8B-B14F-4D97-AF65-F5344CB8AC3E}">
        <p14:creationId xmlns:p14="http://schemas.microsoft.com/office/powerpoint/2010/main" val="15401264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102</a:t>
            </a:fld>
            <a:endParaRPr lang="it-IT"/>
          </a:p>
        </p:txBody>
      </p:sp>
    </p:spTree>
    <p:extLst>
      <p:ext uri="{BB962C8B-B14F-4D97-AF65-F5344CB8AC3E}">
        <p14:creationId xmlns:p14="http://schemas.microsoft.com/office/powerpoint/2010/main" val="12194798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104</a:t>
            </a:fld>
            <a:endParaRPr lang="it-IT"/>
          </a:p>
        </p:txBody>
      </p:sp>
    </p:spTree>
    <p:extLst>
      <p:ext uri="{BB962C8B-B14F-4D97-AF65-F5344CB8AC3E}">
        <p14:creationId xmlns:p14="http://schemas.microsoft.com/office/powerpoint/2010/main" val="1195779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107</a:t>
            </a:fld>
            <a:endParaRPr lang="it-IT"/>
          </a:p>
        </p:txBody>
      </p:sp>
    </p:spTree>
    <p:extLst>
      <p:ext uri="{BB962C8B-B14F-4D97-AF65-F5344CB8AC3E}">
        <p14:creationId xmlns:p14="http://schemas.microsoft.com/office/powerpoint/2010/main" val="36133478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8CFD916B-9D15-40BB-B978-36588688260C}" type="slidenum">
              <a:rPr lang="it-IT" smtClean="0"/>
              <a:t>110</a:t>
            </a:fld>
            <a:endParaRPr lang="it-IT"/>
          </a:p>
        </p:txBody>
      </p:sp>
    </p:spTree>
    <p:extLst>
      <p:ext uri="{BB962C8B-B14F-4D97-AF65-F5344CB8AC3E}">
        <p14:creationId xmlns:p14="http://schemas.microsoft.com/office/powerpoint/2010/main" val="1082405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CFD916B-9D15-40BB-B978-36588688260C}" type="slidenum">
              <a:rPr lang="it-IT" smtClean="0"/>
              <a:t>113</a:t>
            </a:fld>
            <a:endParaRPr lang="it-IT"/>
          </a:p>
        </p:txBody>
      </p:sp>
    </p:spTree>
    <p:extLst>
      <p:ext uri="{BB962C8B-B14F-4D97-AF65-F5344CB8AC3E}">
        <p14:creationId xmlns:p14="http://schemas.microsoft.com/office/powerpoint/2010/main" val="2872971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CFD916B-9D15-40BB-B978-36588688260C}" type="slidenum">
              <a:rPr lang="it-IT" smtClean="0"/>
              <a:t>9</a:t>
            </a:fld>
            <a:endParaRPr lang="it-IT"/>
          </a:p>
        </p:txBody>
      </p:sp>
    </p:spTree>
    <p:extLst>
      <p:ext uri="{BB962C8B-B14F-4D97-AF65-F5344CB8AC3E}">
        <p14:creationId xmlns:p14="http://schemas.microsoft.com/office/powerpoint/2010/main" val="255426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9E4F28D-B58D-4093-B750-A2474217CAAE}" type="datetimeFigureOut">
              <a:rPr lang="it-IT" smtClean="0"/>
              <a:t>21/03/2020</a:t>
            </a:fld>
            <a:endParaRPr lang="it-IT"/>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it-IT"/>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C220E983-7305-418D-B3FF-480595421517}" type="slidenum">
              <a:rPr lang="it-IT" smtClean="0"/>
              <a:t>‹N›</a:t>
            </a:fld>
            <a:endParaRPr lang="it-IT"/>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89407735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4F28D-B58D-4093-B750-A2474217CAAE}" type="datetimeFigureOut">
              <a:rPr lang="it-IT" smtClean="0"/>
              <a:t>21/03/2020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220E983-7305-418D-B3FF-480595421517}" type="slidenum">
              <a:rPr lang="it-IT" smtClean="0"/>
              <a:t>‹N›</a:t>
            </a:fld>
            <a:endParaRPr lang="it-IT"/>
          </a:p>
        </p:txBody>
      </p:sp>
    </p:spTree>
    <p:extLst>
      <p:ext uri="{BB962C8B-B14F-4D97-AF65-F5344CB8AC3E}">
        <p14:creationId xmlns:p14="http://schemas.microsoft.com/office/powerpoint/2010/main" val="2743633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4F28D-B58D-4093-B750-A2474217CAAE}" type="datetimeFigureOut">
              <a:rPr lang="it-IT" smtClean="0"/>
              <a:t>21/03/2020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220E983-7305-418D-B3FF-480595421517}" type="slidenum">
              <a:rPr lang="it-IT" smtClean="0"/>
              <a:t>‹N›</a:t>
            </a:fld>
            <a:endParaRPr lang="it-IT"/>
          </a:p>
        </p:txBody>
      </p:sp>
    </p:spTree>
    <p:extLst>
      <p:ext uri="{BB962C8B-B14F-4D97-AF65-F5344CB8AC3E}">
        <p14:creationId xmlns:p14="http://schemas.microsoft.com/office/powerpoint/2010/main" val="415344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uota">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p:cNvSpPr>
            <a:spLocks noGrp="1"/>
          </p:cNvSpPr>
          <p:nvPr>
            <p:ph type="title"/>
          </p:nvPr>
        </p:nvSpPr>
        <p:spPr>
          <a:xfrm>
            <a:off x="886421" y="2660915"/>
            <a:ext cx="10972800" cy="1143000"/>
          </a:xfrm>
        </p:spPr>
        <p:txBody>
          <a:bodyPr>
            <a:noAutofit/>
          </a:bodyPr>
          <a:lstStyle>
            <a:lvl1pPr algn="l">
              <a:defRPr sz="28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Tree>
    <p:extLst>
      <p:ext uri="{BB962C8B-B14F-4D97-AF65-F5344CB8AC3E}">
        <p14:creationId xmlns:p14="http://schemas.microsoft.com/office/powerpoint/2010/main" val="157241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233"/>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1709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testazione sezione">
    <p:spTree>
      <p:nvGrpSpPr>
        <p:cNvPr id="1" name=""/>
        <p:cNvGrpSpPr/>
        <p:nvPr/>
      </p:nvGrpSpPr>
      <p:grpSpPr>
        <a:xfrm>
          <a:off x="0" y="0"/>
          <a:ext cx="0" cy="0"/>
          <a:chOff x="0" y="0"/>
          <a:chExt cx="0" cy="0"/>
        </a:xfrm>
      </p:grpSpPr>
      <p:pic>
        <p:nvPicPr>
          <p:cNvPr id="2"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78183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fron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egnaposto testo 2"/>
          <p:cNvSpPr>
            <a:spLocks noGrp="1"/>
          </p:cNvSpPr>
          <p:nvPr>
            <p:ph type="body" idx="1"/>
          </p:nvPr>
        </p:nvSpPr>
        <p:spPr>
          <a:xfrm>
            <a:off x="609600" y="1535114"/>
            <a:ext cx="5386917" cy="639763"/>
          </a:xfrm>
        </p:spPr>
        <p:txBody>
          <a:bodyPr anchor="b"/>
          <a:lstStyle>
            <a:lvl1pPr marL="0" indent="0">
              <a:buNone/>
              <a:defRPr sz="2400" b="1">
                <a:latin typeface="Segoe UI" panose="020B0502040204020203" pitchFamily="34" charset="0"/>
                <a:ea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stili del testo dello schema</a:t>
            </a:r>
          </a:p>
        </p:txBody>
      </p:sp>
      <p:sp>
        <p:nvSpPr>
          <p:cNvPr id="4" name="Segnaposto contenuto 3"/>
          <p:cNvSpPr>
            <a:spLocks noGrp="1"/>
          </p:cNvSpPr>
          <p:nvPr>
            <p:ph sz="half" idx="2"/>
          </p:nvPr>
        </p:nvSpPr>
        <p:spPr>
          <a:xfrm>
            <a:off x="609600" y="2174875"/>
            <a:ext cx="5386917" cy="3951288"/>
          </a:xfrm>
        </p:spPr>
        <p:txBody>
          <a:bodyPr>
            <a:normAutofit/>
          </a:bodyPr>
          <a:lstStyle>
            <a:lvl1pPr>
              <a:defRPr sz="2000">
                <a:latin typeface="Segoe UI" panose="020B0502040204020203" pitchFamily="34" charset="0"/>
                <a:ea typeface="Segoe UI" panose="020B0502040204020203" pitchFamily="34" charset="0"/>
                <a:cs typeface="Segoe UI" panose="020B0502040204020203" pitchFamily="34" charset="0"/>
              </a:defRPr>
            </a:lvl1pPr>
            <a:lvl2pPr>
              <a:defRPr sz="1800">
                <a:latin typeface="Segoe UI" panose="020B0502040204020203" pitchFamily="34" charset="0"/>
                <a:ea typeface="Segoe UI" panose="020B0502040204020203" pitchFamily="34" charset="0"/>
                <a:cs typeface="Segoe UI" panose="020B0502040204020203" pitchFamily="34" charset="0"/>
              </a:defRPr>
            </a:lvl2pPr>
            <a:lvl3pPr>
              <a:defRPr sz="1600">
                <a:latin typeface="Segoe UI" panose="020B0502040204020203" pitchFamily="34" charset="0"/>
                <a:ea typeface="Segoe UI" panose="020B0502040204020203" pitchFamily="34" charset="0"/>
                <a:cs typeface="Segoe UI" panose="020B0502040204020203" pitchFamily="34" charset="0"/>
              </a:defRPr>
            </a:lvl3pPr>
            <a:lvl4pPr>
              <a:defRPr sz="1400">
                <a:latin typeface="Segoe UI" panose="020B0502040204020203" pitchFamily="34" charset="0"/>
                <a:ea typeface="Segoe UI" panose="020B0502040204020203" pitchFamily="34" charset="0"/>
                <a:cs typeface="Segoe UI" panose="020B0502040204020203" pitchFamily="34" charset="0"/>
              </a:defRPr>
            </a:lvl4pPr>
            <a:lvl5pPr>
              <a:defRPr sz="1400">
                <a:latin typeface="Segoe UI" panose="020B0502040204020203" pitchFamily="34" charset="0"/>
                <a:ea typeface="Segoe UI" panose="020B0502040204020203" pitchFamily="34" charset="0"/>
                <a:cs typeface="Segoe UI" panose="020B0502040204020203" pitchFamily="34" charset="0"/>
              </a:defRPr>
            </a:lvl5pPr>
            <a:lvl6pPr>
              <a:defRPr sz="1600"/>
            </a:lvl6pPr>
            <a:lvl7pPr>
              <a:defRPr sz="1600"/>
            </a:lvl7pPr>
            <a:lvl8pPr>
              <a:defRPr sz="1600"/>
            </a:lvl8pPr>
            <a:lvl9pPr>
              <a:defRPr sz="1600"/>
            </a:lvl9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p:cNvSpPr>
            <a:spLocks noGrp="1"/>
          </p:cNvSpPr>
          <p:nvPr>
            <p:ph type="body" sz="quarter" idx="3"/>
          </p:nvPr>
        </p:nvSpPr>
        <p:spPr>
          <a:xfrm>
            <a:off x="6193370" y="1535114"/>
            <a:ext cx="5389033" cy="639763"/>
          </a:xfrm>
        </p:spPr>
        <p:txBody>
          <a:bodyPr anchor="b"/>
          <a:lstStyle>
            <a:lvl1pPr marL="0" indent="0">
              <a:buNone/>
              <a:defRPr sz="2400" b="1">
                <a:latin typeface="Segoe UI" panose="020B0502040204020203" pitchFamily="34" charset="0"/>
                <a:ea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stili del testo dello schema</a:t>
            </a:r>
          </a:p>
        </p:txBody>
      </p:sp>
      <p:sp>
        <p:nvSpPr>
          <p:cNvPr id="6" name="Segnaposto contenuto 5"/>
          <p:cNvSpPr>
            <a:spLocks noGrp="1"/>
          </p:cNvSpPr>
          <p:nvPr>
            <p:ph sz="quarter" idx="4"/>
          </p:nvPr>
        </p:nvSpPr>
        <p:spPr>
          <a:xfrm>
            <a:off x="6193370" y="2174875"/>
            <a:ext cx="5389033" cy="3951288"/>
          </a:xfrm>
        </p:spPr>
        <p:txBody>
          <a:bodyPr>
            <a:normAutofit/>
          </a:bodyPr>
          <a:lstStyle>
            <a:lvl1pPr>
              <a:defRPr sz="2000">
                <a:latin typeface="Segoe UI" panose="020B0502040204020203" pitchFamily="34" charset="0"/>
                <a:ea typeface="Segoe UI" panose="020B0502040204020203" pitchFamily="34" charset="0"/>
                <a:cs typeface="Segoe UI" panose="020B0502040204020203" pitchFamily="34" charset="0"/>
              </a:defRPr>
            </a:lvl1pPr>
            <a:lvl2pPr>
              <a:defRPr sz="1800">
                <a:latin typeface="Segoe UI" panose="020B0502040204020203" pitchFamily="34" charset="0"/>
                <a:ea typeface="Segoe UI" panose="020B0502040204020203" pitchFamily="34" charset="0"/>
                <a:cs typeface="Segoe UI" panose="020B0502040204020203" pitchFamily="34" charset="0"/>
              </a:defRPr>
            </a:lvl2pPr>
            <a:lvl3pPr>
              <a:defRPr sz="1600">
                <a:latin typeface="Segoe UI" panose="020B0502040204020203" pitchFamily="34" charset="0"/>
                <a:ea typeface="Segoe UI" panose="020B0502040204020203" pitchFamily="34" charset="0"/>
                <a:cs typeface="Segoe UI" panose="020B0502040204020203" pitchFamily="34" charset="0"/>
              </a:defRPr>
            </a:lvl3pPr>
            <a:lvl4pPr>
              <a:defRPr sz="1400">
                <a:latin typeface="Segoe UI" panose="020B0502040204020203" pitchFamily="34" charset="0"/>
                <a:ea typeface="Segoe UI" panose="020B0502040204020203" pitchFamily="34" charset="0"/>
                <a:cs typeface="Segoe UI" panose="020B0502040204020203" pitchFamily="34" charset="0"/>
              </a:defRPr>
            </a:lvl4pPr>
            <a:lvl5pPr>
              <a:defRPr sz="1400">
                <a:latin typeface="Segoe UI" panose="020B0502040204020203" pitchFamily="34" charset="0"/>
                <a:ea typeface="Segoe UI" panose="020B0502040204020203" pitchFamily="34" charset="0"/>
                <a:cs typeface="Segoe UI" panose="020B0502040204020203" pitchFamily="34" charset="0"/>
              </a:defRPr>
            </a:lvl5pPr>
            <a:lvl6pPr>
              <a:defRPr sz="1600"/>
            </a:lvl6pPr>
            <a:lvl7pPr>
              <a:defRPr sz="1600"/>
            </a:lvl7pPr>
            <a:lvl8pPr>
              <a:defRPr sz="1600"/>
            </a:lvl8pPr>
            <a:lvl9pPr>
              <a:defRPr sz="1600"/>
            </a:lvl9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2231878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fronto">
    <p:spTree>
      <p:nvGrpSpPr>
        <p:cNvPr id="1" name=""/>
        <p:cNvGrpSpPr/>
        <p:nvPr/>
      </p:nvGrpSpPr>
      <p:grpSpPr>
        <a:xfrm>
          <a:off x="0" y="0"/>
          <a:ext cx="0" cy="0"/>
          <a:chOff x="0" y="0"/>
          <a:chExt cx="0" cy="0"/>
        </a:xfrm>
      </p:grpSpPr>
      <p:pic>
        <p:nvPicPr>
          <p:cNvPr id="5" name="Immagin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egnaposto testo 2"/>
          <p:cNvSpPr>
            <a:spLocks noGrp="1"/>
          </p:cNvSpPr>
          <p:nvPr>
            <p:ph type="body" idx="1"/>
          </p:nvPr>
        </p:nvSpPr>
        <p:spPr>
          <a:xfrm>
            <a:off x="609600" y="1316766"/>
            <a:ext cx="9518848" cy="639763"/>
          </a:xfrm>
        </p:spPr>
        <p:txBody>
          <a:bodyPr anchor="b">
            <a:normAutofit/>
          </a:bodyPr>
          <a:lstStyle>
            <a:lvl1pPr marL="0" indent="0">
              <a:buNone/>
              <a:defRPr sz="2000" b="1">
                <a:latin typeface="Segoe UI" panose="020B0502040204020203" pitchFamily="34" charset="0"/>
                <a:ea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stili del testo dello schema</a:t>
            </a:r>
          </a:p>
        </p:txBody>
      </p:sp>
      <p:sp>
        <p:nvSpPr>
          <p:cNvPr id="4" name="Segnaposto contenuto 3"/>
          <p:cNvSpPr>
            <a:spLocks noGrp="1"/>
          </p:cNvSpPr>
          <p:nvPr>
            <p:ph sz="half" idx="2"/>
          </p:nvPr>
        </p:nvSpPr>
        <p:spPr>
          <a:xfrm>
            <a:off x="609600" y="2174875"/>
            <a:ext cx="10574965" cy="3951288"/>
          </a:xfrm>
        </p:spPr>
        <p:txBody>
          <a:bodyPr>
            <a:normAutofit/>
          </a:bodyPr>
          <a:lstStyle>
            <a:lvl1pPr>
              <a:defRPr sz="2000">
                <a:latin typeface="Segoe UI" panose="020B0502040204020203" pitchFamily="34" charset="0"/>
                <a:ea typeface="Segoe UI" panose="020B0502040204020203" pitchFamily="34" charset="0"/>
                <a:cs typeface="Segoe UI" panose="020B0502040204020203" pitchFamily="34" charset="0"/>
              </a:defRPr>
            </a:lvl1pPr>
            <a:lvl2pPr>
              <a:defRPr sz="1800">
                <a:latin typeface="Segoe UI" panose="020B0502040204020203" pitchFamily="34" charset="0"/>
                <a:ea typeface="Segoe UI" panose="020B0502040204020203" pitchFamily="34" charset="0"/>
                <a:cs typeface="Segoe UI" panose="020B0502040204020203" pitchFamily="34" charset="0"/>
              </a:defRPr>
            </a:lvl2pPr>
            <a:lvl3pPr>
              <a:defRPr sz="1600">
                <a:latin typeface="Segoe UI" panose="020B0502040204020203" pitchFamily="34" charset="0"/>
                <a:ea typeface="Segoe UI" panose="020B0502040204020203" pitchFamily="34" charset="0"/>
                <a:cs typeface="Segoe UI" panose="020B0502040204020203" pitchFamily="34" charset="0"/>
              </a:defRPr>
            </a:lvl3pPr>
            <a:lvl4pPr>
              <a:defRPr sz="1400">
                <a:latin typeface="Segoe UI" panose="020B0502040204020203" pitchFamily="34" charset="0"/>
                <a:ea typeface="Segoe UI" panose="020B0502040204020203" pitchFamily="34" charset="0"/>
                <a:cs typeface="Segoe UI" panose="020B0502040204020203" pitchFamily="34" charset="0"/>
              </a:defRPr>
            </a:lvl4pPr>
            <a:lvl5pPr>
              <a:defRPr sz="1400">
                <a:latin typeface="Segoe UI" panose="020B0502040204020203" pitchFamily="34" charset="0"/>
                <a:ea typeface="Segoe UI" panose="020B0502040204020203" pitchFamily="34" charset="0"/>
                <a:cs typeface="Segoe UI" panose="020B0502040204020203" pitchFamily="34" charset="0"/>
              </a:defRPr>
            </a:lvl5pPr>
            <a:lvl6pPr>
              <a:defRPr sz="1600"/>
            </a:lvl6pPr>
            <a:lvl7pPr>
              <a:defRPr sz="1600"/>
            </a:lvl7pPr>
            <a:lvl8pPr>
              <a:defRPr sz="1600"/>
            </a:lvl8pPr>
            <a:lvl9pPr>
              <a:defRPr sz="1600"/>
            </a:lvl9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2013262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olo titolo">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testo 2"/>
          <p:cNvSpPr>
            <a:spLocks noGrp="1"/>
          </p:cNvSpPr>
          <p:nvPr>
            <p:ph type="body" sz="quarter" idx="10"/>
          </p:nvPr>
        </p:nvSpPr>
        <p:spPr>
          <a:xfrm>
            <a:off x="911424" y="2828959"/>
            <a:ext cx="4896973" cy="1272116"/>
          </a:xfr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it-IT" sz="3200"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Fare clic per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it-IT" sz="2400" i="1" dirty="0">
                <a:solidFill>
                  <a:schemeClr val="bg1"/>
                </a:solidFill>
                <a:latin typeface="Segoe UI" panose="020B0502040204020203" pitchFamily="34" charset="0"/>
                <a:ea typeface="Segoe UI" panose="020B0502040204020203" pitchFamily="34" charset="0"/>
                <a:cs typeface="Segoe UI" panose="020B0502040204020203" pitchFamily="34" charset="0"/>
              </a:rPr>
              <a:t>Job Title, Azienda</a:t>
            </a:r>
          </a:p>
        </p:txBody>
      </p:sp>
    </p:spTree>
    <p:extLst>
      <p:ext uri="{BB962C8B-B14F-4D97-AF65-F5344CB8AC3E}">
        <p14:creationId xmlns:p14="http://schemas.microsoft.com/office/powerpoint/2010/main" val="1712291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Vuota">
    <p:spTree>
      <p:nvGrpSpPr>
        <p:cNvPr id="1" name=""/>
        <p:cNvGrpSpPr/>
        <p:nvPr/>
      </p:nvGrpSpPr>
      <p:grpSpPr>
        <a:xfrm>
          <a:off x="0" y="0"/>
          <a:ext cx="0" cy="0"/>
          <a:chOff x="0" y="0"/>
          <a:chExt cx="0" cy="0"/>
        </a:xfrm>
      </p:grpSpPr>
      <p:pic>
        <p:nvPicPr>
          <p:cNvPr id="3" name="Immagin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p:cNvSpPr>
            <a:spLocks noGrp="1"/>
          </p:cNvSpPr>
          <p:nvPr>
            <p:ph type="title"/>
          </p:nvPr>
        </p:nvSpPr>
        <p:spPr>
          <a:xfrm>
            <a:off x="886421" y="2660915"/>
            <a:ext cx="10972800" cy="1143000"/>
          </a:xfrm>
        </p:spPr>
        <p:txBody>
          <a:bodyPr>
            <a:noAutofit/>
          </a:bodyPr>
          <a:lstStyle>
            <a:lvl1pPr algn="l">
              <a:defRPr sz="280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it-IT" dirty="0"/>
              <a:t>Fare clic per modificare lo stile del titolo</a:t>
            </a:r>
          </a:p>
        </p:txBody>
      </p:sp>
    </p:spTree>
    <p:extLst>
      <p:ext uri="{BB962C8B-B14F-4D97-AF65-F5344CB8AC3E}">
        <p14:creationId xmlns:p14="http://schemas.microsoft.com/office/powerpoint/2010/main" val="2458185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uto con didascalia">
    <p:spTree>
      <p:nvGrpSpPr>
        <p:cNvPr id="1" name=""/>
        <p:cNvGrpSpPr/>
        <p:nvPr/>
      </p:nvGrpSpPr>
      <p:grpSpPr>
        <a:xfrm>
          <a:off x="0" y="0"/>
          <a:ext cx="0" cy="0"/>
          <a:chOff x="0" y="0"/>
          <a:chExt cx="0" cy="0"/>
        </a:xfrm>
      </p:grpSpPr>
      <p:sp>
        <p:nvSpPr>
          <p:cNvPr id="3" name="Segnaposto testo 2"/>
          <p:cNvSpPr>
            <a:spLocks noGrp="1"/>
          </p:cNvSpPr>
          <p:nvPr>
            <p:ph type="body" sz="quarter" idx="10"/>
          </p:nvPr>
        </p:nvSpPr>
        <p:spPr>
          <a:xfrm>
            <a:off x="911424" y="2828959"/>
            <a:ext cx="4896973" cy="1272116"/>
          </a:xfr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it-IT" sz="3200" kern="120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Fare clic per </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it-IT" sz="2400" i="1" dirty="0">
                <a:solidFill>
                  <a:schemeClr val="bg1"/>
                </a:solidFill>
                <a:latin typeface="Segoe UI" panose="020B0502040204020203" pitchFamily="34" charset="0"/>
                <a:ea typeface="Segoe UI" panose="020B0502040204020203" pitchFamily="34" charset="0"/>
                <a:cs typeface="Segoe UI" panose="020B0502040204020203" pitchFamily="34" charset="0"/>
              </a:rPr>
              <a:t>Job Title, Azienda</a:t>
            </a:r>
          </a:p>
        </p:txBody>
      </p:sp>
      <p:pic>
        <p:nvPicPr>
          <p:cNvPr id="2"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5805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4F28D-B58D-4093-B750-A2474217CAAE}" type="datetimeFigureOut">
              <a:rPr lang="it-IT" smtClean="0"/>
              <a:t>21/03/2020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C220E983-7305-418D-B3FF-480595421517}" type="slidenum">
              <a:rPr lang="it-IT" smtClean="0"/>
              <a:t>‹N›</a:t>
            </a:fld>
            <a:endParaRPr lang="it-IT"/>
          </a:p>
        </p:txBody>
      </p:sp>
    </p:spTree>
    <p:extLst>
      <p:ext uri="{BB962C8B-B14F-4D97-AF65-F5344CB8AC3E}">
        <p14:creationId xmlns:p14="http://schemas.microsoft.com/office/powerpoint/2010/main" val="2020724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uto con didascalia">
    <p:spTree>
      <p:nvGrpSpPr>
        <p:cNvPr id="1" name=""/>
        <p:cNvGrpSpPr/>
        <p:nvPr/>
      </p:nvGrpSpPr>
      <p:grpSpPr>
        <a:xfrm>
          <a:off x="0" y="0"/>
          <a:ext cx="0" cy="0"/>
          <a:chOff x="0" y="0"/>
          <a:chExt cx="0" cy="0"/>
        </a:xfrm>
      </p:grpSpPr>
      <p:pic>
        <p:nvPicPr>
          <p:cNvPr id="2" name="Immagin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egnaposto contenuto 2"/>
          <p:cNvSpPr>
            <a:spLocks noGrp="1"/>
          </p:cNvSpPr>
          <p:nvPr>
            <p:ph idx="1"/>
          </p:nvPr>
        </p:nvSpPr>
        <p:spPr>
          <a:xfrm>
            <a:off x="239349" y="1412777"/>
            <a:ext cx="11343051" cy="4713388"/>
          </a:xfrm>
        </p:spPr>
        <p:txBody>
          <a:bodyPr>
            <a:normAutofit/>
          </a:bodyPr>
          <a:lstStyle>
            <a:lvl1pPr>
              <a:defRPr sz="2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24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20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660358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9E4F28D-B58D-4093-B750-A2474217CAAE}" type="datetimeFigureOut">
              <a:rPr lang="it-IT" smtClean="0"/>
              <a:t>21/03/2020</a:t>
            </a:fld>
            <a:endParaRPr lang="it-IT"/>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it-IT"/>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220E983-7305-418D-B3FF-480595421517}" type="slidenum">
              <a:rPr lang="it-IT" smtClean="0"/>
              <a:t>‹N›</a:t>
            </a:fld>
            <a:endParaRPr lang="it-IT"/>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06254779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E4F28D-B58D-4093-B750-A2474217CAAE}" type="datetimeFigureOut">
              <a:rPr lang="it-IT" smtClean="0"/>
              <a:t>21/03/2020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C220E983-7305-418D-B3FF-480595421517}" type="slidenum">
              <a:rPr lang="it-IT" smtClean="0"/>
              <a:t>‹N›</a:t>
            </a:fld>
            <a:endParaRPr lang="it-IT"/>
          </a:p>
        </p:txBody>
      </p:sp>
    </p:spTree>
    <p:extLst>
      <p:ext uri="{BB962C8B-B14F-4D97-AF65-F5344CB8AC3E}">
        <p14:creationId xmlns:p14="http://schemas.microsoft.com/office/powerpoint/2010/main" val="60110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E4F28D-B58D-4093-B750-A2474217CAAE}" type="datetimeFigureOut">
              <a:rPr lang="it-IT" smtClean="0"/>
              <a:t>21/03/2020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C220E983-7305-418D-B3FF-480595421517}" type="slidenum">
              <a:rPr lang="it-IT" smtClean="0"/>
              <a:t>‹N›</a:t>
            </a:fld>
            <a:endParaRPr lang="it-IT"/>
          </a:p>
        </p:txBody>
      </p:sp>
    </p:spTree>
    <p:extLst>
      <p:ext uri="{BB962C8B-B14F-4D97-AF65-F5344CB8AC3E}">
        <p14:creationId xmlns:p14="http://schemas.microsoft.com/office/powerpoint/2010/main" val="4156980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E4F28D-B58D-4093-B750-A2474217CAAE}" type="datetimeFigureOut">
              <a:rPr lang="it-IT" smtClean="0"/>
              <a:t>21/03/2020</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C220E983-7305-418D-B3FF-480595421517}" type="slidenum">
              <a:rPr lang="it-IT" smtClean="0"/>
              <a:t>‹N›</a:t>
            </a:fld>
            <a:endParaRPr lang="it-IT"/>
          </a:p>
        </p:txBody>
      </p:sp>
    </p:spTree>
    <p:extLst>
      <p:ext uri="{BB962C8B-B14F-4D97-AF65-F5344CB8AC3E}">
        <p14:creationId xmlns:p14="http://schemas.microsoft.com/office/powerpoint/2010/main" val="153548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4F28D-B58D-4093-B750-A2474217CAAE}" type="datetimeFigureOut">
              <a:rPr lang="it-IT" smtClean="0"/>
              <a:t>21/03/2020</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C220E983-7305-418D-B3FF-480595421517}" type="slidenum">
              <a:rPr lang="it-IT" smtClean="0"/>
              <a:t>‹N›</a:t>
            </a:fld>
            <a:endParaRPr lang="it-IT"/>
          </a:p>
        </p:txBody>
      </p:sp>
    </p:spTree>
    <p:extLst>
      <p:ext uri="{BB962C8B-B14F-4D97-AF65-F5344CB8AC3E}">
        <p14:creationId xmlns:p14="http://schemas.microsoft.com/office/powerpoint/2010/main" val="112868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9E4F28D-B58D-4093-B750-A2474217CAAE}" type="datetimeFigureOut">
              <a:rPr lang="it-IT" smtClean="0"/>
              <a:t>21/03/2020</a:t>
            </a:fld>
            <a:endParaRPr lang="it-IT"/>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it-IT"/>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220E983-7305-418D-B3FF-480595421517}" type="slidenum">
              <a:rPr lang="it-IT" smtClean="0"/>
              <a:t>‹N›</a:t>
            </a:fld>
            <a:endParaRPr lang="it-IT"/>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20446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9E4F28D-B58D-4093-B750-A2474217CAAE}" type="datetimeFigureOut">
              <a:rPr lang="it-IT" smtClean="0"/>
              <a:t>21/03/2020</a:t>
            </a:fld>
            <a:endParaRPr lang="it-IT"/>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it-IT"/>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220E983-7305-418D-B3FF-480595421517}" type="slidenum">
              <a:rPr lang="it-IT" smtClean="0"/>
              <a:t>‹N›</a:t>
            </a:fld>
            <a:endParaRPr lang="it-IT"/>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5930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9E4F28D-B58D-4093-B750-A2474217CAAE}" type="datetimeFigureOut">
              <a:rPr lang="it-IT" smtClean="0"/>
              <a:t>21/03/2020</a:t>
            </a:fld>
            <a:endParaRPr lang="it-IT"/>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it-IT"/>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C220E983-7305-418D-B3FF-480595421517}" type="slidenum">
              <a:rPr lang="it-IT" smtClean="0"/>
              <a:t>‹N›</a:t>
            </a:fld>
            <a:endParaRPr lang="it-IT"/>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30523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678" r:id="rId12"/>
    <p:sldLayoutId id="2147483649" r:id="rId13"/>
    <p:sldLayoutId id="2147483651" r:id="rId14"/>
    <p:sldLayoutId id="2147483653" r:id="rId15"/>
    <p:sldLayoutId id="2147483660" r:id="rId16"/>
    <p:sldLayoutId id="2147483662" r:id="rId17"/>
    <p:sldLayoutId id="2147483665" r:id="rId18"/>
    <p:sldLayoutId id="2147483656" r:id="rId19"/>
    <p:sldLayoutId id="2147483661" r:id="rId20"/>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2" pos="9216" userDrawn="1">
          <p15:clr>
            <a:srgbClr val="F26B43"/>
          </p15:clr>
        </p15:guide>
        <p15:guide id="13" pos="1248" userDrawn="1">
          <p15:clr>
            <a:srgbClr val="F26B43"/>
          </p15:clr>
        </p15:guide>
        <p15:guide id="14" pos="1152" userDrawn="1">
          <p15:clr>
            <a:srgbClr val="F26B43"/>
          </p15:clr>
        </p15:guide>
        <p15:guide id="15" orient="horz" pos="1368" userDrawn="1">
          <p15:clr>
            <a:srgbClr val="F26B43"/>
          </p15:clr>
        </p15:guide>
        <p15:guide id="16" orient="horz" pos="1440" userDrawn="1">
          <p15:clr>
            <a:srgbClr val="F26B43"/>
          </p15:clr>
        </p15:guide>
        <p15:guide id="17" orient="horz" pos="3696" userDrawn="1">
          <p15:clr>
            <a:srgbClr val="F26B43"/>
          </p15:clr>
        </p15:guide>
        <p15:guide id="18" orient="horz" pos="432" userDrawn="1">
          <p15:clr>
            <a:srgbClr val="F26B43"/>
          </p15:clr>
        </p15:guide>
        <p15:guide id="19" orient="horz" pos="1512" userDrawn="1">
          <p15:clr>
            <a:srgbClr val="F26B43"/>
          </p15:clr>
        </p15:guide>
        <p15:guide id="20" pos="6912" userDrawn="1">
          <p15:clr>
            <a:srgbClr val="F26B43"/>
          </p15:clr>
        </p15:guide>
        <p15:guide id="21" pos="936" userDrawn="1">
          <p15:clr>
            <a:srgbClr val="F26B43"/>
          </p15:clr>
        </p15:guide>
        <p15:guide id="22"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www.w3schools.com/css/tryit.asp?filename=tryresponsive_co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w3schools.com/css/css_pseudo_classes.as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nook.ca/technical/colour_contrast/colour.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099556" y="2616411"/>
            <a:ext cx="7992887" cy="1625177"/>
          </a:xfrm>
        </p:spPr>
        <p:txBody>
          <a:bodyPr>
            <a:normAutofit/>
          </a:bodyPr>
          <a:lstStyle/>
          <a:p>
            <a:r>
              <a:rPr lang="it-IT" sz="4800" dirty="0" err="1"/>
              <a:t>Cascading</a:t>
            </a:r>
            <a:r>
              <a:rPr lang="it-IT" sz="4800" dirty="0"/>
              <a:t> Style </a:t>
            </a:r>
            <a:r>
              <a:rPr lang="it-IT" sz="4800" dirty="0" err="1"/>
              <a:t>sheets</a:t>
            </a:r>
            <a:endParaRPr lang="it-IT" sz="4800" dirty="0">
              <a:solidFill>
                <a:srgbClr val="1F497D"/>
              </a:solidFill>
            </a:endParaRPr>
          </a:p>
        </p:txBody>
      </p:sp>
    </p:spTree>
    <p:extLst>
      <p:ext uri="{BB962C8B-B14F-4D97-AF65-F5344CB8AC3E}">
        <p14:creationId xmlns:p14="http://schemas.microsoft.com/office/powerpoint/2010/main" val="246127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p>
            <a:r>
              <a:rPr lang="it-IT"/>
              <a:t>Selettori - Universale </a:t>
            </a:r>
            <a:endParaRPr lang="it-IT" dirty="0"/>
          </a:p>
        </p:txBody>
      </p:sp>
      <p:sp>
        <p:nvSpPr>
          <p:cNvPr id="47" name="Rounded Rectangle 3">
            <a:extLst>
              <a:ext uri="{FF2B5EF4-FFF2-40B4-BE49-F238E27FC236}">
                <a16:creationId xmlns:a16="http://schemas.microsoft.com/office/drawing/2014/main" id="{118D6074-7BCD-44D6-BF74-FFFD2ABEA631}"/>
              </a:ext>
            </a:extLst>
          </p:cNvPr>
          <p:cNvSpPr/>
          <p:nvPr/>
        </p:nvSpPr>
        <p:spPr bwMode="auto">
          <a:xfrm>
            <a:off x="5382263" y="1529911"/>
            <a:ext cx="1625596" cy="641529"/>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3200">
                <a:solidFill>
                  <a:schemeClr val="tx1"/>
                </a:solidFill>
                <a:latin typeface="Titillium Web" pitchFamily="2" charset="77"/>
                <a:ea typeface="Franklin Gothic Book" charset="0"/>
                <a:cs typeface="Franklin Gothic Book" charset="0"/>
              </a:rPr>
              <a:t>body</a:t>
            </a:r>
            <a:endParaRPr lang="it-IT" sz="3200" dirty="0">
              <a:solidFill>
                <a:schemeClr val="tx1"/>
              </a:solidFill>
              <a:latin typeface="Titillium Web" pitchFamily="2" charset="77"/>
              <a:ea typeface="Franklin Gothic Book" charset="0"/>
              <a:cs typeface="Franklin Gothic Book" charset="0"/>
            </a:endParaRPr>
          </a:p>
        </p:txBody>
      </p:sp>
      <p:sp>
        <p:nvSpPr>
          <p:cNvPr id="48" name="Rounded Rectangle 4">
            <a:extLst>
              <a:ext uri="{FF2B5EF4-FFF2-40B4-BE49-F238E27FC236}">
                <a16:creationId xmlns:a16="http://schemas.microsoft.com/office/drawing/2014/main" id="{2EF7CDBC-C9E3-4917-AF9B-74CB88DC540A}"/>
              </a:ext>
            </a:extLst>
          </p:cNvPr>
          <p:cNvSpPr/>
          <p:nvPr/>
        </p:nvSpPr>
        <p:spPr bwMode="auto">
          <a:xfrm>
            <a:off x="1472805" y="3316567"/>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header</a:t>
            </a:r>
            <a:endParaRPr lang="it-IT" sz="2400" dirty="0">
              <a:solidFill>
                <a:schemeClr val="tx1"/>
              </a:solidFill>
              <a:latin typeface="Titillium Web" pitchFamily="2" charset="77"/>
              <a:ea typeface="Franklin Gothic Book" charset="0"/>
              <a:cs typeface="Franklin Gothic Book" charset="0"/>
            </a:endParaRPr>
          </a:p>
        </p:txBody>
      </p:sp>
      <p:sp>
        <p:nvSpPr>
          <p:cNvPr id="49" name="Rounded Rectangle 5">
            <a:extLst>
              <a:ext uri="{FF2B5EF4-FFF2-40B4-BE49-F238E27FC236}">
                <a16:creationId xmlns:a16="http://schemas.microsoft.com/office/drawing/2014/main" id="{4BB58247-5C87-4081-8C30-B118E91DAD1F}"/>
              </a:ext>
            </a:extLst>
          </p:cNvPr>
          <p:cNvSpPr/>
          <p:nvPr/>
        </p:nvSpPr>
        <p:spPr bwMode="auto">
          <a:xfrm>
            <a:off x="1477843" y="4000490"/>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h1</a:t>
            </a:r>
            <a:endParaRPr lang="it-IT" sz="2400" dirty="0">
              <a:solidFill>
                <a:schemeClr val="tx1"/>
              </a:solidFill>
              <a:latin typeface="Titillium Web" pitchFamily="2" charset="77"/>
              <a:ea typeface="Franklin Gothic Book" charset="0"/>
              <a:cs typeface="Franklin Gothic Book" charset="0"/>
            </a:endParaRPr>
          </a:p>
        </p:txBody>
      </p:sp>
      <p:sp>
        <p:nvSpPr>
          <p:cNvPr id="50" name="Rounded Rectangle 7">
            <a:extLst>
              <a:ext uri="{FF2B5EF4-FFF2-40B4-BE49-F238E27FC236}">
                <a16:creationId xmlns:a16="http://schemas.microsoft.com/office/drawing/2014/main" id="{0A06D10F-A911-4FA7-B84E-E7CFE441CBC0}"/>
              </a:ext>
            </a:extLst>
          </p:cNvPr>
          <p:cNvSpPr/>
          <p:nvPr/>
        </p:nvSpPr>
        <p:spPr bwMode="auto">
          <a:xfrm>
            <a:off x="4034185" y="3323868"/>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article</a:t>
            </a:r>
            <a:endParaRPr lang="it-IT" sz="2400" dirty="0">
              <a:solidFill>
                <a:schemeClr val="tx1"/>
              </a:solidFill>
              <a:latin typeface="Titillium Web" pitchFamily="2" charset="77"/>
              <a:ea typeface="Franklin Gothic Book" charset="0"/>
              <a:cs typeface="Franklin Gothic Book" charset="0"/>
            </a:endParaRPr>
          </a:p>
        </p:txBody>
      </p:sp>
      <p:sp>
        <p:nvSpPr>
          <p:cNvPr id="51" name="Rounded Rectangle 8">
            <a:extLst>
              <a:ext uri="{FF2B5EF4-FFF2-40B4-BE49-F238E27FC236}">
                <a16:creationId xmlns:a16="http://schemas.microsoft.com/office/drawing/2014/main" id="{9E08BB44-1A67-4ED2-B2D3-B0220D1CA8FF}"/>
              </a:ext>
            </a:extLst>
          </p:cNvPr>
          <p:cNvSpPr/>
          <p:nvPr/>
        </p:nvSpPr>
        <p:spPr bwMode="auto">
          <a:xfrm>
            <a:off x="4034184" y="4023510"/>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section</a:t>
            </a:r>
          </a:p>
        </p:txBody>
      </p:sp>
      <p:sp>
        <p:nvSpPr>
          <p:cNvPr id="52" name="Rounded Rectangle 10">
            <a:extLst>
              <a:ext uri="{FF2B5EF4-FFF2-40B4-BE49-F238E27FC236}">
                <a16:creationId xmlns:a16="http://schemas.microsoft.com/office/drawing/2014/main" id="{9BCA2AE4-05FC-4395-B879-59F1EDD49303}"/>
              </a:ext>
            </a:extLst>
          </p:cNvPr>
          <p:cNvSpPr/>
          <p:nvPr/>
        </p:nvSpPr>
        <p:spPr bwMode="auto">
          <a:xfrm>
            <a:off x="4721243" y="5555826"/>
            <a:ext cx="1307442" cy="463281"/>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3" name="Straight Connector 12">
            <a:extLst>
              <a:ext uri="{FF2B5EF4-FFF2-40B4-BE49-F238E27FC236}">
                <a16:creationId xmlns:a16="http://schemas.microsoft.com/office/drawing/2014/main" id="{C5B5B285-5406-46D0-96BB-FF89287FE351}"/>
              </a:ext>
            </a:extLst>
          </p:cNvPr>
          <p:cNvCxnSpPr>
            <a:cxnSpLocks/>
            <a:stCxn id="47" idx="2"/>
            <a:endCxn id="48" idx="0"/>
          </p:cNvCxnSpPr>
          <p:nvPr/>
        </p:nvCxnSpPr>
        <p:spPr>
          <a:xfrm flipH="1">
            <a:off x="2126526" y="2171440"/>
            <a:ext cx="4068535" cy="1145127"/>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13">
            <a:extLst>
              <a:ext uri="{FF2B5EF4-FFF2-40B4-BE49-F238E27FC236}">
                <a16:creationId xmlns:a16="http://schemas.microsoft.com/office/drawing/2014/main" id="{92E12DCC-333B-418B-BED1-7C7A95215D00}"/>
              </a:ext>
            </a:extLst>
          </p:cNvPr>
          <p:cNvCxnSpPr>
            <a:cxnSpLocks/>
            <a:stCxn id="47" idx="2"/>
            <a:endCxn id="50" idx="0"/>
          </p:cNvCxnSpPr>
          <p:nvPr/>
        </p:nvCxnSpPr>
        <p:spPr>
          <a:xfrm flipH="1">
            <a:off x="4687906" y="2171440"/>
            <a:ext cx="1507155" cy="1152428"/>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15">
            <a:extLst>
              <a:ext uri="{FF2B5EF4-FFF2-40B4-BE49-F238E27FC236}">
                <a16:creationId xmlns:a16="http://schemas.microsoft.com/office/drawing/2014/main" id="{C129E731-42B2-4E83-AEA5-15C7D92BC779}"/>
              </a:ext>
            </a:extLst>
          </p:cNvPr>
          <p:cNvCxnSpPr>
            <a:cxnSpLocks/>
            <a:stCxn id="48" idx="2"/>
            <a:endCxn id="49" idx="0"/>
          </p:cNvCxnSpPr>
          <p:nvPr/>
        </p:nvCxnSpPr>
        <p:spPr>
          <a:xfrm>
            <a:off x="2126526" y="3779848"/>
            <a:ext cx="5038" cy="220642"/>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ounded Rectangle 22">
            <a:extLst>
              <a:ext uri="{FF2B5EF4-FFF2-40B4-BE49-F238E27FC236}">
                <a16:creationId xmlns:a16="http://schemas.microsoft.com/office/drawing/2014/main" id="{AF17332B-0686-47B1-944D-9EF25DCF41DE}"/>
              </a:ext>
            </a:extLst>
          </p:cNvPr>
          <p:cNvSpPr/>
          <p:nvPr/>
        </p:nvSpPr>
        <p:spPr bwMode="auto">
          <a:xfrm>
            <a:off x="1477843" y="4774502"/>
            <a:ext cx="1307442" cy="463281"/>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7" name="Straight Connector 15">
            <a:extLst>
              <a:ext uri="{FF2B5EF4-FFF2-40B4-BE49-F238E27FC236}">
                <a16:creationId xmlns:a16="http://schemas.microsoft.com/office/drawing/2014/main" id="{45FD2EA1-CC2D-45C4-97DF-B916EF4B64D4}"/>
              </a:ext>
            </a:extLst>
          </p:cNvPr>
          <p:cNvCxnSpPr>
            <a:cxnSpLocks/>
            <a:stCxn id="56" idx="0"/>
            <a:endCxn id="49" idx="2"/>
          </p:cNvCxnSpPr>
          <p:nvPr/>
        </p:nvCxnSpPr>
        <p:spPr>
          <a:xfrm flipV="1">
            <a:off x="2131564" y="4463771"/>
            <a:ext cx="0" cy="310731"/>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15">
            <a:extLst>
              <a:ext uri="{FF2B5EF4-FFF2-40B4-BE49-F238E27FC236}">
                <a16:creationId xmlns:a16="http://schemas.microsoft.com/office/drawing/2014/main" id="{3DA8E79A-1810-43A9-8549-71FB18035FC5}"/>
              </a:ext>
            </a:extLst>
          </p:cNvPr>
          <p:cNvCxnSpPr>
            <a:cxnSpLocks/>
            <a:stCxn id="50" idx="2"/>
            <a:endCxn id="51" idx="0"/>
          </p:cNvCxnSpPr>
          <p:nvPr/>
        </p:nvCxnSpPr>
        <p:spPr>
          <a:xfrm flipH="1">
            <a:off x="4687905" y="3787149"/>
            <a:ext cx="1" cy="236361"/>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15">
            <a:extLst>
              <a:ext uri="{FF2B5EF4-FFF2-40B4-BE49-F238E27FC236}">
                <a16:creationId xmlns:a16="http://schemas.microsoft.com/office/drawing/2014/main" id="{CD87A2A3-96F0-42D1-ACB3-10C44B2A0198}"/>
              </a:ext>
            </a:extLst>
          </p:cNvPr>
          <p:cNvCxnSpPr>
            <a:cxnSpLocks/>
            <a:stCxn id="51" idx="2"/>
            <a:endCxn id="108" idx="0"/>
          </p:cNvCxnSpPr>
          <p:nvPr/>
        </p:nvCxnSpPr>
        <p:spPr>
          <a:xfrm flipH="1">
            <a:off x="3967945" y="4486791"/>
            <a:ext cx="719960" cy="287751"/>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Rounded Rectangle 7">
            <a:extLst>
              <a:ext uri="{FF2B5EF4-FFF2-40B4-BE49-F238E27FC236}">
                <a16:creationId xmlns:a16="http://schemas.microsoft.com/office/drawing/2014/main" id="{8C4BEB36-4B9E-47FC-BCCF-D03EBAEDDD44}"/>
              </a:ext>
            </a:extLst>
          </p:cNvPr>
          <p:cNvSpPr/>
          <p:nvPr/>
        </p:nvSpPr>
        <p:spPr bwMode="auto">
          <a:xfrm>
            <a:off x="6937147" y="3316811"/>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err="1">
                <a:solidFill>
                  <a:schemeClr val="tx1"/>
                </a:solidFill>
                <a:latin typeface="Titillium Web" pitchFamily="2" charset="77"/>
                <a:ea typeface="Franklin Gothic Book" charset="0"/>
                <a:cs typeface="Franklin Gothic Book" charset="0"/>
              </a:rPr>
              <a:t>nav</a:t>
            </a:r>
            <a:endParaRPr lang="it-IT" sz="2400" dirty="0">
              <a:solidFill>
                <a:schemeClr val="tx1"/>
              </a:solidFill>
              <a:latin typeface="Titillium Web" pitchFamily="2" charset="77"/>
              <a:ea typeface="Franklin Gothic Book" charset="0"/>
              <a:cs typeface="Franklin Gothic Book" charset="0"/>
            </a:endParaRPr>
          </a:p>
        </p:txBody>
      </p:sp>
      <p:sp>
        <p:nvSpPr>
          <p:cNvPr id="78" name="Rounded Rectangle 8">
            <a:extLst>
              <a:ext uri="{FF2B5EF4-FFF2-40B4-BE49-F238E27FC236}">
                <a16:creationId xmlns:a16="http://schemas.microsoft.com/office/drawing/2014/main" id="{048CC8A9-76F0-4E03-BEC4-0E8F4ADF1546}"/>
              </a:ext>
            </a:extLst>
          </p:cNvPr>
          <p:cNvSpPr/>
          <p:nvPr/>
        </p:nvSpPr>
        <p:spPr bwMode="auto">
          <a:xfrm>
            <a:off x="6937147" y="3997563"/>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div</a:t>
            </a:r>
            <a:endParaRPr lang="it-IT" sz="2400" dirty="0">
              <a:solidFill>
                <a:schemeClr val="tx1"/>
              </a:solidFill>
              <a:latin typeface="Titillium Web" pitchFamily="2" charset="77"/>
              <a:ea typeface="Franklin Gothic Book" charset="0"/>
              <a:cs typeface="Franklin Gothic Book" charset="0"/>
            </a:endParaRPr>
          </a:p>
        </p:txBody>
      </p:sp>
      <p:cxnSp>
        <p:nvCxnSpPr>
          <p:cNvPr id="80" name="Straight Connector 13">
            <a:extLst>
              <a:ext uri="{FF2B5EF4-FFF2-40B4-BE49-F238E27FC236}">
                <a16:creationId xmlns:a16="http://schemas.microsoft.com/office/drawing/2014/main" id="{F7999E0D-A603-4183-85FF-466092518443}"/>
              </a:ext>
            </a:extLst>
          </p:cNvPr>
          <p:cNvCxnSpPr>
            <a:cxnSpLocks/>
            <a:stCxn id="47" idx="2"/>
            <a:endCxn id="77" idx="0"/>
          </p:cNvCxnSpPr>
          <p:nvPr/>
        </p:nvCxnSpPr>
        <p:spPr>
          <a:xfrm>
            <a:off x="6195061" y="2171440"/>
            <a:ext cx="1395807" cy="1145371"/>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15">
            <a:extLst>
              <a:ext uri="{FF2B5EF4-FFF2-40B4-BE49-F238E27FC236}">
                <a16:creationId xmlns:a16="http://schemas.microsoft.com/office/drawing/2014/main" id="{E74CF6A8-E037-4529-9F9E-A4F30699F086}"/>
              </a:ext>
            </a:extLst>
          </p:cNvPr>
          <p:cNvCxnSpPr>
            <a:cxnSpLocks/>
            <a:stCxn id="77" idx="2"/>
            <a:endCxn id="78" idx="0"/>
          </p:cNvCxnSpPr>
          <p:nvPr/>
        </p:nvCxnSpPr>
        <p:spPr>
          <a:xfrm>
            <a:off x="7590868" y="3780092"/>
            <a:ext cx="0" cy="217471"/>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ounded Rectangle 7">
            <a:extLst>
              <a:ext uri="{FF2B5EF4-FFF2-40B4-BE49-F238E27FC236}">
                <a16:creationId xmlns:a16="http://schemas.microsoft.com/office/drawing/2014/main" id="{2B9F747A-0431-4533-97A8-23524C98CEE5}"/>
              </a:ext>
            </a:extLst>
          </p:cNvPr>
          <p:cNvSpPr/>
          <p:nvPr/>
        </p:nvSpPr>
        <p:spPr bwMode="auto">
          <a:xfrm>
            <a:off x="9742886" y="3316567"/>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err="1">
                <a:solidFill>
                  <a:schemeClr val="tx1"/>
                </a:solidFill>
                <a:latin typeface="Titillium Web" pitchFamily="2" charset="77"/>
                <a:ea typeface="Franklin Gothic Book" charset="0"/>
                <a:cs typeface="Franklin Gothic Book" charset="0"/>
              </a:rPr>
              <a:t>footer</a:t>
            </a:r>
            <a:endParaRPr lang="it-IT" sz="2400" dirty="0">
              <a:solidFill>
                <a:schemeClr val="tx1"/>
              </a:solidFill>
              <a:latin typeface="Titillium Web" pitchFamily="2" charset="77"/>
              <a:ea typeface="Franklin Gothic Book" charset="0"/>
              <a:cs typeface="Franklin Gothic Book" charset="0"/>
            </a:endParaRPr>
          </a:p>
        </p:txBody>
      </p:sp>
      <p:sp>
        <p:nvSpPr>
          <p:cNvPr id="87" name="Rounded Rectangle 8">
            <a:extLst>
              <a:ext uri="{FF2B5EF4-FFF2-40B4-BE49-F238E27FC236}">
                <a16:creationId xmlns:a16="http://schemas.microsoft.com/office/drawing/2014/main" id="{7D2DFF9A-E9AB-4B6A-BDBA-1BFB8E6FE659}"/>
              </a:ext>
            </a:extLst>
          </p:cNvPr>
          <p:cNvSpPr/>
          <p:nvPr/>
        </p:nvSpPr>
        <p:spPr bwMode="auto">
          <a:xfrm>
            <a:off x="9742886" y="4023510"/>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sp>
        <p:nvSpPr>
          <p:cNvPr id="88" name="Rounded Rectangle 10">
            <a:extLst>
              <a:ext uri="{FF2B5EF4-FFF2-40B4-BE49-F238E27FC236}">
                <a16:creationId xmlns:a16="http://schemas.microsoft.com/office/drawing/2014/main" id="{2D6EC631-203F-4202-A6C3-414FE76E1438}"/>
              </a:ext>
            </a:extLst>
          </p:cNvPr>
          <p:cNvSpPr/>
          <p:nvPr/>
        </p:nvSpPr>
        <p:spPr bwMode="auto">
          <a:xfrm>
            <a:off x="9742886" y="4774502"/>
            <a:ext cx="1307442" cy="463281"/>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89" name="Straight Connector 13">
            <a:extLst>
              <a:ext uri="{FF2B5EF4-FFF2-40B4-BE49-F238E27FC236}">
                <a16:creationId xmlns:a16="http://schemas.microsoft.com/office/drawing/2014/main" id="{62AF552F-F9E6-48D0-BBDC-B040E8D4977B}"/>
              </a:ext>
            </a:extLst>
          </p:cNvPr>
          <p:cNvCxnSpPr>
            <a:cxnSpLocks/>
            <a:stCxn id="47" idx="2"/>
            <a:endCxn id="86" idx="0"/>
          </p:cNvCxnSpPr>
          <p:nvPr/>
        </p:nvCxnSpPr>
        <p:spPr>
          <a:xfrm>
            <a:off x="6195061" y="2171440"/>
            <a:ext cx="4201546" cy="1145127"/>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15">
            <a:extLst>
              <a:ext uri="{FF2B5EF4-FFF2-40B4-BE49-F238E27FC236}">
                <a16:creationId xmlns:a16="http://schemas.microsoft.com/office/drawing/2014/main" id="{ADEF7B07-5186-4D06-983C-592567979351}"/>
              </a:ext>
            </a:extLst>
          </p:cNvPr>
          <p:cNvCxnSpPr>
            <a:cxnSpLocks/>
            <a:stCxn id="87" idx="2"/>
            <a:endCxn id="88" idx="0"/>
          </p:cNvCxnSpPr>
          <p:nvPr/>
        </p:nvCxnSpPr>
        <p:spPr>
          <a:xfrm>
            <a:off x="10396607" y="4486791"/>
            <a:ext cx="0" cy="287711"/>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Rounded Rectangle 8">
            <a:extLst>
              <a:ext uri="{FF2B5EF4-FFF2-40B4-BE49-F238E27FC236}">
                <a16:creationId xmlns:a16="http://schemas.microsoft.com/office/drawing/2014/main" id="{2A5EFBCF-72AA-49F0-9959-FA7732B0312F}"/>
              </a:ext>
            </a:extLst>
          </p:cNvPr>
          <p:cNvSpPr/>
          <p:nvPr/>
        </p:nvSpPr>
        <p:spPr bwMode="auto">
          <a:xfrm>
            <a:off x="4721243" y="4774502"/>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div</a:t>
            </a:r>
            <a:endParaRPr lang="it-IT" sz="2400" dirty="0">
              <a:solidFill>
                <a:schemeClr val="tx1"/>
              </a:solidFill>
              <a:latin typeface="Titillium Web" pitchFamily="2" charset="77"/>
              <a:ea typeface="Franklin Gothic Book" charset="0"/>
              <a:cs typeface="Franklin Gothic Book" charset="0"/>
            </a:endParaRPr>
          </a:p>
        </p:txBody>
      </p:sp>
      <p:sp>
        <p:nvSpPr>
          <p:cNvPr id="108" name="Rounded Rectangle 8">
            <a:extLst>
              <a:ext uri="{FF2B5EF4-FFF2-40B4-BE49-F238E27FC236}">
                <a16:creationId xmlns:a16="http://schemas.microsoft.com/office/drawing/2014/main" id="{4D0B6CE5-1B70-4595-9D59-68955E1F3D7E}"/>
              </a:ext>
            </a:extLst>
          </p:cNvPr>
          <p:cNvSpPr/>
          <p:nvPr/>
        </p:nvSpPr>
        <p:spPr bwMode="auto">
          <a:xfrm>
            <a:off x="3314224" y="4774542"/>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h2</a:t>
            </a:r>
            <a:endParaRPr lang="it-IT" sz="2400" dirty="0">
              <a:solidFill>
                <a:schemeClr val="tx1"/>
              </a:solidFill>
              <a:latin typeface="Titillium Web" pitchFamily="2" charset="77"/>
              <a:ea typeface="Franklin Gothic Book" charset="0"/>
              <a:cs typeface="Franklin Gothic Book" charset="0"/>
            </a:endParaRPr>
          </a:p>
        </p:txBody>
      </p:sp>
      <p:cxnSp>
        <p:nvCxnSpPr>
          <p:cNvPr id="110" name="Straight Connector 15">
            <a:extLst>
              <a:ext uri="{FF2B5EF4-FFF2-40B4-BE49-F238E27FC236}">
                <a16:creationId xmlns:a16="http://schemas.microsoft.com/office/drawing/2014/main" id="{E9E384B4-C742-463B-BC54-ECBAD67573AA}"/>
              </a:ext>
            </a:extLst>
          </p:cNvPr>
          <p:cNvCxnSpPr>
            <a:cxnSpLocks/>
            <a:stCxn id="51" idx="2"/>
            <a:endCxn id="107" idx="0"/>
          </p:cNvCxnSpPr>
          <p:nvPr/>
        </p:nvCxnSpPr>
        <p:spPr>
          <a:xfrm>
            <a:off x="4687905" y="4486791"/>
            <a:ext cx="687059" cy="287711"/>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5">
            <a:extLst>
              <a:ext uri="{FF2B5EF4-FFF2-40B4-BE49-F238E27FC236}">
                <a16:creationId xmlns:a16="http://schemas.microsoft.com/office/drawing/2014/main" id="{D1EBD8F4-2797-4E50-BCBF-4844D9A83ED9}"/>
              </a:ext>
            </a:extLst>
          </p:cNvPr>
          <p:cNvCxnSpPr>
            <a:cxnSpLocks/>
            <a:stCxn id="108" idx="2"/>
            <a:endCxn id="119" idx="0"/>
          </p:cNvCxnSpPr>
          <p:nvPr/>
        </p:nvCxnSpPr>
        <p:spPr>
          <a:xfrm>
            <a:off x="3967945" y="5237823"/>
            <a:ext cx="637" cy="318043"/>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Rounded Rectangle 10">
            <a:extLst>
              <a:ext uri="{FF2B5EF4-FFF2-40B4-BE49-F238E27FC236}">
                <a16:creationId xmlns:a16="http://schemas.microsoft.com/office/drawing/2014/main" id="{BD91E465-BB4F-4FCE-AFDA-FD6916FDCD4F}"/>
              </a:ext>
            </a:extLst>
          </p:cNvPr>
          <p:cNvSpPr/>
          <p:nvPr/>
        </p:nvSpPr>
        <p:spPr bwMode="auto">
          <a:xfrm>
            <a:off x="3314861" y="5555866"/>
            <a:ext cx="1307442" cy="463281"/>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128" name="Straight Connector 15">
            <a:extLst>
              <a:ext uri="{FF2B5EF4-FFF2-40B4-BE49-F238E27FC236}">
                <a16:creationId xmlns:a16="http://schemas.microsoft.com/office/drawing/2014/main" id="{DB473583-AEF7-433F-A2C8-9045831AC82C}"/>
              </a:ext>
            </a:extLst>
          </p:cNvPr>
          <p:cNvCxnSpPr>
            <a:cxnSpLocks/>
            <a:stCxn id="107" idx="2"/>
            <a:endCxn id="52" idx="0"/>
          </p:cNvCxnSpPr>
          <p:nvPr/>
        </p:nvCxnSpPr>
        <p:spPr>
          <a:xfrm>
            <a:off x="5374964" y="5237783"/>
            <a:ext cx="0" cy="318043"/>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Rounded Rectangle 10">
            <a:extLst>
              <a:ext uri="{FF2B5EF4-FFF2-40B4-BE49-F238E27FC236}">
                <a16:creationId xmlns:a16="http://schemas.microsoft.com/office/drawing/2014/main" id="{DCBBF7F1-5BC0-42FC-94D1-62581C577994}"/>
              </a:ext>
            </a:extLst>
          </p:cNvPr>
          <p:cNvSpPr/>
          <p:nvPr/>
        </p:nvSpPr>
        <p:spPr bwMode="auto">
          <a:xfrm>
            <a:off x="6195061" y="5556116"/>
            <a:ext cx="1307442" cy="463281"/>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132" name="Rounded Rectangle 8">
            <a:extLst>
              <a:ext uri="{FF2B5EF4-FFF2-40B4-BE49-F238E27FC236}">
                <a16:creationId xmlns:a16="http://schemas.microsoft.com/office/drawing/2014/main" id="{7A35C138-1ED3-4786-BBD3-C430CD9A1435}"/>
              </a:ext>
            </a:extLst>
          </p:cNvPr>
          <p:cNvSpPr/>
          <p:nvPr/>
        </p:nvSpPr>
        <p:spPr bwMode="auto">
          <a:xfrm>
            <a:off x="6195061" y="4775185"/>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133" name="Straight Connector 15">
            <a:extLst>
              <a:ext uri="{FF2B5EF4-FFF2-40B4-BE49-F238E27FC236}">
                <a16:creationId xmlns:a16="http://schemas.microsoft.com/office/drawing/2014/main" id="{CDB61889-1804-418F-BB13-E65DE7CF9BE8}"/>
              </a:ext>
            </a:extLst>
          </p:cNvPr>
          <p:cNvCxnSpPr>
            <a:cxnSpLocks/>
            <a:stCxn id="132" idx="2"/>
            <a:endCxn id="131" idx="0"/>
          </p:cNvCxnSpPr>
          <p:nvPr/>
        </p:nvCxnSpPr>
        <p:spPr>
          <a:xfrm>
            <a:off x="6848782" y="5238466"/>
            <a:ext cx="0" cy="31765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Rounded Rectangle 10">
            <a:extLst>
              <a:ext uri="{FF2B5EF4-FFF2-40B4-BE49-F238E27FC236}">
                <a16:creationId xmlns:a16="http://schemas.microsoft.com/office/drawing/2014/main" id="{0F4B0D40-5699-4A3E-82B1-5ED8DDAFC69D}"/>
              </a:ext>
            </a:extLst>
          </p:cNvPr>
          <p:cNvSpPr/>
          <p:nvPr/>
        </p:nvSpPr>
        <p:spPr bwMode="auto">
          <a:xfrm>
            <a:off x="7668878" y="5555826"/>
            <a:ext cx="1307442" cy="463281"/>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135" name="Rounded Rectangle 8">
            <a:extLst>
              <a:ext uri="{FF2B5EF4-FFF2-40B4-BE49-F238E27FC236}">
                <a16:creationId xmlns:a16="http://schemas.microsoft.com/office/drawing/2014/main" id="{7A468E2D-E82B-4A45-B8A3-E61620DCF51F}"/>
              </a:ext>
            </a:extLst>
          </p:cNvPr>
          <p:cNvSpPr/>
          <p:nvPr/>
        </p:nvSpPr>
        <p:spPr bwMode="auto">
          <a:xfrm>
            <a:off x="7668878" y="4774502"/>
            <a:ext cx="1307442" cy="463281"/>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136" name="Straight Connector 15">
            <a:extLst>
              <a:ext uri="{FF2B5EF4-FFF2-40B4-BE49-F238E27FC236}">
                <a16:creationId xmlns:a16="http://schemas.microsoft.com/office/drawing/2014/main" id="{9A931A2C-1774-4C05-A5D8-0323352D2EDB}"/>
              </a:ext>
            </a:extLst>
          </p:cNvPr>
          <p:cNvCxnSpPr>
            <a:cxnSpLocks/>
            <a:stCxn id="135" idx="2"/>
            <a:endCxn id="134" idx="0"/>
          </p:cNvCxnSpPr>
          <p:nvPr/>
        </p:nvCxnSpPr>
        <p:spPr>
          <a:xfrm>
            <a:off x="8322599" y="5237783"/>
            <a:ext cx="0" cy="318043"/>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5">
            <a:extLst>
              <a:ext uri="{FF2B5EF4-FFF2-40B4-BE49-F238E27FC236}">
                <a16:creationId xmlns:a16="http://schemas.microsoft.com/office/drawing/2014/main" id="{5943AC3E-2954-47BF-A099-07E5F389A520}"/>
              </a:ext>
            </a:extLst>
          </p:cNvPr>
          <p:cNvCxnSpPr>
            <a:cxnSpLocks/>
            <a:stCxn id="78" idx="2"/>
            <a:endCxn id="132" idx="0"/>
          </p:cNvCxnSpPr>
          <p:nvPr/>
        </p:nvCxnSpPr>
        <p:spPr>
          <a:xfrm flipH="1">
            <a:off x="6848782" y="4460844"/>
            <a:ext cx="742086" cy="314341"/>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5">
            <a:extLst>
              <a:ext uri="{FF2B5EF4-FFF2-40B4-BE49-F238E27FC236}">
                <a16:creationId xmlns:a16="http://schemas.microsoft.com/office/drawing/2014/main" id="{40A26C53-7BAD-4838-AC92-4FC1FB932622}"/>
              </a:ext>
            </a:extLst>
          </p:cNvPr>
          <p:cNvCxnSpPr>
            <a:cxnSpLocks/>
            <a:stCxn id="78" idx="2"/>
            <a:endCxn id="135" idx="0"/>
          </p:cNvCxnSpPr>
          <p:nvPr/>
        </p:nvCxnSpPr>
        <p:spPr>
          <a:xfrm>
            <a:off x="7590868" y="4460844"/>
            <a:ext cx="731731" cy="313658"/>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5">
            <a:extLst>
              <a:ext uri="{FF2B5EF4-FFF2-40B4-BE49-F238E27FC236}">
                <a16:creationId xmlns:a16="http://schemas.microsoft.com/office/drawing/2014/main" id="{A545798C-9E58-4BF6-A5BA-8332F1F309F8}"/>
              </a:ext>
            </a:extLst>
          </p:cNvPr>
          <p:cNvCxnSpPr>
            <a:cxnSpLocks/>
            <a:stCxn id="86" idx="2"/>
            <a:endCxn id="87" idx="0"/>
          </p:cNvCxnSpPr>
          <p:nvPr/>
        </p:nvCxnSpPr>
        <p:spPr>
          <a:xfrm>
            <a:off x="10396607" y="3779848"/>
            <a:ext cx="0" cy="243662"/>
          </a:xfrm>
          <a:prstGeom prst="line">
            <a:avLst/>
          </a:prstGeom>
          <a:ln w="190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529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C248B6-D458-314A-A4A7-6F0209907269}"/>
              </a:ext>
            </a:extLst>
          </p:cNvPr>
          <p:cNvSpPr>
            <a:spLocks noGrp="1"/>
          </p:cNvSpPr>
          <p:nvPr>
            <p:ph type="title"/>
          </p:nvPr>
        </p:nvSpPr>
        <p:spPr>
          <a:xfrm>
            <a:off x="1371600" y="685800"/>
            <a:ext cx="10820400" cy="1485900"/>
          </a:xfrm>
        </p:spPr>
        <p:txBody>
          <a:bodyPr/>
          <a:lstStyle/>
          <a:p>
            <a:r>
              <a:rPr lang="en-GB"/>
              <a:t>Responsive Web Design - Esempio</a:t>
            </a:r>
            <a:endParaRPr lang="en-GB" dirty="0"/>
          </a:p>
        </p:txBody>
      </p:sp>
      <p:sp>
        <p:nvSpPr>
          <p:cNvPr id="3" name="Segnaposto contenuto 2">
            <a:extLst>
              <a:ext uri="{FF2B5EF4-FFF2-40B4-BE49-F238E27FC236}">
                <a16:creationId xmlns:a16="http://schemas.microsoft.com/office/drawing/2014/main" id="{C63267B5-9A76-AF47-BD30-5EC2AE3B6654}"/>
              </a:ext>
            </a:extLst>
          </p:cNvPr>
          <p:cNvSpPr>
            <a:spLocks noGrp="1"/>
          </p:cNvSpPr>
          <p:nvPr>
            <p:ph idx="1"/>
          </p:nvPr>
        </p:nvSpPr>
        <p:spPr>
          <a:xfrm>
            <a:off x="1775520" y="1988840"/>
            <a:ext cx="10416480" cy="1440160"/>
          </a:xfrm>
        </p:spPr>
        <p:txBody>
          <a:bodyPr>
            <a:noAutofit/>
          </a:bodyPr>
          <a:lstStyle/>
          <a:p>
            <a:pPr marL="0" indent="0">
              <a:buNone/>
            </a:pPr>
            <a:r>
              <a:rPr lang="en-GB" sz="2400" dirty="0" err="1"/>
              <a:t>Suddividiamo</a:t>
            </a:r>
            <a:r>
              <a:rPr lang="en-GB" sz="2400" dirty="0"/>
              <a:t> la </a:t>
            </a:r>
            <a:r>
              <a:rPr lang="en-GB" sz="2400" dirty="0" err="1"/>
              <a:t>pagina</a:t>
            </a:r>
            <a:r>
              <a:rPr lang="en-GB" sz="2400" dirty="0"/>
              <a:t> in un </a:t>
            </a:r>
            <a:r>
              <a:rPr lang="en-GB" sz="2400" dirty="0" err="1"/>
              <a:t>insieme</a:t>
            </a:r>
            <a:r>
              <a:rPr lang="en-GB" sz="2400" dirty="0"/>
              <a:t> di </a:t>
            </a:r>
            <a:r>
              <a:rPr lang="en-GB" sz="2400" dirty="0" err="1"/>
              <a:t>colonne</a:t>
            </a:r>
            <a:endParaRPr lang="en-GB" sz="2400" dirty="0"/>
          </a:p>
          <a:p>
            <a:r>
              <a:rPr lang="en-GB" sz="2400" dirty="0"/>
              <a:t>Di </a:t>
            </a:r>
            <a:r>
              <a:rPr lang="en-GB" sz="2400" dirty="0" err="1"/>
              <a:t>solito</a:t>
            </a:r>
            <a:r>
              <a:rPr lang="en-GB" sz="2400" dirty="0"/>
              <a:t> 12</a:t>
            </a:r>
          </a:p>
          <a:p>
            <a:r>
              <a:rPr lang="en-GB" sz="2400" dirty="0" err="1"/>
              <a:t>Più</a:t>
            </a:r>
            <a:r>
              <a:rPr lang="en-GB" sz="2400" dirty="0"/>
              <a:t> è largo </a:t>
            </a:r>
            <a:r>
              <a:rPr lang="en-GB" sz="2400" dirty="0" err="1"/>
              <a:t>il</a:t>
            </a:r>
            <a:r>
              <a:rPr lang="en-GB" sz="2400" dirty="0"/>
              <a:t> </a:t>
            </a:r>
            <a:r>
              <a:rPr lang="en-GB" sz="2400" dirty="0" err="1"/>
              <a:t>dispositivo</a:t>
            </a:r>
            <a:r>
              <a:rPr lang="en-GB" sz="2400" dirty="0"/>
              <a:t>, </a:t>
            </a:r>
            <a:br>
              <a:rPr lang="en-GB" sz="2400" dirty="0"/>
            </a:br>
            <a:r>
              <a:rPr lang="en-GB" sz="2400" dirty="0" err="1"/>
              <a:t>più</a:t>
            </a:r>
            <a:r>
              <a:rPr lang="en-GB" sz="2400" dirty="0"/>
              <a:t> </a:t>
            </a:r>
            <a:r>
              <a:rPr lang="en-GB" sz="2400" dirty="0" err="1"/>
              <a:t>grandi</a:t>
            </a:r>
            <a:r>
              <a:rPr lang="en-GB" sz="2400" dirty="0"/>
              <a:t> </a:t>
            </a:r>
            <a:r>
              <a:rPr lang="en-GB" sz="2400" dirty="0" err="1"/>
              <a:t>saranno</a:t>
            </a:r>
            <a:r>
              <a:rPr lang="en-GB" sz="2400" dirty="0"/>
              <a:t> </a:t>
            </a:r>
            <a:br>
              <a:rPr lang="en-GB" sz="2400" dirty="0"/>
            </a:br>
            <a:r>
              <a:rPr lang="en-GB" sz="2400" dirty="0"/>
              <a:t>le </a:t>
            </a:r>
            <a:r>
              <a:rPr lang="en-GB" sz="2400" dirty="0" err="1"/>
              <a:t>colonne</a:t>
            </a:r>
            <a:endParaRPr lang="en-GB" sz="2400" dirty="0"/>
          </a:p>
        </p:txBody>
      </p:sp>
      <p:pic>
        <p:nvPicPr>
          <p:cNvPr id="15364" name="Picture 4" descr="Immagine correlata">
            <a:extLst>
              <a:ext uri="{FF2B5EF4-FFF2-40B4-BE49-F238E27FC236}">
                <a16:creationId xmlns:a16="http://schemas.microsoft.com/office/drawing/2014/main" id="{8F8B15A1-EC25-4099-A208-E125A4DF4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2564904"/>
            <a:ext cx="8017568" cy="400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8874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C248B6-D458-314A-A4A7-6F0209907269}"/>
              </a:ext>
            </a:extLst>
          </p:cNvPr>
          <p:cNvSpPr>
            <a:spLocks noGrp="1"/>
          </p:cNvSpPr>
          <p:nvPr>
            <p:ph type="title"/>
          </p:nvPr>
        </p:nvSpPr>
        <p:spPr>
          <a:xfrm>
            <a:off x="1371600" y="685800"/>
            <a:ext cx="10820400" cy="1485900"/>
          </a:xfrm>
        </p:spPr>
        <p:txBody>
          <a:bodyPr>
            <a:normAutofit/>
          </a:bodyPr>
          <a:lstStyle/>
          <a:p>
            <a:r>
              <a:rPr lang="en-GB"/>
              <a:t>Responsive Web Design - Esempio</a:t>
            </a:r>
            <a:endParaRPr lang="en-GB" dirty="0"/>
          </a:p>
        </p:txBody>
      </p:sp>
      <p:sp>
        <p:nvSpPr>
          <p:cNvPr id="3" name="Segnaposto contenuto 2">
            <a:extLst>
              <a:ext uri="{FF2B5EF4-FFF2-40B4-BE49-F238E27FC236}">
                <a16:creationId xmlns:a16="http://schemas.microsoft.com/office/drawing/2014/main" id="{C63267B5-9A76-AF47-BD30-5EC2AE3B6654}"/>
              </a:ext>
            </a:extLst>
          </p:cNvPr>
          <p:cNvSpPr>
            <a:spLocks noGrp="1"/>
          </p:cNvSpPr>
          <p:nvPr>
            <p:ph idx="1"/>
          </p:nvPr>
        </p:nvSpPr>
        <p:spPr>
          <a:xfrm>
            <a:off x="1775520" y="1991581"/>
            <a:ext cx="10416480" cy="501315"/>
          </a:xfrm>
        </p:spPr>
        <p:txBody>
          <a:bodyPr>
            <a:noAutofit/>
          </a:bodyPr>
          <a:lstStyle/>
          <a:p>
            <a:pPr marL="0" indent="0">
              <a:buNone/>
            </a:pPr>
            <a:r>
              <a:rPr lang="en-GB" sz="2600" dirty="0" err="1"/>
              <a:t>Usiamo</a:t>
            </a:r>
            <a:r>
              <a:rPr lang="en-GB" sz="2600" dirty="0"/>
              <a:t> le </a:t>
            </a:r>
            <a:r>
              <a:rPr lang="en-GB" sz="2600" dirty="0" err="1"/>
              <a:t>colonne</a:t>
            </a:r>
            <a:r>
              <a:rPr lang="en-GB" sz="2600" dirty="0"/>
              <a:t> per </a:t>
            </a:r>
            <a:r>
              <a:rPr lang="en-GB" sz="2600" dirty="0" err="1"/>
              <a:t>definire</a:t>
            </a:r>
            <a:r>
              <a:rPr lang="en-GB" sz="2600" dirty="0"/>
              <a:t> le zone </a:t>
            </a:r>
            <a:r>
              <a:rPr lang="en-GB" sz="2600" dirty="0" err="1"/>
              <a:t>della</a:t>
            </a:r>
            <a:r>
              <a:rPr lang="en-GB" sz="2600" dirty="0"/>
              <a:t> </a:t>
            </a:r>
            <a:r>
              <a:rPr lang="en-GB" sz="2600" dirty="0" err="1"/>
              <a:t>pagina</a:t>
            </a:r>
            <a:r>
              <a:rPr lang="en-GB" sz="2600" dirty="0"/>
              <a:t> web</a:t>
            </a:r>
          </a:p>
        </p:txBody>
      </p:sp>
      <p:pic>
        <p:nvPicPr>
          <p:cNvPr id="5" name="Immagine 4">
            <a:extLst>
              <a:ext uri="{FF2B5EF4-FFF2-40B4-BE49-F238E27FC236}">
                <a16:creationId xmlns:a16="http://schemas.microsoft.com/office/drawing/2014/main" id="{6AA05B36-5528-9748-9A27-D96CD7A1D0B7}"/>
              </a:ext>
            </a:extLst>
          </p:cNvPr>
          <p:cNvPicPr>
            <a:picLocks noChangeAspect="1"/>
          </p:cNvPicPr>
          <p:nvPr/>
        </p:nvPicPr>
        <p:blipFill>
          <a:blip r:embed="rId2"/>
          <a:stretch>
            <a:fillRect/>
          </a:stretch>
        </p:blipFill>
        <p:spPr>
          <a:xfrm>
            <a:off x="3016496" y="2770442"/>
            <a:ext cx="7530607" cy="4087558"/>
          </a:xfrm>
          <a:prstGeom prst="rect">
            <a:avLst/>
          </a:prstGeom>
        </p:spPr>
      </p:pic>
    </p:spTree>
    <p:extLst>
      <p:ext uri="{BB962C8B-B14F-4D97-AF65-F5344CB8AC3E}">
        <p14:creationId xmlns:p14="http://schemas.microsoft.com/office/powerpoint/2010/main" val="1667459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4B53DE-A925-4F48-8310-DEBDA6DB038D}"/>
              </a:ext>
            </a:extLst>
          </p:cNvPr>
          <p:cNvSpPr>
            <a:spLocks noGrp="1"/>
          </p:cNvSpPr>
          <p:nvPr>
            <p:ph type="title"/>
          </p:nvPr>
        </p:nvSpPr>
        <p:spPr>
          <a:xfrm>
            <a:off x="1371600" y="685800"/>
            <a:ext cx="10820400" cy="1485900"/>
          </a:xfrm>
        </p:spPr>
        <p:txBody>
          <a:bodyPr/>
          <a:lstStyle/>
          <a:p>
            <a:r>
              <a:rPr lang="en-GB"/>
              <a:t>Responsive Web Design - Esempio</a:t>
            </a:r>
            <a:endParaRPr lang="en-GB" dirty="0"/>
          </a:p>
        </p:txBody>
      </p:sp>
      <p:sp>
        <p:nvSpPr>
          <p:cNvPr id="3" name="Segnaposto contenuto 2">
            <a:extLst>
              <a:ext uri="{FF2B5EF4-FFF2-40B4-BE49-F238E27FC236}">
                <a16:creationId xmlns:a16="http://schemas.microsoft.com/office/drawing/2014/main" id="{E9F74B88-EAED-3C4D-AA2A-F6EC6DD3B7FB}"/>
              </a:ext>
            </a:extLst>
          </p:cNvPr>
          <p:cNvSpPr>
            <a:spLocks noGrp="1"/>
          </p:cNvSpPr>
          <p:nvPr>
            <p:ph idx="1"/>
          </p:nvPr>
        </p:nvSpPr>
        <p:spPr/>
        <p:txBody>
          <a:bodyPr>
            <a:noAutofit/>
          </a:bodyPr>
          <a:lstStyle/>
          <a:p>
            <a:r>
              <a:rPr lang="it-IT" sz="2600" dirty="0"/>
              <a:t>La regola </a:t>
            </a:r>
            <a:r>
              <a:rPr lang="it-IT" sz="2600" dirty="0">
                <a:solidFill>
                  <a:srgbClr val="FF0000"/>
                </a:solidFill>
                <a:latin typeface="Courier" pitchFamily="2" charset="0"/>
              </a:rPr>
              <a:t>box-</a:t>
            </a:r>
            <a:r>
              <a:rPr lang="it-IT" sz="2600" dirty="0" err="1">
                <a:solidFill>
                  <a:srgbClr val="FF0000"/>
                </a:solidFill>
                <a:latin typeface="Courier" pitchFamily="2" charset="0"/>
              </a:rPr>
              <a:t>sizing</a:t>
            </a:r>
            <a:r>
              <a:rPr lang="it-IT" sz="2600" dirty="0">
                <a:solidFill>
                  <a:srgbClr val="000000"/>
                </a:solidFill>
                <a:latin typeface="Courier" pitchFamily="2" charset="0"/>
              </a:rPr>
              <a:t>:</a:t>
            </a:r>
            <a:r>
              <a:rPr lang="it-IT" sz="2600" dirty="0">
                <a:solidFill>
                  <a:srgbClr val="0000CD"/>
                </a:solidFill>
                <a:latin typeface="Courier" pitchFamily="2" charset="0"/>
              </a:rPr>
              <a:t> border-box</a:t>
            </a:r>
            <a:r>
              <a:rPr lang="it-IT" sz="2600" dirty="0">
                <a:solidFill>
                  <a:srgbClr val="000000"/>
                </a:solidFill>
                <a:latin typeface="Courier" pitchFamily="2" charset="0"/>
              </a:rPr>
              <a:t>; </a:t>
            </a:r>
            <a:r>
              <a:rPr lang="it-IT" sz="2600" dirty="0"/>
              <a:t>facilita il nostro lavoro</a:t>
            </a:r>
          </a:p>
          <a:p>
            <a:pPr lvl="1"/>
            <a:r>
              <a:rPr lang="it-IT" sz="2600" dirty="0"/>
              <a:t>Permette che gli attributi </a:t>
            </a:r>
            <a:r>
              <a:rPr lang="it-IT" sz="2600" dirty="0">
                <a:solidFill>
                  <a:srgbClr val="0000FF"/>
                </a:solidFill>
                <a:latin typeface="Consolas" panose="020B0609020204030204" pitchFamily="49" charset="0"/>
              </a:rPr>
              <a:t>border, </a:t>
            </a:r>
            <a:r>
              <a:rPr lang="it-IT" sz="2600" dirty="0" err="1">
                <a:solidFill>
                  <a:srgbClr val="0000FF"/>
                </a:solidFill>
                <a:latin typeface="Consolas" panose="020B0609020204030204" pitchFamily="49" charset="0"/>
              </a:rPr>
              <a:t>margin</a:t>
            </a:r>
            <a:r>
              <a:rPr lang="it-IT" sz="2600" dirty="0">
                <a:solidFill>
                  <a:srgbClr val="0000FF"/>
                </a:solidFill>
                <a:latin typeface="Consolas" panose="020B0609020204030204" pitchFamily="49" charset="0"/>
              </a:rPr>
              <a:t> e </a:t>
            </a:r>
            <a:r>
              <a:rPr lang="it-IT" sz="2600" dirty="0" err="1">
                <a:solidFill>
                  <a:srgbClr val="0000FF"/>
                </a:solidFill>
                <a:latin typeface="Consolas" panose="020B0609020204030204" pitchFamily="49" charset="0"/>
              </a:rPr>
              <a:t>padding</a:t>
            </a:r>
            <a:r>
              <a:rPr lang="it-IT" sz="2600" dirty="0">
                <a:solidFill>
                  <a:srgbClr val="0000FF"/>
                </a:solidFill>
                <a:latin typeface="Consolas" panose="020B0609020204030204" pitchFamily="49" charset="0"/>
              </a:rPr>
              <a:t> </a:t>
            </a:r>
            <a:r>
              <a:rPr lang="it-IT" sz="2600" dirty="0"/>
              <a:t>siano inclusi nella larghezza del contenuto. </a:t>
            </a:r>
          </a:p>
          <a:p>
            <a:r>
              <a:rPr lang="it-IT" sz="2600" dirty="0"/>
              <a:t>Si crea una classe per la larghezza del contenuto di ciascun blocco, misurata in colonne:</a:t>
            </a:r>
          </a:p>
          <a:p>
            <a:pPr lvl="1"/>
            <a:r>
              <a:rPr lang="it-IT" sz="2600" dirty="0"/>
              <a:t>Es. </a:t>
            </a:r>
            <a:r>
              <a:rPr lang="it-IT" sz="2600" b="1" dirty="0"/>
              <a:t>colonna-1 </a:t>
            </a:r>
            <a:r>
              <a:rPr lang="it-IT" sz="2600" dirty="0"/>
              <a:t>è largo una colonna, </a:t>
            </a:r>
            <a:r>
              <a:rPr lang="it-IT" sz="2600" b="1" dirty="0"/>
              <a:t>colonna-3</a:t>
            </a:r>
            <a:r>
              <a:rPr lang="it-IT" sz="2600" dirty="0"/>
              <a:t> è larga 3 colonne e così via </a:t>
            </a:r>
          </a:p>
        </p:txBody>
      </p:sp>
    </p:spTree>
    <p:extLst>
      <p:ext uri="{BB962C8B-B14F-4D97-AF65-F5344CB8AC3E}">
        <p14:creationId xmlns:p14="http://schemas.microsoft.com/office/powerpoint/2010/main" val="16286019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24378F-F011-0542-9D5D-273C19ED6A80}"/>
              </a:ext>
            </a:extLst>
          </p:cNvPr>
          <p:cNvSpPr>
            <a:spLocks noGrp="1"/>
          </p:cNvSpPr>
          <p:nvPr>
            <p:ph type="title"/>
          </p:nvPr>
        </p:nvSpPr>
        <p:spPr>
          <a:xfrm>
            <a:off x="1371600" y="685800"/>
            <a:ext cx="10820400" cy="1485900"/>
          </a:xfrm>
        </p:spPr>
        <p:txBody>
          <a:bodyPr/>
          <a:lstStyle/>
          <a:p>
            <a:r>
              <a:rPr lang="en-GB"/>
              <a:t>Responsive Web Design - Esempio</a:t>
            </a:r>
            <a:endParaRPr lang="en-GB" dirty="0"/>
          </a:p>
        </p:txBody>
      </p:sp>
      <p:sp>
        <p:nvSpPr>
          <p:cNvPr id="3" name="Segnaposto contenuto 2">
            <a:extLst>
              <a:ext uri="{FF2B5EF4-FFF2-40B4-BE49-F238E27FC236}">
                <a16:creationId xmlns:a16="http://schemas.microsoft.com/office/drawing/2014/main" id="{B7A8F86E-5361-024F-948F-31459D588857}"/>
              </a:ext>
            </a:extLst>
          </p:cNvPr>
          <p:cNvSpPr>
            <a:spLocks noGrp="1"/>
          </p:cNvSpPr>
          <p:nvPr>
            <p:ph idx="1"/>
          </p:nvPr>
        </p:nvSpPr>
        <p:spPr>
          <a:xfrm>
            <a:off x="1775520" y="1988840"/>
            <a:ext cx="10081120" cy="4869160"/>
          </a:xfrm>
        </p:spPr>
        <p:txBody>
          <a:bodyPr>
            <a:normAutofit fontScale="92500" lnSpcReduction="20000"/>
          </a:bodyPr>
          <a:lstStyle/>
          <a:p>
            <a:pPr marL="0" indent="0">
              <a:buNone/>
            </a:pPr>
            <a:r>
              <a:rPr lang="it-IT" dirty="0">
                <a:solidFill>
                  <a:schemeClr val="accent5">
                    <a:lumMod val="50000"/>
                  </a:schemeClr>
                </a:solidFill>
                <a:latin typeface="Courier" pitchFamily="2" charset="0"/>
              </a:rPr>
              <a:t>/* addossiamo automaticamente tutte le colonne a </a:t>
            </a:r>
            <a:r>
              <a:rPr lang="it-IT" dirty="0" err="1">
                <a:solidFill>
                  <a:schemeClr val="accent5">
                    <a:lumMod val="50000"/>
                  </a:schemeClr>
                </a:solidFill>
                <a:latin typeface="Courier" pitchFamily="2" charset="0"/>
              </a:rPr>
              <a:t>sx</a:t>
            </a:r>
            <a:r>
              <a:rPr lang="it-IT" dirty="0">
                <a:solidFill>
                  <a:schemeClr val="accent5">
                    <a:lumMod val="50000"/>
                  </a:schemeClr>
                </a:solidFill>
                <a:latin typeface="Courier" pitchFamily="2" charset="0"/>
              </a:rPr>
              <a:t> */</a:t>
            </a:r>
          </a:p>
          <a:p>
            <a:pPr marL="0" indent="0">
              <a:buNone/>
            </a:pPr>
            <a:r>
              <a:rPr lang="it-IT" dirty="0">
                <a:solidFill>
                  <a:srgbClr val="A52A2A"/>
                </a:solidFill>
                <a:latin typeface="Courier" pitchFamily="2" charset="0"/>
              </a:rPr>
              <a:t>[</a:t>
            </a:r>
            <a:r>
              <a:rPr lang="it-IT" dirty="0" err="1">
                <a:solidFill>
                  <a:srgbClr val="A52A2A"/>
                </a:solidFill>
                <a:latin typeface="Courier" pitchFamily="2" charset="0"/>
              </a:rPr>
              <a:t>class</a:t>
            </a:r>
            <a:r>
              <a:rPr lang="it-IT" dirty="0">
                <a:solidFill>
                  <a:srgbClr val="A52A2A"/>
                </a:solidFill>
                <a:latin typeface="Courier" pitchFamily="2" charset="0"/>
              </a:rPr>
              <a:t>*="col-"] </a:t>
            </a:r>
            <a:r>
              <a:rPr lang="it-IT" dirty="0">
                <a:solidFill>
                  <a:srgbClr val="000000"/>
                </a:solidFill>
                <a:latin typeface="Courier" pitchFamily="2" charset="0"/>
              </a:rPr>
              <a:t>{</a:t>
            </a:r>
            <a:br>
              <a:rPr lang="it-IT" dirty="0">
                <a:solidFill>
                  <a:srgbClr val="FF0000"/>
                </a:solidFill>
                <a:latin typeface="Courier" pitchFamily="2" charset="0"/>
              </a:rPr>
            </a:br>
            <a:r>
              <a:rPr lang="it-IT" dirty="0">
                <a:solidFill>
                  <a:srgbClr val="FF0000"/>
                </a:solidFill>
                <a:latin typeface="Courier" pitchFamily="2" charset="0"/>
              </a:rPr>
              <a:t>    float</a:t>
            </a:r>
            <a:r>
              <a:rPr lang="it-IT" dirty="0">
                <a:solidFill>
                  <a:srgbClr val="000000"/>
                </a:solidFill>
                <a:latin typeface="Courier" pitchFamily="2" charset="0"/>
              </a:rPr>
              <a:t>:</a:t>
            </a:r>
            <a:r>
              <a:rPr lang="it-IT" dirty="0">
                <a:solidFill>
                  <a:srgbClr val="0000CD"/>
                </a:solidFill>
                <a:latin typeface="Courier" pitchFamily="2" charset="0"/>
              </a:rPr>
              <a:t> </a:t>
            </a:r>
            <a:r>
              <a:rPr lang="it-IT" dirty="0" err="1">
                <a:solidFill>
                  <a:srgbClr val="0000CD"/>
                </a:solidFill>
                <a:latin typeface="Courier" pitchFamily="2" charset="0"/>
              </a:rPr>
              <a:t>left</a:t>
            </a:r>
            <a:r>
              <a:rPr lang="it-IT" dirty="0">
                <a:solidFill>
                  <a:srgbClr val="000000"/>
                </a:solidFill>
                <a:latin typeface="Courier" pitchFamily="2" charset="0"/>
              </a:rPr>
              <a:t>;</a:t>
            </a:r>
            <a:br>
              <a:rPr lang="it-IT" dirty="0">
                <a:solidFill>
                  <a:srgbClr val="FF0000"/>
                </a:solidFill>
                <a:latin typeface="Courier" pitchFamily="2" charset="0"/>
              </a:rPr>
            </a:br>
            <a:r>
              <a:rPr lang="it-IT" dirty="0">
                <a:solidFill>
                  <a:srgbClr val="000000"/>
                </a:solidFill>
                <a:latin typeface="Courier" pitchFamily="2" charset="0"/>
              </a:rPr>
              <a:t>}</a:t>
            </a:r>
          </a:p>
          <a:p>
            <a:pPr marL="0" indent="0">
              <a:buNone/>
            </a:pPr>
            <a:endParaRPr lang="it-IT" dirty="0">
              <a:solidFill>
                <a:srgbClr val="A52A2A"/>
              </a:solidFill>
              <a:latin typeface="Courier" pitchFamily="2" charset="0"/>
            </a:endParaRPr>
          </a:p>
          <a:p>
            <a:pPr marL="0" indent="0">
              <a:buNone/>
            </a:pPr>
            <a:r>
              <a:rPr lang="it-IT" dirty="0">
                <a:solidFill>
                  <a:schemeClr val="accent5">
                    <a:lumMod val="50000"/>
                  </a:schemeClr>
                </a:solidFill>
                <a:latin typeface="Courier" pitchFamily="2" charset="0"/>
              </a:rPr>
              <a:t>/* dimensioni delle colonne */</a:t>
            </a:r>
            <a:endParaRPr lang="it-IT" dirty="0">
              <a:solidFill>
                <a:srgbClr val="A52A2A"/>
              </a:solidFill>
              <a:latin typeface="Courier" pitchFamily="2" charset="0"/>
            </a:endParaRPr>
          </a:p>
          <a:p>
            <a:pPr marL="0" indent="0">
              <a:buNone/>
            </a:pPr>
            <a:r>
              <a:rPr lang="it-IT" dirty="0">
                <a:solidFill>
                  <a:srgbClr val="A52A2A"/>
                </a:solidFill>
                <a:latin typeface="Courier" pitchFamily="2" charset="0"/>
              </a:rPr>
              <a:t>.col-1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8.33%</a:t>
            </a:r>
            <a:r>
              <a:rPr lang="it-IT" dirty="0">
                <a:solidFill>
                  <a:srgbClr val="000000"/>
                </a:solidFill>
                <a:latin typeface="Courier" pitchFamily="2" charset="0"/>
              </a:rPr>
              <a:t>;}</a:t>
            </a:r>
            <a:br>
              <a:rPr lang="it-IT" dirty="0">
                <a:latin typeface="Courier" pitchFamily="2" charset="0"/>
              </a:rPr>
            </a:br>
            <a:r>
              <a:rPr lang="it-IT" dirty="0">
                <a:solidFill>
                  <a:srgbClr val="A52A2A"/>
                </a:solidFill>
                <a:latin typeface="Courier" pitchFamily="2" charset="0"/>
              </a:rPr>
              <a:t>.col-2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16.66%</a:t>
            </a:r>
            <a:r>
              <a:rPr lang="it-IT" dirty="0">
                <a:solidFill>
                  <a:srgbClr val="000000"/>
                </a:solidFill>
                <a:latin typeface="Courier" pitchFamily="2" charset="0"/>
              </a:rPr>
              <a:t>;}</a:t>
            </a:r>
            <a:br>
              <a:rPr lang="it-IT" dirty="0">
                <a:latin typeface="Courier" pitchFamily="2" charset="0"/>
              </a:rPr>
            </a:br>
            <a:r>
              <a:rPr lang="it-IT" dirty="0">
                <a:solidFill>
                  <a:srgbClr val="A52A2A"/>
                </a:solidFill>
                <a:latin typeface="Courier" pitchFamily="2" charset="0"/>
              </a:rPr>
              <a:t>.col-3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25%</a:t>
            </a:r>
            <a:r>
              <a:rPr lang="it-IT" dirty="0">
                <a:solidFill>
                  <a:srgbClr val="000000"/>
                </a:solidFill>
                <a:latin typeface="Courier" pitchFamily="2" charset="0"/>
              </a:rPr>
              <a:t>;}</a:t>
            </a:r>
            <a:br>
              <a:rPr lang="it-IT" dirty="0">
                <a:latin typeface="Courier" pitchFamily="2" charset="0"/>
              </a:rPr>
            </a:br>
            <a:r>
              <a:rPr lang="it-IT" dirty="0">
                <a:solidFill>
                  <a:srgbClr val="A52A2A"/>
                </a:solidFill>
                <a:latin typeface="Courier" pitchFamily="2" charset="0"/>
              </a:rPr>
              <a:t>.col-4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33.33%</a:t>
            </a:r>
            <a:r>
              <a:rPr lang="it-IT" dirty="0">
                <a:solidFill>
                  <a:srgbClr val="000000"/>
                </a:solidFill>
                <a:latin typeface="Courier" pitchFamily="2" charset="0"/>
              </a:rPr>
              <a:t>;}</a:t>
            </a:r>
            <a:br>
              <a:rPr lang="it-IT" dirty="0">
                <a:latin typeface="Courier" pitchFamily="2" charset="0"/>
              </a:rPr>
            </a:br>
            <a:r>
              <a:rPr lang="it-IT" dirty="0">
                <a:solidFill>
                  <a:srgbClr val="A52A2A"/>
                </a:solidFill>
                <a:latin typeface="Courier" pitchFamily="2" charset="0"/>
              </a:rPr>
              <a:t>.col-5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41.66%</a:t>
            </a:r>
            <a:r>
              <a:rPr lang="it-IT" dirty="0">
                <a:solidFill>
                  <a:srgbClr val="000000"/>
                </a:solidFill>
                <a:latin typeface="Courier" pitchFamily="2" charset="0"/>
              </a:rPr>
              <a:t>;}</a:t>
            </a:r>
            <a:br>
              <a:rPr lang="it-IT" dirty="0">
                <a:latin typeface="Courier" pitchFamily="2" charset="0"/>
              </a:rPr>
            </a:br>
            <a:r>
              <a:rPr lang="it-IT" dirty="0">
                <a:solidFill>
                  <a:srgbClr val="A52A2A"/>
                </a:solidFill>
                <a:latin typeface="Courier" pitchFamily="2" charset="0"/>
              </a:rPr>
              <a:t>.col-6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50%</a:t>
            </a:r>
            <a:r>
              <a:rPr lang="it-IT" dirty="0">
                <a:solidFill>
                  <a:srgbClr val="000000"/>
                </a:solidFill>
                <a:latin typeface="Courier" pitchFamily="2" charset="0"/>
              </a:rPr>
              <a:t>;}</a:t>
            </a:r>
            <a:br>
              <a:rPr lang="it-IT" dirty="0">
                <a:latin typeface="Courier" pitchFamily="2" charset="0"/>
              </a:rPr>
            </a:br>
            <a:r>
              <a:rPr lang="it-IT" dirty="0">
                <a:solidFill>
                  <a:srgbClr val="A52A2A"/>
                </a:solidFill>
                <a:latin typeface="Courier" pitchFamily="2" charset="0"/>
              </a:rPr>
              <a:t>.col-7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58.33%</a:t>
            </a:r>
            <a:r>
              <a:rPr lang="it-IT" dirty="0">
                <a:solidFill>
                  <a:srgbClr val="000000"/>
                </a:solidFill>
                <a:latin typeface="Courier" pitchFamily="2" charset="0"/>
              </a:rPr>
              <a:t>;}</a:t>
            </a:r>
            <a:br>
              <a:rPr lang="it-IT" dirty="0">
                <a:latin typeface="Courier" pitchFamily="2" charset="0"/>
              </a:rPr>
            </a:br>
            <a:r>
              <a:rPr lang="it-IT" dirty="0">
                <a:solidFill>
                  <a:srgbClr val="A52A2A"/>
                </a:solidFill>
                <a:latin typeface="Courier" pitchFamily="2" charset="0"/>
              </a:rPr>
              <a:t>.col-8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66.66%</a:t>
            </a:r>
            <a:r>
              <a:rPr lang="it-IT" dirty="0">
                <a:solidFill>
                  <a:srgbClr val="000000"/>
                </a:solidFill>
                <a:latin typeface="Courier" pitchFamily="2" charset="0"/>
              </a:rPr>
              <a:t>;}</a:t>
            </a:r>
            <a:br>
              <a:rPr lang="it-IT" dirty="0">
                <a:latin typeface="Courier" pitchFamily="2" charset="0"/>
              </a:rPr>
            </a:br>
            <a:r>
              <a:rPr lang="it-IT" dirty="0">
                <a:solidFill>
                  <a:srgbClr val="A52A2A"/>
                </a:solidFill>
                <a:latin typeface="Courier" pitchFamily="2" charset="0"/>
              </a:rPr>
              <a:t>.col-9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75%</a:t>
            </a:r>
            <a:r>
              <a:rPr lang="it-IT" dirty="0">
                <a:solidFill>
                  <a:srgbClr val="000000"/>
                </a:solidFill>
                <a:latin typeface="Courier" pitchFamily="2" charset="0"/>
              </a:rPr>
              <a:t>;}</a:t>
            </a:r>
            <a:br>
              <a:rPr lang="it-IT" dirty="0">
                <a:latin typeface="Courier" pitchFamily="2" charset="0"/>
              </a:rPr>
            </a:br>
            <a:r>
              <a:rPr lang="it-IT" dirty="0">
                <a:solidFill>
                  <a:srgbClr val="A52A2A"/>
                </a:solidFill>
                <a:latin typeface="Courier" pitchFamily="2" charset="0"/>
              </a:rPr>
              <a:t>.col-10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83.33%</a:t>
            </a:r>
            <a:r>
              <a:rPr lang="it-IT" dirty="0">
                <a:solidFill>
                  <a:srgbClr val="000000"/>
                </a:solidFill>
                <a:latin typeface="Courier" pitchFamily="2" charset="0"/>
              </a:rPr>
              <a:t>;}</a:t>
            </a:r>
            <a:br>
              <a:rPr lang="it-IT" dirty="0">
                <a:latin typeface="Courier" pitchFamily="2" charset="0"/>
              </a:rPr>
            </a:br>
            <a:r>
              <a:rPr lang="it-IT" dirty="0">
                <a:solidFill>
                  <a:srgbClr val="A52A2A"/>
                </a:solidFill>
                <a:latin typeface="Courier" pitchFamily="2" charset="0"/>
              </a:rPr>
              <a:t>.col-11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91.66%</a:t>
            </a:r>
            <a:r>
              <a:rPr lang="it-IT" dirty="0">
                <a:solidFill>
                  <a:srgbClr val="000000"/>
                </a:solidFill>
                <a:latin typeface="Courier" pitchFamily="2" charset="0"/>
              </a:rPr>
              <a:t>;}</a:t>
            </a:r>
            <a:br>
              <a:rPr lang="it-IT" dirty="0">
                <a:latin typeface="Courier" pitchFamily="2" charset="0"/>
              </a:rPr>
            </a:br>
            <a:r>
              <a:rPr lang="it-IT" dirty="0">
                <a:solidFill>
                  <a:srgbClr val="A52A2A"/>
                </a:solidFill>
                <a:latin typeface="Courier" pitchFamily="2" charset="0"/>
              </a:rPr>
              <a:t>.col-12 </a:t>
            </a:r>
            <a:r>
              <a:rPr lang="it-IT" dirty="0">
                <a:solidFill>
                  <a:srgbClr val="000000"/>
                </a:solidFill>
                <a:latin typeface="Courier" pitchFamily="2" charset="0"/>
              </a:rPr>
              <a:t>{</a:t>
            </a:r>
            <a:r>
              <a:rPr lang="it-IT" dirty="0" err="1">
                <a:solidFill>
                  <a:srgbClr val="FF0000"/>
                </a:solidFill>
                <a:latin typeface="Courier" pitchFamily="2" charset="0"/>
              </a:rPr>
              <a:t>width</a:t>
            </a:r>
            <a:r>
              <a:rPr lang="it-IT" dirty="0">
                <a:solidFill>
                  <a:srgbClr val="000000"/>
                </a:solidFill>
                <a:latin typeface="Courier" pitchFamily="2" charset="0"/>
              </a:rPr>
              <a:t>:</a:t>
            </a:r>
            <a:r>
              <a:rPr lang="it-IT" dirty="0">
                <a:solidFill>
                  <a:srgbClr val="0000CD"/>
                </a:solidFill>
                <a:latin typeface="Courier" pitchFamily="2" charset="0"/>
              </a:rPr>
              <a:t> 100%</a:t>
            </a:r>
            <a:r>
              <a:rPr lang="it-IT" dirty="0">
                <a:solidFill>
                  <a:srgbClr val="000000"/>
                </a:solidFill>
                <a:latin typeface="Courier" pitchFamily="2" charset="0"/>
              </a:rPr>
              <a:t>;}</a:t>
            </a:r>
            <a:endParaRPr lang="it-IT" dirty="0">
              <a:latin typeface="Courier" pitchFamily="2" charset="0"/>
            </a:endParaRPr>
          </a:p>
        </p:txBody>
      </p:sp>
    </p:spTree>
    <p:extLst>
      <p:ext uri="{BB962C8B-B14F-4D97-AF65-F5344CB8AC3E}">
        <p14:creationId xmlns:p14="http://schemas.microsoft.com/office/powerpoint/2010/main" val="27175468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B67847-DE66-FC41-9ED0-89823A63E03A}"/>
              </a:ext>
            </a:extLst>
          </p:cNvPr>
          <p:cNvSpPr>
            <a:spLocks noGrp="1"/>
          </p:cNvSpPr>
          <p:nvPr>
            <p:ph type="title"/>
          </p:nvPr>
        </p:nvSpPr>
        <p:spPr>
          <a:xfrm>
            <a:off x="1371600" y="685800"/>
            <a:ext cx="10820400" cy="1485900"/>
          </a:xfrm>
        </p:spPr>
        <p:txBody>
          <a:bodyPr/>
          <a:lstStyle/>
          <a:p>
            <a:r>
              <a:rPr lang="en-GB"/>
              <a:t>Responsive Web Design - Esempio</a:t>
            </a:r>
            <a:endParaRPr lang="en-GB" dirty="0"/>
          </a:p>
        </p:txBody>
      </p:sp>
      <p:sp>
        <p:nvSpPr>
          <p:cNvPr id="3" name="Segnaposto contenuto 2">
            <a:extLst>
              <a:ext uri="{FF2B5EF4-FFF2-40B4-BE49-F238E27FC236}">
                <a16:creationId xmlns:a16="http://schemas.microsoft.com/office/drawing/2014/main" id="{B9E594BE-B992-2E4D-8EBF-69E6D1E3EB0E}"/>
              </a:ext>
            </a:extLst>
          </p:cNvPr>
          <p:cNvSpPr>
            <a:spLocks noGrp="1"/>
          </p:cNvSpPr>
          <p:nvPr>
            <p:ph idx="1"/>
          </p:nvPr>
        </p:nvSpPr>
        <p:spPr>
          <a:xfrm>
            <a:off x="1775520" y="1988840"/>
            <a:ext cx="10416480" cy="4869160"/>
          </a:xfrm>
        </p:spPr>
        <p:txBody>
          <a:bodyPr>
            <a:normAutofit/>
          </a:bodyPr>
          <a:lstStyle/>
          <a:p>
            <a:r>
              <a:rPr lang="it-IT" sz="2600" dirty="0"/>
              <a:t>Fai in modo che ogni riga sia contenuta in un div</a:t>
            </a:r>
          </a:p>
          <a:p>
            <a:pPr lvl="1"/>
            <a:r>
              <a:rPr lang="it-IT" sz="2600" dirty="0"/>
              <a:t>Di solito è largo 100%</a:t>
            </a:r>
            <a:br>
              <a:rPr lang="it-IT" sz="2600" dirty="0"/>
            </a:br>
            <a:endParaRPr lang="it-IT" sz="2600" dirty="0"/>
          </a:p>
          <a:p>
            <a:r>
              <a:rPr lang="it-IT" sz="2600" dirty="0"/>
              <a:t>La somma delle colonne </a:t>
            </a:r>
            <a:r>
              <a:rPr lang="it-IT" sz="2600" b="1" dirty="0"/>
              <a:t>deve essere uguale a 12 </a:t>
            </a:r>
            <a:r>
              <a:rPr lang="it-IT" sz="2600" dirty="0"/>
              <a:t>(o al numero di colonne che hai scelto)</a:t>
            </a:r>
            <a:br>
              <a:rPr lang="it-IT" sz="2600" dirty="0"/>
            </a:br>
            <a:endParaRPr lang="it-IT" sz="2600" dirty="0"/>
          </a:p>
          <a:p>
            <a:r>
              <a:rPr lang="it-IT" sz="2600" dirty="0"/>
              <a:t>NB il codice risulta corretto sintatticamente anche se questa regola non viene rispettata</a:t>
            </a:r>
          </a:p>
          <a:p>
            <a:pPr marL="457200" lvl="1" indent="0">
              <a:buNone/>
            </a:pPr>
            <a:endParaRPr lang="it-IT" sz="2600" dirty="0"/>
          </a:p>
        </p:txBody>
      </p:sp>
    </p:spTree>
    <p:extLst>
      <p:ext uri="{BB962C8B-B14F-4D97-AF65-F5344CB8AC3E}">
        <p14:creationId xmlns:p14="http://schemas.microsoft.com/office/powerpoint/2010/main" val="12027378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C248B6-D458-314A-A4A7-6F0209907269}"/>
              </a:ext>
            </a:extLst>
          </p:cNvPr>
          <p:cNvSpPr>
            <a:spLocks noGrp="1"/>
          </p:cNvSpPr>
          <p:nvPr>
            <p:ph type="title"/>
          </p:nvPr>
        </p:nvSpPr>
        <p:spPr>
          <a:xfrm>
            <a:off x="1371600" y="685800"/>
            <a:ext cx="10820400" cy="1485900"/>
          </a:xfrm>
        </p:spPr>
        <p:txBody>
          <a:bodyPr>
            <a:normAutofit/>
          </a:bodyPr>
          <a:lstStyle/>
          <a:p>
            <a:r>
              <a:rPr lang="en-GB"/>
              <a:t>Responsive Web Design - Esempio</a:t>
            </a:r>
            <a:endParaRPr lang="en-GB" dirty="0"/>
          </a:p>
        </p:txBody>
      </p:sp>
      <p:pic>
        <p:nvPicPr>
          <p:cNvPr id="5" name="Immagine 4">
            <a:extLst>
              <a:ext uri="{FF2B5EF4-FFF2-40B4-BE49-F238E27FC236}">
                <a16:creationId xmlns:a16="http://schemas.microsoft.com/office/drawing/2014/main" id="{6AA05B36-5528-9748-9A27-D96CD7A1D0B7}"/>
              </a:ext>
            </a:extLst>
          </p:cNvPr>
          <p:cNvPicPr>
            <a:picLocks noChangeAspect="1"/>
          </p:cNvPicPr>
          <p:nvPr/>
        </p:nvPicPr>
        <p:blipFill>
          <a:blip r:embed="rId2"/>
          <a:stretch>
            <a:fillRect/>
          </a:stretch>
        </p:blipFill>
        <p:spPr>
          <a:xfrm>
            <a:off x="3431704" y="2171700"/>
            <a:ext cx="7530607" cy="4087558"/>
          </a:xfrm>
          <a:prstGeom prst="rect">
            <a:avLst/>
          </a:prstGeom>
        </p:spPr>
      </p:pic>
      <p:sp>
        <p:nvSpPr>
          <p:cNvPr id="7" name="CasellaDiTesto 6">
            <a:extLst>
              <a:ext uri="{FF2B5EF4-FFF2-40B4-BE49-F238E27FC236}">
                <a16:creationId xmlns:a16="http://schemas.microsoft.com/office/drawing/2014/main" id="{AD55743A-F39F-4297-ADB7-0C03EEDA212C}"/>
              </a:ext>
            </a:extLst>
          </p:cNvPr>
          <p:cNvSpPr txBox="1"/>
          <p:nvPr/>
        </p:nvSpPr>
        <p:spPr>
          <a:xfrm>
            <a:off x="1987078" y="2420888"/>
            <a:ext cx="1444626" cy="553998"/>
          </a:xfrm>
          <a:prstGeom prst="rect">
            <a:avLst/>
          </a:prstGeom>
          <a:noFill/>
        </p:spPr>
        <p:txBody>
          <a:bodyPr wrap="none" rtlCol="0">
            <a:spAutoFit/>
          </a:bodyPr>
          <a:lstStyle/>
          <a:p>
            <a:r>
              <a:rPr lang="it-IT" sz="3000" b="1"/>
              <a:t>RIGA 1</a:t>
            </a:r>
          </a:p>
        </p:txBody>
      </p:sp>
      <p:sp>
        <p:nvSpPr>
          <p:cNvPr id="8" name="CasellaDiTesto 7">
            <a:extLst>
              <a:ext uri="{FF2B5EF4-FFF2-40B4-BE49-F238E27FC236}">
                <a16:creationId xmlns:a16="http://schemas.microsoft.com/office/drawing/2014/main" id="{67BCB0FB-9F46-4589-A1AF-54C5625A2964}"/>
              </a:ext>
            </a:extLst>
          </p:cNvPr>
          <p:cNvSpPr txBox="1"/>
          <p:nvPr/>
        </p:nvSpPr>
        <p:spPr>
          <a:xfrm>
            <a:off x="1987078" y="3938480"/>
            <a:ext cx="1521570" cy="553998"/>
          </a:xfrm>
          <a:prstGeom prst="rect">
            <a:avLst/>
          </a:prstGeom>
          <a:noFill/>
        </p:spPr>
        <p:txBody>
          <a:bodyPr wrap="none" rtlCol="0">
            <a:spAutoFit/>
          </a:bodyPr>
          <a:lstStyle/>
          <a:p>
            <a:r>
              <a:rPr lang="it-IT" sz="3000" b="1"/>
              <a:t>RIGA 2</a:t>
            </a:r>
          </a:p>
        </p:txBody>
      </p:sp>
      <p:sp>
        <p:nvSpPr>
          <p:cNvPr id="9" name="CasellaDiTesto 8">
            <a:extLst>
              <a:ext uri="{FF2B5EF4-FFF2-40B4-BE49-F238E27FC236}">
                <a16:creationId xmlns:a16="http://schemas.microsoft.com/office/drawing/2014/main" id="{A7FA3A5E-0341-4B76-9CC8-27F8FE7FB163}"/>
              </a:ext>
            </a:extLst>
          </p:cNvPr>
          <p:cNvSpPr txBox="1"/>
          <p:nvPr/>
        </p:nvSpPr>
        <p:spPr>
          <a:xfrm>
            <a:off x="1948606" y="5618315"/>
            <a:ext cx="1521570" cy="553998"/>
          </a:xfrm>
          <a:prstGeom prst="rect">
            <a:avLst/>
          </a:prstGeom>
          <a:noFill/>
        </p:spPr>
        <p:txBody>
          <a:bodyPr wrap="none" rtlCol="0">
            <a:spAutoFit/>
          </a:bodyPr>
          <a:lstStyle/>
          <a:p>
            <a:r>
              <a:rPr lang="it-IT" sz="3000" b="1"/>
              <a:t>RIGA 3</a:t>
            </a:r>
          </a:p>
        </p:txBody>
      </p:sp>
    </p:spTree>
    <p:extLst>
      <p:ext uri="{BB962C8B-B14F-4D97-AF65-F5344CB8AC3E}">
        <p14:creationId xmlns:p14="http://schemas.microsoft.com/office/powerpoint/2010/main" val="4711978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B67847-DE66-FC41-9ED0-89823A63E03A}"/>
              </a:ext>
            </a:extLst>
          </p:cNvPr>
          <p:cNvSpPr>
            <a:spLocks noGrp="1"/>
          </p:cNvSpPr>
          <p:nvPr>
            <p:ph type="title"/>
          </p:nvPr>
        </p:nvSpPr>
        <p:spPr>
          <a:xfrm>
            <a:off x="1371600" y="685800"/>
            <a:ext cx="10820400" cy="1485900"/>
          </a:xfrm>
        </p:spPr>
        <p:txBody>
          <a:bodyPr/>
          <a:lstStyle/>
          <a:p>
            <a:r>
              <a:rPr lang="en-GB"/>
              <a:t>Responsive Web Design - Esempio</a:t>
            </a:r>
            <a:endParaRPr lang="en-GB" dirty="0"/>
          </a:p>
        </p:txBody>
      </p:sp>
      <p:sp>
        <p:nvSpPr>
          <p:cNvPr id="4" name="Rettangolo 3">
            <a:extLst>
              <a:ext uri="{FF2B5EF4-FFF2-40B4-BE49-F238E27FC236}">
                <a16:creationId xmlns:a16="http://schemas.microsoft.com/office/drawing/2014/main" id="{A1CD9ACF-3C1B-4817-BEB8-DDF2D0A733E0}"/>
              </a:ext>
            </a:extLst>
          </p:cNvPr>
          <p:cNvSpPr/>
          <p:nvPr/>
        </p:nvSpPr>
        <p:spPr>
          <a:xfrm>
            <a:off x="2430765" y="1916832"/>
            <a:ext cx="8686564" cy="2308324"/>
          </a:xfrm>
          <a:prstGeom prst="rect">
            <a:avLst/>
          </a:prstGeom>
        </p:spPr>
        <p:txBody>
          <a:bodyPr wrap="square">
            <a:spAutoFit/>
          </a:bodyPr>
          <a:lstStyle/>
          <a:p>
            <a:r>
              <a:rPr lang="it-IT" sz="2400" dirty="0">
                <a:solidFill>
                  <a:schemeClr val="accent5">
                    <a:lumMod val="50000"/>
                  </a:schemeClr>
                </a:solidFill>
                <a:latin typeface="Courier" pitchFamily="2" charset="0"/>
              </a:rPr>
              <a:t>&lt;!– Definizione Riga 2 --&gt;</a:t>
            </a:r>
            <a:endParaRPr lang="it-IT" sz="2400" dirty="0"/>
          </a:p>
          <a:p>
            <a:r>
              <a:rPr lang="it-IT" sz="2400" dirty="0">
                <a:solidFill>
                  <a:srgbClr val="0000CD"/>
                </a:solidFill>
                <a:latin typeface="Courier" pitchFamily="2" charset="0"/>
              </a:rPr>
              <a:t>&lt;</a:t>
            </a:r>
            <a:r>
              <a:rPr lang="it-IT" sz="2400" dirty="0">
                <a:solidFill>
                  <a:srgbClr val="A52A2A"/>
                </a:solidFill>
                <a:latin typeface="Courier" pitchFamily="2" charset="0"/>
              </a:rPr>
              <a:t>div</a:t>
            </a:r>
            <a:r>
              <a:rPr lang="it-IT" sz="2400" dirty="0">
                <a:solidFill>
                  <a:srgbClr val="FF0000"/>
                </a:solidFill>
                <a:latin typeface="Courier" pitchFamily="2" charset="0"/>
              </a:rPr>
              <a:t> class</a:t>
            </a:r>
            <a:r>
              <a:rPr lang="it-IT" sz="2400" dirty="0">
                <a:solidFill>
                  <a:srgbClr val="0000CD"/>
                </a:solidFill>
                <a:latin typeface="Courier" pitchFamily="2" charset="0"/>
              </a:rPr>
              <a:t>="row_2"&gt;</a:t>
            </a:r>
            <a:br>
              <a:rPr lang="it-IT" sz="2400" dirty="0">
                <a:latin typeface="Courier" pitchFamily="2" charset="0"/>
              </a:rPr>
            </a:br>
            <a:r>
              <a:rPr lang="it-IT" sz="2400" dirty="0">
                <a:solidFill>
                  <a:srgbClr val="000000"/>
                </a:solidFill>
                <a:latin typeface="Courier" pitchFamily="2" charset="0"/>
              </a:rPr>
              <a:t>  </a:t>
            </a:r>
            <a:r>
              <a:rPr lang="it-IT" sz="2400" dirty="0">
                <a:solidFill>
                  <a:srgbClr val="0000CD"/>
                </a:solidFill>
                <a:latin typeface="Courier" pitchFamily="2" charset="0"/>
              </a:rPr>
              <a:t>&lt;</a:t>
            </a:r>
            <a:r>
              <a:rPr lang="it-IT" sz="2400" dirty="0">
                <a:solidFill>
                  <a:srgbClr val="A52A2A"/>
                </a:solidFill>
                <a:latin typeface="Courier" pitchFamily="2" charset="0"/>
              </a:rPr>
              <a:t>div</a:t>
            </a:r>
            <a:r>
              <a:rPr lang="it-IT" sz="2400" dirty="0">
                <a:solidFill>
                  <a:srgbClr val="FF0000"/>
                </a:solidFill>
                <a:latin typeface="Courier" pitchFamily="2" charset="0"/>
              </a:rPr>
              <a:t> class</a:t>
            </a:r>
            <a:r>
              <a:rPr lang="it-IT" sz="2400" dirty="0">
                <a:solidFill>
                  <a:srgbClr val="0000CD"/>
                </a:solidFill>
                <a:latin typeface="Courier" pitchFamily="2" charset="0"/>
              </a:rPr>
              <a:t>="col-3"&gt;</a:t>
            </a:r>
            <a:r>
              <a:rPr lang="it-IT" sz="2400" dirty="0">
                <a:solidFill>
                  <a:srgbClr val="000000"/>
                </a:solidFill>
                <a:latin typeface="Courier" pitchFamily="2" charset="0"/>
              </a:rPr>
              <a:t>...</a:t>
            </a:r>
            <a:r>
              <a:rPr lang="it-IT" sz="2400" dirty="0">
                <a:solidFill>
                  <a:srgbClr val="0000CD"/>
                </a:solidFill>
                <a:latin typeface="Courier" pitchFamily="2" charset="0"/>
              </a:rPr>
              <a:t>&lt;</a:t>
            </a:r>
            <a:r>
              <a:rPr lang="it-IT" sz="2400" dirty="0">
                <a:solidFill>
                  <a:srgbClr val="A52A2A"/>
                </a:solidFill>
                <a:latin typeface="Courier" pitchFamily="2" charset="0"/>
              </a:rPr>
              <a:t>/div</a:t>
            </a:r>
            <a:r>
              <a:rPr lang="it-IT" sz="2400" dirty="0">
                <a:solidFill>
                  <a:srgbClr val="0000CD"/>
                </a:solidFill>
                <a:latin typeface="Courier" pitchFamily="2" charset="0"/>
              </a:rPr>
              <a:t>&gt;</a:t>
            </a:r>
            <a:r>
              <a:rPr lang="it-IT" sz="2400" dirty="0">
                <a:solidFill>
                  <a:srgbClr val="000000"/>
                </a:solidFill>
                <a:latin typeface="Courier" pitchFamily="2" charset="0"/>
              </a:rPr>
              <a:t> </a:t>
            </a:r>
            <a:r>
              <a:rPr lang="it-IT" sz="2400" dirty="0">
                <a:solidFill>
                  <a:srgbClr val="008000"/>
                </a:solidFill>
                <a:latin typeface="Courier" pitchFamily="2" charset="0"/>
              </a:rPr>
              <a:t>&lt;!-- 25% --&gt;</a:t>
            </a:r>
            <a:br>
              <a:rPr lang="it-IT" sz="2400" dirty="0">
                <a:latin typeface="Courier" pitchFamily="2" charset="0"/>
              </a:rPr>
            </a:br>
            <a:r>
              <a:rPr lang="it-IT" sz="2400" dirty="0">
                <a:solidFill>
                  <a:srgbClr val="000000"/>
                </a:solidFill>
                <a:latin typeface="Courier" pitchFamily="2" charset="0"/>
              </a:rPr>
              <a:t>  </a:t>
            </a:r>
            <a:r>
              <a:rPr lang="it-IT" sz="2400" dirty="0">
                <a:solidFill>
                  <a:srgbClr val="0000CD"/>
                </a:solidFill>
                <a:latin typeface="Courier" pitchFamily="2" charset="0"/>
              </a:rPr>
              <a:t>&lt;</a:t>
            </a:r>
            <a:r>
              <a:rPr lang="it-IT" sz="2400" dirty="0">
                <a:solidFill>
                  <a:srgbClr val="A52A2A"/>
                </a:solidFill>
                <a:latin typeface="Courier" pitchFamily="2" charset="0"/>
              </a:rPr>
              <a:t>div</a:t>
            </a:r>
            <a:r>
              <a:rPr lang="it-IT" sz="2400" dirty="0">
                <a:solidFill>
                  <a:srgbClr val="FF0000"/>
                </a:solidFill>
                <a:latin typeface="Courier" pitchFamily="2" charset="0"/>
              </a:rPr>
              <a:t> class</a:t>
            </a:r>
            <a:r>
              <a:rPr lang="it-IT" sz="2400" dirty="0">
                <a:solidFill>
                  <a:srgbClr val="0000CD"/>
                </a:solidFill>
                <a:latin typeface="Courier" pitchFamily="2" charset="0"/>
              </a:rPr>
              <a:t>="col-9"&gt;</a:t>
            </a:r>
            <a:r>
              <a:rPr lang="it-IT" sz="2400" dirty="0">
                <a:solidFill>
                  <a:srgbClr val="000000"/>
                </a:solidFill>
                <a:latin typeface="Courier" pitchFamily="2" charset="0"/>
              </a:rPr>
              <a:t>...</a:t>
            </a:r>
            <a:r>
              <a:rPr lang="it-IT" sz="2400" dirty="0">
                <a:solidFill>
                  <a:srgbClr val="0000CD"/>
                </a:solidFill>
                <a:latin typeface="Courier" pitchFamily="2" charset="0"/>
              </a:rPr>
              <a:t>&lt;</a:t>
            </a:r>
            <a:r>
              <a:rPr lang="it-IT" sz="2400" dirty="0">
                <a:solidFill>
                  <a:srgbClr val="A52A2A"/>
                </a:solidFill>
                <a:latin typeface="Courier" pitchFamily="2" charset="0"/>
              </a:rPr>
              <a:t>/div</a:t>
            </a:r>
            <a:r>
              <a:rPr lang="it-IT" sz="2400" dirty="0">
                <a:solidFill>
                  <a:srgbClr val="0000CD"/>
                </a:solidFill>
                <a:latin typeface="Courier" pitchFamily="2" charset="0"/>
              </a:rPr>
              <a:t>&gt;</a:t>
            </a:r>
            <a:r>
              <a:rPr lang="it-IT" sz="2400" dirty="0">
                <a:solidFill>
                  <a:srgbClr val="000000"/>
                </a:solidFill>
                <a:latin typeface="Courier" pitchFamily="2" charset="0"/>
              </a:rPr>
              <a:t> </a:t>
            </a:r>
            <a:r>
              <a:rPr lang="it-IT" sz="2400" dirty="0">
                <a:solidFill>
                  <a:srgbClr val="008000"/>
                </a:solidFill>
                <a:latin typeface="Courier" pitchFamily="2" charset="0"/>
              </a:rPr>
              <a:t>&lt;!-- 75% --&gt;</a:t>
            </a:r>
            <a:br>
              <a:rPr lang="it-IT" sz="2400" dirty="0">
                <a:latin typeface="Courier" pitchFamily="2" charset="0"/>
              </a:rPr>
            </a:br>
            <a:r>
              <a:rPr lang="it-IT" sz="2400" dirty="0">
                <a:solidFill>
                  <a:srgbClr val="0000CD"/>
                </a:solidFill>
                <a:latin typeface="Courier" pitchFamily="2" charset="0"/>
              </a:rPr>
              <a:t>&lt;</a:t>
            </a:r>
            <a:r>
              <a:rPr lang="it-IT" sz="2400" dirty="0">
                <a:solidFill>
                  <a:srgbClr val="A52A2A"/>
                </a:solidFill>
                <a:latin typeface="Courier" pitchFamily="2" charset="0"/>
              </a:rPr>
              <a:t>/div</a:t>
            </a:r>
            <a:r>
              <a:rPr lang="it-IT" sz="2400" dirty="0">
                <a:solidFill>
                  <a:srgbClr val="0000CD"/>
                </a:solidFill>
                <a:latin typeface="Courier" pitchFamily="2" charset="0"/>
              </a:rPr>
              <a:t>&gt;</a:t>
            </a:r>
          </a:p>
          <a:p>
            <a:endParaRPr lang="it-IT" sz="2400" dirty="0">
              <a:solidFill>
                <a:srgbClr val="0000CD"/>
              </a:solidFill>
              <a:latin typeface="Courier" pitchFamily="2" charset="0"/>
            </a:endParaRPr>
          </a:p>
        </p:txBody>
      </p:sp>
      <p:sp>
        <p:nvSpPr>
          <p:cNvPr id="7" name="Rettangolo 6">
            <a:extLst>
              <a:ext uri="{FF2B5EF4-FFF2-40B4-BE49-F238E27FC236}">
                <a16:creationId xmlns:a16="http://schemas.microsoft.com/office/drawing/2014/main" id="{C0FB8340-969F-4B01-9724-2FD486BA02FB}"/>
              </a:ext>
            </a:extLst>
          </p:cNvPr>
          <p:cNvSpPr/>
          <p:nvPr/>
        </p:nvSpPr>
        <p:spPr>
          <a:xfrm>
            <a:off x="2430765" y="4225156"/>
            <a:ext cx="7476492" cy="2308324"/>
          </a:xfrm>
          <a:prstGeom prst="rect">
            <a:avLst/>
          </a:prstGeom>
        </p:spPr>
        <p:txBody>
          <a:bodyPr wrap="square">
            <a:spAutoFit/>
          </a:bodyPr>
          <a:lstStyle/>
          <a:p>
            <a:r>
              <a:rPr lang="it-IT" sz="2400" dirty="0">
                <a:solidFill>
                  <a:schemeClr val="accent5">
                    <a:lumMod val="50000"/>
                  </a:schemeClr>
                </a:solidFill>
                <a:latin typeface="Courier" pitchFamily="2" charset="0"/>
              </a:rPr>
              <a:t>/* CSS per la riga */</a:t>
            </a:r>
            <a:endParaRPr lang="it-IT" sz="2400" dirty="0">
              <a:solidFill>
                <a:srgbClr val="0000CD"/>
              </a:solidFill>
              <a:latin typeface="Courier" pitchFamily="2" charset="0"/>
            </a:endParaRPr>
          </a:p>
          <a:p>
            <a:r>
              <a:rPr lang="it-IT" sz="2400" dirty="0">
                <a:solidFill>
                  <a:srgbClr val="A52A2A"/>
                </a:solidFill>
                <a:latin typeface="Courier" pitchFamily="2" charset="0"/>
              </a:rPr>
              <a:t>.</a:t>
            </a:r>
            <a:r>
              <a:rPr lang="it-IT" sz="2400" dirty="0" err="1">
                <a:solidFill>
                  <a:srgbClr val="A52A2A"/>
                </a:solidFill>
                <a:latin typeface="Courier" pitchFamily="2" charset="0"/>
              </a:rPr>
              <a:t>row</a:t>
            </a:r>
            <a:r>
              <a:rPr lang="it-IT" sz="2400" dirty="0">
                <a:solidFill>
                  <a:srgbClr val="A52A2A"/>
                </a:solidFill>
                <a:latin typeface="Courier" pitchFamily="2" charset="0"/>
              </a:rPr>
              <a:t>::</a:t>
            </a:r>
            <a:r>
              <a:rPr lang="it-IT" sz="2400" dirty="0" err="1">
                <a:solidFill>
                  <a:srgbClr val="A52A2A"/>
                </a:solidFill>
                <a:latin typeface="Courier" pitchFamily="2" charset="0"/>
              </a:rPr>
              <a:t>after</a:t>
            </a:r>
            <a:r>
              <a:rPr lang="it-IT" sz="2400" dirty="0">
                <a:solidFill>
                  <a:srgbClr val="A52A2A"/>
                </a:solidFill>
                <a:latin typeface="Courier" pitchFamily="2" charset="0"/>
              </a:rPr>
              <a:t> </a:t>
            </a:r>
            <a:r>
              <a:rPr lang="it-IT" sz="2400" dirty="0">
                <a:solidFill>
                  <a:srgbClr val="000000"/>
                </a:solidFill>
                <a:latin typeface="Courier" pitchFamily="2" charset="0"/>
              </a:rPr>
              <a:t>{</a:t>
            </a:r>
            <a:br>
              <a:rPr lang="it-IT" sz="2400" dirty="0">
                <a:solidFill>
                  <a:srgbClr val="FF0000"/>
                </a:solidFill>
                <a:latin typeface="Courier" pitchFamily="2" charset="0"/>
              </a:rPr>
            </a:br>
            <a:r>
              <a:rPr lang="it-IT" sz="2400" dirty="0">
                <a:solidFill>
                  <a:srgbClr val="FF0000"/>
                </a:solidFill>
                <a:latin typeface="Courier" pitchFamily="2" charset="0"/>
              </a:rPr>
              <a:t>    </a:t>
            </a:r>
            <a:r>
              <a:rPr lang="it-IT" sz="2400" dirty="0" err="1">
                <a:solidFill>
                  <a:srgbClr val="FF0000"/>
                </a:solidFill>
                <a:latin typeface="Courier" pitchFamily="2" charset="0"/>
              </a:rPr>
              <a:t>content</a:t>
            </a:r>
            <a:r>
              <a:rPr lang="it-IT" sz="2400" dirty="0">
                <a:solidFill>
                  <a:srgbClr val="000000"/>
                </a:solidFill>
                <a:latin typeface="Courier" pitchFamily="2" charset="0"/>
              </a:rPr>
              <a:t>:</a:t>
            </a:r>
            <a:r>
              <a:rPr lang="it-IT" sz="2400" dirty="0">
                <a:solidFill>
                  <a:srgbClr val="0000CD"/>
                </a:solidFill>
                <a:latin typeface="Courier" pitchFamily="2" charset="0"/>
              </a:rPr>
              <a:t> ""</a:t>
            </a:r>
            <a:r>
              <a:rPr lang="it-IT" sz="2400" dirty="0">
                <a:solidFill>
                  <a:srgbClr val="000000"/>
                </a:solidFill>
                <a:latin typeface="Courier" pitchFamily="2" charset="0"/>
              </a:rPr>
              <a:t>;</a:t>
            </a:r>
            <a:br>
              <a:rPr lang="it-IT" sz="2400" dirty="0">
                <a:solidFill>
                  <a:srgbClr val="FF0000"/>
                </a:solidFill>
                <a:latin typeface="Courier" pitchFamily="2" charset="0"/>
              </a:rPr>
            </a:br>
            <a:r>
              <a:rPr lang="it-IT" sz="2400" dirty="0">
                <a:solidFill>
                  <a:srgbClr val="FF0000"/>
                </a:solidFill>
                <a:latin typeface="Courier" pitchFamily="2" charset="0"/>
              </a:rPr>
              <a:t>    </a:t>
            </a:r>
            <a:r>
              <a:rPr lang="it-IT" sz="2400" dirty="0" err="1">
                <a:solidFill>
                  <a:srgbClr val="FF0000"/>
                </a:solidFill>
                <a:latin typeface="Courier" pitchFamily="2" charset="0"/>
              </a:rPr>
              <a:t>clear</a:t>
            </a:r>
            <a:r>
              <a:rPr lang="it-IT" sz="2400" dirty="0">
                <a:solidFill>
                  <a:srgbClr val="000000"/>
                </a:solidFill>
                <a:latin typeface="Courier" pitchFamily="2" charset="0"/>
              </a:rPr>
              <a:t>:</a:t>
            </a:r>
            <a:r>
              <a:rPr lang="it-IT" sz="2400" dirty="0">
                <a:solidFill>
                  <a:srgbClr val="0000CD"/>
                </a:solidFill>
                <a:latin typeface="Courier" pitchFamily="2" charset="0"/>
              </a:rPr>
              <a:t> </a:t>
            </a:r>
            <a:r>
              <a:rPr lang="it-IT" sz="2400" dirty="0" err="1">
                <a:solidFill>
                  <a:srgbClr val="0000CD"/>
                </a:solidFill>
                <a:latin typeface="Courier" pitchFamily="2" charset="0"/>
              </a:rPr>
              <a:t>both</a:t>
            </a:r>
            <a:r>
              <a:rPr lang="it-IT" sz="2400" dirty="0">
                <a:solidFill>
                  <a:srgbClr val="000000"/>
                </a:solidFill>
                <a:latin typeface="Courier" pitchFamily="2" charset="0"/>
              </a:rPr>
              <a:t>;</a:t>
            </a:r>
            <a:br>
              <a:rPr lang="it-IT" sz="2400" dirty="0">
                <a:solidFill>
                  <a:srgbClr val="FF0000"/>
                </a:solidFill>
                <a:latin typeface="Courier" pitchFamily="2" charset="0"/>
              </a:rPr>
            </a:br>
            <a:r>
              <a:rPr lang="it-IT" sz="2400" dirty="0">
                <a:solidFill>
                  <a:srgbClr val="FF0000"/>
                </a:solidFill>
                <a:latin typeface="Courier" pitchFamily="2" charset="0"/>
              </a:rPr>
              <a:t>    display</a:t>
            </a:r>
            <a:r>
              <a:rPr lang="it-IT" sz="2400" dirty="0">
                <a:solidFill>
                  <a:srgbClr val="000000"/>
                </a:solidFill>
                <a:latin typeface="Courier" pitchFamily="2" charset="0"/>
              </a:rPr>
              <a:t>:</a:t>
            </a:r>
            <a:r>
              <a:rPr lang="it-IT" sz="2400" dirty="0">
                <a:solidFill>
                  <a:srgbClr val="0000CD"/>
                </a:solidFill>
                <a:latin typeface="Courier" pitchFamily="2" charset="0"/>
              </a:rPr>
              <a:t> </a:t>
            </a:r>
            <a:r>
              <a:rPr lang="it-IT" sz="2400" dirty="0" err="1">
                <a:solidFill>
                  <a:srgbClr val="0000CD"/>
                </a:solidFill>
                <a:latin typeface="Courier" pitchFamily="2" charset="0"/>
              </a:rPr>
              <a:t>table</a:t>
            </a:r>
            <a:r>
              <a:rPr lang="it-IT" sz="2400" dirty="0">
                <a:solidFill>
                  <a:srgbClr val="000000"/>
                </a:solidFill>
                <a:latin typeface="Courier" pitchFamily="2" charset="0"/>
              </a:rPr>
              <a:t>;</a:t>
            </a:r>
            <a:br>
              <a:rPr lang="it-IT" sz="2400" dirty="0">
                <a:solidFill>
                  <a:srgbClr val="FF0000"/>
                </a:solidFill>
                <a:latin typeface="Courier" pitchFamily="2" charset="0"/>
              </a:rPr>
            </a:br>
            <a:r>
              <a:rPr lang="it-IT" sz="2400" dirty="0">
                <a:solidFill>
                  <a:srgbClr val="000000"/>
                </a:solidFill>
                <a:latin typeface="Courier" pitchFamily="2" charset="0"/>
              </a:rPr>
              <a:t>}</a:t>
            </a:r>
            <a:endParaRPr lang="it-IT" sz="2400" dirty="0">
              <a:latin typeface="Courier" pitchFamily="2" charset="0"/>
            </a:endParaRPr>
          </a:p>
        </p:txBody>
      </p:sp>
    </p:spTree>
    <p:extLst>
      <p:ext uri="{BB962C8B-B14F-4D97-AF65-F5344CB8AC3E}">
        <p14:creationId xmlns:p14="http://schemas.microsoft.com/office/powerpoint/2010/main" val="38949104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25ACB2-4524-844D-A461-871631EAFEC6}"/>
              </a:ext>
            </a:extLst>
          </p:cNvPr>
          <p:cNvSpPr>
            <a:spLocks noGrp="1"/>
          </p:cNvSpPr>
          <p:nvPr>
            <p:ph type="title"/>
          </p:nvPr>
        </p:nvSpPr>
        <p:spPr>
          <a:xfrm>
            <a:off x="1371600" y="685800"/>
            <a:ext cx="10820400" cy="1485900"/>
          </a:xfrm>
        </p:spPr>
        <p:txBody>
          <a:bodyPr/>
          <a:lstStyle/>
          <a:p>
            <a:r>
              <a:rPr lang="en-GB"/>
              <a:t>Responsive Web Design - Esempio</a:t>
            </a:r>
            <a:endParaRPr lang="en-GB" dirty="0"/>
          </a:p>
        </p:txBody>
      </p:sp>
      <p:sp>
        <p:nvSpPr>
          <p:cNvPr id="3" name="Segnaposto contenuto 2">
            <a:extLst>
              <a:ext uri="{FF2B5EF4-FFF2-40B4-BE49-F238E27FC236}">
                <a16:creationId xmlns:a16="http://schemas.microsoft.com/office/drawing/2014/main" id="{0AE1C82B-4413-ED4E-AFA2-01E8CA547C8D}"/>
              </a:ext>
            </a:extLst>
          </p:cNvPr>
          <p:cNvSpPr>
            <a:spLocks noGrp="1"/>
          </p:cNvSpPr>
          <p:nvPr>
            <p:ph idx="1"/>
          </p:nvPr>
        </p:nvSpPr>
        <p:spPr>
          <a:xfrm>
            <a:off x="1775520" y="1916832"/>
            <a:ext cx="9937104" cy="1255182"/>
          </a:xfrm>
        </p:spPr>
        <p:txBody>
          <a:bodyPr>
            <a:normAutofit/>
          </a:bodyPr>
          <a:lstStyle/>
          <a:p>
            <a:pPr marL="0" indent="0">
              <a:buNone/>
            </a:pPr>
            <a:r>
              <a:rPr lang="en-GB" sz="2600" dirty="0"/>
              <a:t>Per </a:t>
            </a:r>
            <a:r>
              <a:rPr lang="en-GB" sz="2600" dirty="0" err="1"/>
              <a:t>ogni</a:t>
            </a:r>
            <a:r>
              <a:rPr lang="en-GB" sz="2600" dirty="0"/>
              <a:t> </a:t>
            </a:r>
            <a:r>
              <a:rPr lang="en-GB" sz="2600" dirty="0" err="1"/>
              <a:t>configurazione</a:t>
            </a:r>
            <a:r>
              <a:rPr lang="en-GB" sz="2600" dirty="0"/>
              <a:t>, </a:t>
            </a:r>
            <a:r>
              <a:rPr lang="en-GB" sz="2600" dirty="0" err="1"/>
              <a:t>si</a:t>
            </a:r>
            <a:r>
              <a:rPr lang="en-GB" sz="2600" dirty="0"/>
              <a:t> “</a:t>
            </a:r>
            <a:r>
              <a:rPr lang="en-GB" sz="2600" dirty="0" err="1"/>
              <a:t>sovrascrivono</a:t>
            </a:r>
            <a:r>
              <a:rPr lang="en-GB" sz="2600" dirty="0"/>
              <a:t>” le </a:t>
            </a:r>
            <a:r>
              <a:rPr lang="en-GB" sz="2600" dirty="0" err="1"/>
              <a:t>regole</a:t>
            </a:r>
            <a:r>
              <a:rPr lang="en-GB" sz="2600" dirty="0"/>
              <a:t> per le </a:t>
            </a:r>
            <a:r>
              <a:rPr lang="en-GB" sz="2600" dirty="0" err="1"/>
              <a:t>classi</a:t>
            </a:r>
            <a:r>
              <a:rPr lang="en-GB" sz="2600" dirty="0"/>
              <a:t> </a:t>
            </a:r>
            <a:r>
              <a:rPr lang="en-GB" sz="2600" dirty="0" err="1"/>
              <a:t>delle</a:t>
            </a:r>
            <a:r>
              <a:rPr lang="en-GB" sz="2600" dirty="0"/>
              <a:t> </a:t>
            </a:r>
            <a:r>
              <a:rPr lang="en-GB" sz="2600" dirty="0" err="1"/>
              <a:t>colonne</a:t>
            </a:r>
            <a:endParaRPr lang="en-GB" sz="2600" dirty="0"/>
          </a:p>
        </p:txBody>
      </p:sp>
      <p:pic>
        <p:nvPicPr>
          <p:cNvPr id="5" name="Immagine 4">
            <a:extLst>
              <a:ext uri="{FF2B5EF4-FFF2-40B4-BE49-F238E27FC236}">
                <a16:creationId xmlns:a16="http://schemas.microsoft.com/office/drawing/2014/main" id="{7D8F9B3C-BE5C-904D-B22B-4CF2B0D87026}"/>
              </a:ext>
            </a:extLst>
          </p:cNvPr>
          <p:cNvPicPr>
            <a:picLocks noChangeAspect="1"/>
          </p:cNvPicPr>
          <p:nvPr/>
        </p:nvPicPr>
        <p:blipFill>
          <a:blip r:embed="rId3"/>
          <a:stretch>
            <a:fillRect/>
          </a:stretch>
        </p:blipFill>
        <p:spPr>
          <a:xfrm>
            <a:off x="2209800" y="3432607"/>
            <a:ext cx="9144000" cy="3037874"/>
          </a:xfrm>
          <a:prstGeom prst="rect">
            <a:avLst/>
          </a:prstGeom>
        </p:spPr>
      </p:pic>
    </p:spTree>
    <p:extLst>
      <p:ext uri="{BB962C8B-B14F-4D97-AF65-F5344CB8AC3E}">
        <p14:creationId xmlns:p14="http://schemas.microsoft.com/office/powerpoint/2010/main" val="2904197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2EFBC9-D455-2F43-8967-10248A7FAF69}"/>
              </a:ext>
            </a:extLst>
          </p:cNvPr>
          <p:cNvSpPr>
            <a:spLocks noGrp="1"/>
          </p:cNvSpPr>
          <p:nvPr>
            <p:ph type="title"/>
          </p:nvPr>
        </p:nvSpPr>
        <p:spPr>
          <a:xfrm>
            <a:off x="1371600" y="685800"/>
            <a:ext cx="10820400" cy="1485900"/>
          </a:xfrm>
        </p:spPr>
        <p:txBody>
          <a:bodyPr/>
          <a:lstStyle/>
          <a:p>
            <a:r>
              <a:rPr lang="en-GB"/>
              <a:t>Responsive Web Design - Esempio</a:t>
            </a:r>
            <a:endParaRPr lang="en-GB" dirty="0"/>
          </a:p>
        </p:txBody>
      </p:sp>
      <p:sp>
        <p:nvSpPr>
          <p:cNvPr id="3" name="Segnaposto contenuto 2">
            <a:extLst>
              <a:ext uri="{FF2B5EF4-FFF2-40B4-BE49-F238E27FC236}">
                <a16:creationId xmlns:a16="http://schemas.microsoft.com/office/drawing/2014/main" id="{7B4EF97E-8A01-C341-9CAE-FFBAAFC8DEAC}"/>
              </a:ext>
            </a:extLst>
          </p:cNvPr>
          <p:cNvSpPr>
            <a:spLocks noGrp="1"/>
          </p:cNvSpPr>
          <p:nvPr>
            <p:ph idx="1"/>
          </p:nvPr>
        </p:nvSpPr>
        <p:spPr>
          <a:xfrm>
            <a:off x="1619965" y="1484784"/>
            <a:ext cx="5159896" cy="5112568"/>
          </a:xfrm>
        </p:spPr>
        <p:txBody>
          <a:bodyPr>
            <a:noAutofit/>
          </a:bodyPr>
          <a:lstStyle/>
          <a:p>
            <a:pPr marL="0" indent="0">
              <a:buNone/>
            </a:pPr>
            <a:r>
              <a:rPr lang="it-IT" sz="1700" dirty="0">
                <a:solidFill>
                  <a:srgbClr val="008000"/>
                </a:solidFill>
                <a:latin typeface="Courier" pitchFamily="2" charset="0"/>
              </a:rPr>
              <a:t>/* For mobile </a:t>
            </a:r>
            <a:r>
              <a:rPr lang="it-IT" sz="1700" dirty="0" err="1">
                <a:solidFill>
                  <a:srgbClr val="008000"/>
                </a:solidFill>
                <a:latin typeface="Courier" pitchFamily="2" charset="0"/>
              </a:rPr>
              <a:t>phones</a:t>
            </a:r>
            <a:r>
              <a:rPr lang="it-IT" sz="1700" dirty="0">
                <a:solidFill>
                  <a:srgbClr val="008000"/>
                </a:solidFill>
                <a:latin typeface="Courier" pitchFamily="2" charset="0"/>
              </a:rPr>
              <a:t>: */</a:t>
            </a:r>
            <a:br>
              <a:rPr lang="it-IT" sz="1700" dirty="0">
                <a:latin typeface="Courier" pitchFamily="2" charset="0"/>
              </a:rPr>
            </a:br>
            <a:r>
              <a:rPr lang="it-IT" sz="1700" dirty="0">
                <a:solidFill>
                  <a:srgbClr val="A52A2A"/>
                </a:solidFill>
                <a:latin typeface="Courier" pitchFamily="2" charset="0"/>
              </a:rPr>
              <a:t>[</a:t>
            </a:r>
            <a:r>
              <a:rPr lang="it-IT" sz="1700" dirty="0" err="1">
                <a:solidFill>
                  <a:srgbClr val="A52A2A"/>
                </a:solidFill>
                <a:latin typeface="Courier" pitchFamily="2" charset="0"/>
              </a:rPr>
              <a:t>class</a:t>
            </a:r>
            <a:r>
              <a:rPr lang="it-IT" sz="1700" dirty="0">
                <a:solidFill>
                  <a:srgbClr val="A52A2A"/>
                </a:solidFill>
                <a:latin typeface="Courier" pitchFamily="2" charset="0"/>
              </a:rPr>
              <a:t>*="col-"] </a:t>
            </a:r>
            <a:r>
              <a:rPr lang="it-IT" sz="1700" dirty="0">
                <a:solidFill>
                  <a:srgbClr val="000000"/>
                </a:solidFill>
                <a:latin typeface="Courier" pitchFamily="2" charset="0"/>
              </a:rPr>
              <a:t>{</a:t>
            </a:r>
            <a:br>
              <a:rPr lang="it-IT" sz="1700" dirty="0">
                <a:solidFill>
                  <a:srgbClr val="FF0000"/>
                </a:solidFill>
                <a:latin typeface="Courier" pitchFamily="2" charset="0"/>
              </a:rPr>
            </a:br>
            <a:r>
              <a:rPr lang="it-IT" sz="1700" dirty="0">
                <a:solidFill>
                  <a:srgbClr val="FF0000"/>
                </a:solidFill>
                <a:latin typeface="Courier" pitchFamily="2" charset="0"/>
              </a:rPr>
              <a:t>    </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100%</a:t>
            </a:r>
            <a:r>
              <a:rPr lang="it-IT" sz="1700" dirty="0">
                <a:solidFill>
                  <a:srgbClr val="000000"/>
                </a:solidFill>
                <a:latin typeface="Courier" pitchFamily="2" charset="0"/>
              </a:rPr>
              <a:t>;</a:t>
            </a:r>
            <a:br>
              <a:rPr lang="it-IT" sz="1700" dirty="0">
                <a:solidFill>
                  <a:srgbClr val="FF0000"/>
                </a:solidFill>
                <a:latin typeface="Courier" pitchFamily="2" charset="0"/>
              </a:rPr>
            </a:br>
            <a:r>
              <a:rPr lang="it-IT" sz="1700" dirty="0">
                <a:solidFill>
                  <a:srgbClr val="000000"/>
                </a:solidFill>
                <a:latin typeface="Courier" pitchFamily="2" charset="0"/>
              </a:rPr>
              <a:t>}</a:t>
            </a:r>
          </a:p>
          <a:p>
            <a:pPr marL="0" indent="0">
              <a:buNone/>
            </a:pPr>
            <a:br>
              <a:rPr lang="it-IT" sz="1700" dirty="0">
                <a:latin typeface="Courier" pitchFamily="2" charset="0"/>
              </a:rPr>
            </a:br>
            <a:r>
              <a:rPr lang="it-IT" sz="1700" dirty="0">
                <a:solidFill>
                  <a:srgbClr val="A52A2A"/>
                </a:solidFill>
                <a:latin typeface="Courier" pitchFamily="2" charset="0"/>
              </a:rPr>
              <a:t>@media </a:t>
            </a:r>
            <a:r>
              <a:rPr lang="it-IT" sz="1700" dirty="0" err="1">
                <a:solidFill>
                  <a:srgbClr val="A52A2A"/>
                </a:solidFill>
                <a:latin typeface="Courier" pitchFamily="2" charset="0"/>
              </a:rPr>
              <a:t>only</a:t>
            </a:r>
            <a:r>
              <a:rPr lang="it-IT" sz="1700" dirty="0">
                <a:solidFill>
                  <a:srgbClr val="A52A2A"/>
                </a:solidFill>
                <a:latin typeface="Courier" pitchFamily="2" charset="0"/>
              </a:rPr>
              <a:t> screen and (</a:t>
            </a:r>
            <a:r>
              <a:rPr lang="it-IT" sz="1700" dirty="0" err="1">
                <a:solidFill>
                  <a:srgbClr val="A52A2A"/>
                </a:solidFill>
                <a:latin typeface="Courier" pitchFamily="2" charset="0"/>
              </a:rPr>
              <a:t>min-width</a:t>
            </a:r>
            <a:r>
              <a:rPr lang="it-IT" sz="1700" dirty="0">
                <a:solidFill>
                  <a:srgbClr val="A52A2A"/>
                </a:solidFill>
                <a:latin typeface="Courier" pitchFamily="2" charset="0"/>
              </a:rPr>
              <a:t>: 600px) </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a:t>
            </a:r>
            <a:r>
              <a:rPr lang="it-IT" sz="1700" dirty="0">
                <a:solidFill>
                  <a:srgbClr val="008000"/>
                </a:solidFill>
                <a:latin typeface="Courier" pitchFamily="2" charset="0"/>
              </a:rPr>
              <a:t>/* For tablets: */</a:t>
            </a:r>
            <a:br>
              <a:rPr lang="it-IT" sz="1700" dirty="0">
                <a:solidFill>
                  <a:srgbClr val="A52A2A"/>
                </a:solidFill>
                <a:latin typeface="Courier" pitchFamily="2" charset="0"/>
              </a:rPr>
            </a:br>
            <a:r>
              <a:rPr lang="it-IT" sz="1700" dirty="0">
                <a:solidFill>
                  <a:srgbClr val="A52A2A"/>
                </a:solidFill>
                <a:latin typeface="Courier" pitchFamily="2" charset="0"/>
              </a:rPr>
              <a:t>    .col-s-1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a:solidFill>
                  <a:srgbClr val="0000CD"/>
                </a:solidFill>
                <a:latin typeface="Courier" pitchFamily="2" charset="0"/>
              </a:rPr>
              <a:t> 7.44%</a:t>
            </a:r>
            <a:r>
              <a:rPr lang="it-IT" sz="170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.col-s-2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a:solidFill>
                  <a:srgbClr val="0000CD"/>
                </a:solidFill>
                <a:latin typeface="Courier" pitchFamily="2" charset="0"/>
              </a:rPr>
              <a:t> 15.88%</a:t>
            </a:r>
            <a:r>
              <a:rPr lang="it-IT" sz="170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.col-s-3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25%</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.col-s-4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33.33%</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.col-s-5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41.66%</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.col-s-6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a:solidFill>
                  <a:srgbClr val="0000CD"/>
                </a:solidFill>
                <a:latin typeface="Courier" pitchFamily="2" charset="0"/>
              </a:rPr>
              <a:t> 49%</a:t>
            </a:r>
            <a:r>
              <a:rPr lang="it-IT" sz="170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.col-s-7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58.33%</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.col-s-8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66.66%</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.col-s-9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75%</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.col-s-10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83.33%</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.col-s-11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91.66%</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.col-s-12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100%</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000000"/>
                </a:solidFill>
                <a:latin typeface="Courier" pitchFamily="2" charset="0"/>
              </a:rPr>
              <a:t>}</a:t>
            </a:r>
          </a:p>
        </p:txBody>
      </p:sp>
      <p:sp>
        <p:nvSpPr>
          <p:cNvPr id="4" name="Segnaposto contenuto 2">
            <a:extLst>
              <a:ext uri="{FF2B5EF4-FFF2-40B4-BE49-F238E27FC236}">
                <a16:creationId xmlns:a16="http://schemas.microsoft.com/office/drawing/2014/main" id="{18926D8B-C892-442F-9DC3-00AD053BFF70}"/>
              </a:ext>
            </a:extLst>
          </p:cNvPr>
          <p:cNvSpPr txBox="1">
            <a:spLocks/>
          </p:cNvSpPr>
          <p:nvPr/>
        </p:nvSpPr>
        <p:spPr>
          <a:xfrm>
            <a:off x="7032104" y="2780928"/>
            <a:ext cx="5159896" cy="3485193"/>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it-IT" sz="1700" dirty="0">
                <a:solidFill>
                  <a:srgbClr val="A52A2A"/>
                </a:solidFill>
                <a:latin typeface="Courier" pitchFamily="2" charset="0"/>
              </a:rPr>
              <a:t>@media </a:t>
            </a:r>
            <a:r>
              <a:rPr lang="it-IT" sz="1700" dirty="0" err="1">
                <a:solidFill>
                  <a:srgbClr val="A52A2A"/>
                </a:solidFill>
                <a:latin typeface="Courier" pitchFamily="2" charset="0"/>
              </a:rPr>
              <a:t>only</a:t>
            </a:r>
            <a:r>
              <a:rPr lang="it-IT" sz="1700" dirty="0">
                <a:solidFill>
                  <a:srgbClr val="A52A2A"/>
                </a:solidFill>
                <a:latin typeface="Courier" pitchFamily="2" charset="0"/>
              </a:rPr>
              <a:t> screen and (</a:t>
            </a:r>
            <a:r>
              <a:rPr lang="it-IT" sz="1700" dirty="0" err="1">
                <a:solidFill>
                  <a:srgbClr val="A52A2A"/>
                </a:solidFill>
                <a:latin typeface="Courier" pitchFamily="2" charset="0"/>
              </a:rPr>
              <a:t>min-width</a:t>
            </a:r>
            <a:r>
              <a:rPr lang="it-IT" sz="1700" dirty="0">
                <a:solidFill>
                  <a:srgbClr val="A52A2A"/>
                </a:solidFill>
                <a:latin typeface="Courier" pitchFamily="2" charset="0"/>
              </a:rPr>
              <a:t>: 768px) </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a:t>
            </a:r>
            <a:r>
              <a:rPr lang="it-IT" sz="1700" dirty="0">
                <a:solidFill>
                  <a:srgbClr val="008000"/>
                </a:solidFill>
                <a:latin typeface="Courier" pitchFamily="2" charset="0"/>
              </a:rPr>
              <a:t>/* For desktop: */</a:t>
            </a:r>
            <a:br>
              <a:rPr lang="it-IT" sz="1700" dirty="0">
                <a:solidFill>
                  <a:srgbClr val="A52A2A"/>
                </a:solidFill>
                <a:latin typeface="Courier" pitchFamily="2" charset="0"/>
              </a:rPr>
            </a:br>
            <a:r>
              <a:rPr lang="it-IT" sz="1700" dirty="0">
                <a:solidFill>
                  <a:srgbClr val="A52A2A"/>
                </a:solidFill>
                <a:latin typeface="Courier" pitchFamily="2" charset="0"/>
              </a:rPr>
              <a:t>    .col-1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8.33%</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.col-2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16.66%</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.col-3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25%</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.col-4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33.33%</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.col-5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41.66%</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.col-6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50%</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.col-7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58.33%</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.col-8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66.66%</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.col-9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75%</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.col-10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83.33%</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.col-11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91.66%</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A52A2A"/>
                </a:solidFill>
                <a:latin typeface="Courier" pitchFamily="2" charset="0"/>
              </a:rPr>
              <a:t>    .col-12 </a:t>
            </a:r>
            <a:r>
              <a:rPr lang="it-IT" sz="1700" dirty="0">
                <a:solidFill>
                  <a:srgbClr val="000000"/>
                </a:solidFill>
                <a:latin typeface="Courier" pitchFamily="2" charset="0"/>
              </a:rPr>
              <a:t>{</a:t>
            </a:r>
            <a:r>
              <a:rPr lang="it-IT" sz="1700" dirty="0" err="1">
                <a:solidFill>
                  <a:srgbClr val="FF0000"/>
                </a:solidFill>
                <a:latin typeface="Courier" pitchFamily="2" charset="0"/>
              </a:rPr>
              <a:t>width</a:t>
            </a:r>
            <a:r>
              <a:rPr lang="it-IT" sz="1700" dirty="0">
                <a:solidFill>
                  <a:srgbClr val="000000"/>
                </a:solidFill>
                <a:latin typeface="Courier" pitchFamily="2" charset="0"/>
              </a:rPr>
              <a:t>:</a:t>
            </a:r>
            <a:r>
              <a:rPr lang="it-IT" sz="1700" dirty="0">
                <a:solidFill>
                  <a:srgbClr val="0000CD"/>
                </a:solidFill>
                <a:latin typeface="Courier" pitchFamily="2" charset="0"/>
              </a:rPr>
              <a:t> 100%</a:t>
            </a:r>
            <a:r>
              <a:rPr lang="it-IT" sz="1700" dirty="0">
                <a:solidFill>
                  <a:srgbClr val="000000"/>
                </a:solidFill>
                <a:latin typeface="Courier" pitchFamily="2" charset="0"/>
              </a:rPr>
              <a:t>;}</a:t>
            </a:r>
            <a:br>
              <a:rPr lang="it-IT" sz="1700" dirty="0">
                <a:solidFill>
                  <a:srgbClr val="A52A2A"/>
                </a:solidFill>
                <a:latin typeface="Courier" pitchFamily="2" charset="0"/>
              </a:rPr>
            </a:br>
            <a:r>
              <a:rPr lang="it-IT" sz="1700" dirty="0">
                <a:solidFill>
                  <a:srgbClr val="000000"/>
                </a:solidFill>
                <a:latin typeface="Courier" pitchFamily="2" charset="0"/>
              </a:rPr>
              <a:t>}</a:t>
            </a:r>
            <a:endParaRPr lang="en-GB" sz="1700" dirty="0">
              <a:latin typeface="Courier" pitchFamily="2" charset="0"/>
            </a:endParaRPr>
          </a:p>
          <a:p>
            <a:pPr marL="0" indent="0">
              <a:buFont typeface="Franklin Gothic Book" panose="020B0503020102020204" pitchFamily="34" charset="0"/>
              <a:buNone/>
            </a:pPr>
            <a:endParaRPr lang="it-IT" sz="1700" dirty="0">
              <a:solidFill>
                <a:srgbClr val="000000"/>
              </a:solidFill>
              <a:latin typeface="Courier" pitchFamily="2" charset="0"/>
            </a:endParaRPr>
          </a:p>
        </p:txBody>
      </p:sp>
    </p:spTree>
    <p:extLst>
      <p:ext uri="{BB962C8B-B14F-4D97-AF65-F5344CB8AC3E}">
        <p14:creationId xmlns:p14="http://schemas.microsoft.com/office/powerpoint/2010/main" val="29466472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a:t>Responsive Web Design - Esempio</a:t>
            </a:r>
            <a:endParaRPr lang="en-GB" dirty="0"/>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775520" y="1988840"/>
            <a:ext cx="9601200" cy="3581400"/>
          </a:xfrm>
        </p:spPr>
        <p:txBody>
          <a:bodyPr>
            <a:normAutofit/>
          </a:bodyPr>
          <a:lstStyle/>
          <a:p>
            <a:pPr marL="0" indent="0">
              <a:buNone/>
            </a:pPr>
            <a:r>
              <a:rPr lang="en-GB" dirty="0">
                <a:hlinkClick r:id="rId2"/>
              </a:rPr>
              <a:t>https://www.w3schools.com/css/tryit.asp?filename=tryresponsive_col-s</a:t>
            </a:r>
            <a:r>
              <a:rPr lang="en-GB" dirty="0"/>
              <a:t> </a:t>
            </a:r>
          </a:p>
        </p:txBody>
      </p:sp>
    </p:spTree>
    <p:extLst>
      <p:ext uri="{BB962C8B-B14F-4D97-AF65-F5344CB8AC3E}">
        <p14:creationId xmlns:p14="http://schemas.microsoft.com/office/powerpoint/2010/main" val="2266982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Selettori - Tag</a:t>
            </a:r>
            <a:endParaRPr lang="it-IT" dirty="0"/>
          </a:p>
        </p:txBody>
      </p:sp>
      <p:sp>
        <p:nvSpPr>
          <p:cNvPr id="3" name="Content Placeholder 2"/>
          <p:cNvSpPr>
            <a:spLocks noGrp="1"/>
          </p:cNvSpPr>
          <p:nvPr>
            <p:ph idx="1"/>
          </p:nvPr>
        </p:nvSpPr>
        <p:spPr>
          <a:xfrm>
            <a:off x="1775520" y="1988840"/>
            <a:ext cx="10416480" cy="2808312"/>
          </a:xfrm>
        </p:spPr>
        <p:txBody>
          <a:bodyPr>
            <a:noAutofit/>
          </a:bodyPr>
          <a:lstStyle/>
          <a:p>
            <a:r>
              <a:rPr lang="it-IT" sz="2600" dirty="0"/>
              <a:t>Si usa specificando uno o più tag (separati dalla virgola)</a:t>
            </a:r>
          </a:p>
          <a:p>
            <a:r>
              <a:rPr lang="it-IT" sz="2600" dirty="0"/>
              <a:t>Seleziona tutti gli elementi del documento web che appartengono ai tag specificati</a:t>
            </a:r>
          </a:p>
          <a:p>
            <a:pPr marL="457200" lvl="1" indent="0">
              <a:buNone/>
            </a:pPr>
            <a:endParaRPr lang="it-IT" sz="2600" dirty="0"/>
          </a:p>
        </p:txBody>
      </p:sp>
      <p:sp>
        <p:nvSpPr>
          <p:cNvPr id="5" name="TextBox 4"/>
          <p:cNvSpPr txBox="1"/>
          <p:nvPr/>
        </p:nvSpPr>
        <p:spPr>
          <a:xfrm>
            <a:off x="3302607" y="3645024"/>
            <a:ext cx="5586786" cy="1384995"/>
          </a:xfrm>
          <a:prstGeom prst="rect">
            <a:avLst/>
          </a:prstGeom>
          <a:noFill/>
        </p:spPr>
        <p:txBody>
          <a:bodyPr wrap="none" rtlCol="0">
            <a:spAutoFit/>
          </a:bodyPr>
          <a:lstStyle/>
          <a:p>
            <a:r>
              <a:rPr lang="en-US" sz="2800" dirty="0">
                <a:solidFill>
                  <a:srgbClr val="800000"/>
                </a:solidFill>
                <a:latin typeface="Courier"/>
                <a:cs typeface="Courier"/>
              </a:rPr>
              <a:t>div</a:t>
            </a:r>
            <a:r>
              <a:rPr lang="en-US" sz="2800" dirty="0">
                <a:solidFill>
                  <a:srgbClr val="000000"/>
                </a:solidFill>
                <a:latin typeface="Courier"/>
                <a:cs typeface="Courier"/>
              </a:rPr>
              <a:t>{</a:t>
            </a:r>
          </a:p>
          <a:p>
            <a:r>
              <a:rPr lang="en-US" sz="2800" dirty="0">
                <a:solidFill>
                  <a:srgbClr val="FF0000"/>
                </a:solidFill>
                <a:latin typeface="Courier"/>
                <a:cs typeface="Courier"/>
              </a:rPr>
              <a:t>	background-color</a:t>
            </a:r>
            <a:r>
              <a:rPr lang="en-US" sz="2800" dirty="0">
                <a:solidFill>
                  <a:srgbClr val="000000"/>
                </a:solidFill>
                <a:latin typeface="Courier"/>
                <a:cs typeface="Courier"/>
              </a:rPr>
              <a:t>: </a:t>
            </a:r>
            <a:r>
              <a:rPr lang="en-US" sz="2800" dirty="0">
                <a:solidFill>
                  <a:srgbClr val="0000FF"/>
                </a:solidFill>
                <a:latin typeface="Courier"/>
                <a:cs typeface="Courier"/>
              </a:rPr>
              <a:t>blue</a:t>
            </a:r>
            <a:r>
              <a:rPr lang="en-US" sz="2800" dirty="0">
                <a:solidFill>
                  <a:srgbClr val="000000"/>
                </a:solidFill>
                <a:latin typeface="Courier"/>
                <a:cs typeface="Courier"/>
              </a:rPr>
              <a:t>;</a:t>
            </a:r>
          </a:p>
          <a:p>
            <a:r>
              <a:rPr lang="en-US" sz="2800" dirty="0">
                <a:solidFill>
                  <a:srgbClr val="000000"/>
                </a:solidFill>
                <a:latin typeface="Courier"/>
                <a:cs typeface="Courier"/>
              </a:rPr>
              <a:t>}</a:t>
            </a:r>
            <a:endParaRPr lang="it-IT" sz="2800" dirty="0">
              <a:latin typeface="Courier"/>
              <a:cs typeface="Courier"/>
            </a:endParaRPr>
          </a:p>
        </p:txBody>
      </p:sp>
      <p:sp>
        <p:nvSpPr>
          <p:cNvPr id="34" name="TextBox 4">
            <a:extLst>
              <a:ext uri="{FF2B5EF4-FFF2-40B4-BE49-F238E27FC236}">
                <a16:creationId xmlns:a16="http://schemas.microsoft.com/office/drawing/2014/main" id="{0E338432-6298-4B47-9889-B09FF27C16F0}"/>
              </a:ext>
            </a:extLst>
          </p:cNvPr>
          <p:cNvSpPr txBox="1"/>
          <p:nvPr/>
        </p:nvSpPr>
        <p:spPr>
          <a:xfrm>
            <a:off x="3306655" y="5111452"/>
            <a:ext cx="5586786" cy="1384995"/>
          </a:xfrm>
          <a:prstGeom prst="rect">
            <a:avLst/>
          </a:prstGeom>
          <a:noFill/>
        </p:spPr>
        <p:txBody>
          <a:bodyPr wrap="none" rtlCol="0">
            <a:spAutoFit/>
          </a:bodyPr>
          <a:lstStyle/>
          <a:p>
            <a:r>
              <a:rPr lang="en-US" sz="2800" dirty="0">
                <a:solidFill>
                  <a:srgbClr val="800000"/>
                </a:solidFill>
                <a:latin typeface="Courier"/>
                <a:cs typeface="Courier"/>
              </a:rPr>
              <a:t>h1,h2</a:t>
            </a:r>
            <a:r>
              <a:rPr lang="en-US" sz="2800" dirty="0">
                <a:solidFill>
                  <a:srgbClr val="000000"/>
                </a:solidFill>
                <a:latin typeface="Courier"/>
                <a:cs typeface="Courier"/>
              </a:rPr>
              <a:t>{</a:t>
            </a:r>
          </a:p>
          <a:p>
            <a:r>
              <a:rPr lang="en-US" sz="2800" dirty="0">
                <a:solidFill>
                  <a:srgbClr val="FF0000"/>
                </a:solidFill>
                <a:latin typeface="Courier"/>
                <a:cs typeface="Courier"/>
              </a:rPr>
              <a:t>	background-color</a:t>
            </a:r>
            <a:r>
              <a:rPr lang="en-US" sz="2800" dirty="0">
                <a:solidFill>
                  <a:srgbClr val="000000"/>
                </a:solidFill>
                <a:latin typeface="Courier"/>
                <a:cs typeface="Courier"/>
              </a:rPr>
              <a:t>: </a:t>
            </a:r>
            <a:r>
              <a:rPr lang="en-US" sz="2800" dirty="0">
                <a:solidFill>
                  <a:srgbClr val="0000FF"/>
                </a:solidFill>
                <a:latin typeface="Courier"/>
                <a:cs typeface="Courier"/>
              </a:rPr>
              <a:t>blue</a:t>
            </a:r>
            <a:r>
              <a:rPr lang="en-US" sz="2800" dirty="0">
                <a:solidFill>
                  <a:srgbClr val="000000"/>
                </a:solidFill>
                <a:latin typeface="Courier"/>
                <a:cs typeface="Courier"/>
              </a:rPr>
              <a:t>;</a:t>
            </a:r>
          </a:p>
          <a:p>
            <a:r>
              <a:rPr lang="en-US" sz="2800" dirty="0">
                <a:solidFill>
                  <a:srgbClr val="000000"/>
                </a:solidFill>
                <a:latin typeface="Courier"/>
                <a:cs typeface="Courier"/>
              </a:rPr>
              <a:t>}</a:t>
            </a:r>
            <a:endParaRPr lang="it-IT" sz="2800" dirty="0">
              <a:latin typeface="Courier"/>
              <a:cs typeface="Courier"/>
            </a:endParaRPr>
          </a:p>
        </p:txBody>
      </p:sp>
    </p:spTree>
    <p:extLst>
      <p:ext uri="{BB962C8B-B14F-4D97-AF65-F5344CB8AC3E}">
        <p14:creationId xmlns:p14="http://schemas.microsoft.com/office/powerpoint/2010/main" val="258621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2099556" y="2616411"/>
            <a:ext cx="7992887" cy="1625177"/>
          </a:xfrm>
        </p:spPr>
        <p:txBody>
          <a:bodyPr>
            <a:normAutofit/>
          </a:bodyPr>
          <a:lstStyle/>
          <a:p>
            <a:r>
              <a:rPr lang="it-IT" sz="4800"/>
              <a:t>Esercizi</a:t>
            </a:r>
            <a:br>
              <a:rPr lang="it-IT" sz="4800"/>
            </a:br>
            <a:endParaRPr lang="it-IT" sz="4800">
              <a:solidFill>
                <a:srgbClr val="1F497D"/>
              </a:solidFill>
            </a:endParaRPr>
          </a:p>
        </p:txBody>
      </p:sp>
    </p:spTree>
    <p:extLst>
      <p:ext uri="{BB962C8B-B14F-4D97-AF65-F5344CB8AC3E}">
        <p14:creationId xmlns:p14="http://schemas.microsoft.com/office/powerpoint/2010/main" val="12099989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1 – Task 1</a:t>
            </a:r>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416480" cy="4968552"/>
          </a:xfrm>
        </p:spPr>
        <p:txBody>
          <a:bodyPr>
            <a:normAutofit fontScale="92500" lnSpcReduction="20000"/>
          </a:bodyPr>
          <a:lstStyle/>
          <a:p>
            <a:pPr marL="0" indent="0">
              <a:buNone/>
            </a:pPr>
            <a:r>
              <a:rPr lang="it-IT" dirty="0"/>
              <a:t>Riprendete il progetto che avete creato durante l’esercitazione scorsa. Finalmente è arrivato il momento di inserire il logo della pagina. In particolare, questo deve rimanere alla sinistra del testo. Poiché si tratta di un’immagine decorativa, che non aggiunge informazione al titolo, sarebbe meglio non utilizzare il tag </a:t>
            </a:r>
            <a:r>
              <a:rPr lang="it-IT" dirty="0">
                <a:solidFill>
                  <a:srgbClr val="C00000"/>
                </a:solidFill>
                <a:latin typeface="Consolas" panose="020B0609020204030204" pitchFamily="49" charset="0"/>
              </a:rPr>
              <a:t>​</a:t>
            </a:r>
            <a:r>
              <a:rPr lang="it-IT" dirty="0" err="1">
                <a:solidFill>
                  <a:srgbClr val="C00000"/>
                </a:solidFill>
                <a:latin typeface="Consolas" panose="020B0609020204030204" pitchFamily="49" charset="0"/>
              </a:rPr>
              <a:t>img</a:t>
            </a:r>
            <a:r>
              <a:rPr lang="it-IT" dirty="0"/>
              <a:t>.  </a:t>
            </a:r>
          </a:p>
          <a:p>
            <a:pPr marL="0" indent="0">
              <a:buNone/>
            </a:pPr>
            <a:r>
              <a:rPr lang="it-IT" dirty="0"/>
              <a:t>Infatti, è buona norma non inserire delle immagini puramente decorative nel codice HTML. Ricordati che puoi sempre eliminarle usando altre regole CSS, senza dover modificare la tua pagina/e. </a:t>
            </a:r>
            <a:br>
              <a:rPr lang="it-IT" dirty="0"/>
            </a:br>
            <a:endParaRPr lang="it-IT" dirty="0"/>
          </a:p>
          <a:p>
            <a:pPr marL="0" indent="0">
              <a:buNone/>
            </a:pPr>
            <a:r>
              <a:rPr lang="it-IT" dirty="0"/>
              <a:t>Per far ciò, imposta l'immagine di sfondo per il tag ​h1 all'interno del ​</a:t>
            </a:r>
            <a:r>
              <a:rPr lang="it-IT" dirty="0" err="1"/>
              <a:t>header</a:t>
            </a:r>
            <a:r>
              <a:rPr lang="it-IT" dirty="0"/>
              <a:t> (assegnagli magari un class=​logo). Trova un logo per la tua pagina​ ed imposta gli attributi corrispondenti alle seguenti descrizioni:</a:t>
            </a:r>
          </a:p>
          <a:p>
            <a:pPr marL="0" indent="0">
              <a:buNone/>
            </a:pPr>
            <a:r>
              <a:rPr lang="it-IT" dirty="0"/>
              <a:t>	● immagine di sfondo: l'immagine che avete salvato</a:t>
            </a:r>
          </a:p>
          <a:p>
            <a:pPr marL="0" indent="0">
              <a:buNone/>
            </a:pPr>
            <a:r>
              <a:rPr lang="it-IT" dirty="0"/>
              <a:t>	● nessuna ripetizione dello sfondo</a:t>
            </a:r>
          </a:p>
          <a:p>
            <a:pPr marL="0" indent="0">
              <a:buNone/>
            </a:pPr>
            <a:r>
              <a:rPr lang="it-IT" dirty="0"/>
              <a:t>	● immagine di sfondo centrata verticalmente</a:t>
            </a:r>
          </a:p>
          <a:p>
            <a:pPr marL="0" indent="0">
              <a:buNone/>
            </a:pPr>
            <a:r>
              <a:rPr lang="it-IT" dirty="0"/>
              <a:t>	● immagine di sfondo posizionata a sinistra orizzontalmente</a:t>
            </a:r>
          </a:p>
          <a:p>
            <a:pPr marL="0" indent="0">
              <a:buNone/>
            </a:pPr>
            <a:r>
              <a:rPr lang="it-IT" dirty="0"/>
              <a:t>A questo punto l'immagine risulterà sovrapposta al testo. Per evitare questo, imposta il </a:t>
            </a:r>
            <a:r>
              <a:rPr lang="it-IT" dirty="0" err="1"/>
              <a:t>padding</a:t>
            </a:r>
            <a:r>
              <a:rPr lang="it-IT" dirty="0"/>
              <a:t> del box relativo in modo che non si sovrappongano.</a:t>
            </a:r>
            <a:endParaRPr lang="en-GB" dirty="0"/>
          </a:p>
        </p:txBody>
      </p:sp>
    </p:spTree>
    <p:extLst>
      <p:ext uri="{BB962C8B-B14F-4D97-AF65-F5344CB8AC3E}">
        <p14:creationId xmlns:p14="http://schemas.microsoft.com/office/powerpoint/2010/main" val="6811751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1 – Task 2</a:t>
            </a:r>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416480" cy="4968552"/>
          </a:xfrm>
        </p:spPr>
        <p:txBody>
          <a:bodyPr>
            <a:normAutofit/>
          </a:bodyPr>
          <a:lstStyle/>
          <a:p>
            <a:r>
              <a:rPr lang="it-IT" sz="2600" dirty="0"/>
              <a:t>Nel CSS, impostare il font per l'elemento body con i seguenti parametri:</a:t>
            </a:r>
          </a:p>
          <a:p>
            <a:pPr lvl="1"/>
            <a:r>
              <a:rPr lang="it-IT" sz="2400"/>
              <a:t>Grandezza 18 </a:t>
            </a:r>
            <a:r>
              <a:rPr lang="it-IT" sz="2400" dirty="0"/>
              <a:t>pixel;</a:t>
            </a:r>
          </a:p>
          <a:p>
            <a:pPr lvl="1"/>
            <a:r>
              <a:rPr lang="it-IT" sz="2400" dirty="0"/>
              <a:t>Carattere 'Open Sans’;</a:t>
            </a:r>
          </a:p>
          <a:p>
            <a:pPr lvl="1"/>
            <a:r>
              <a:rPr lang="it-IT" sz="2400" dirty="0"/>
              <a:t>Prevedere il font '</a:t>
            </a:r>
            <a:r>
              <a:rPr lang="it-IT" sz="2400" dirty="0" err="1"/>
              <a:t>Arial</a:t>
            </a:r>
            <a:r>
              <a:rPr lang="it-IT" sz="2400" dirty="0"/>
              <a:t>' come riserva qualora il browser non abbia il font precedente;</a:t>
            </a:r>
          </a:p>
          <a:p>
            <a:pPr lvl="1"/>
            <a:r>
              <a:rPr lang="it-IT" sz="2400" dirty="0"/>
              <a:t>Prevedere il font 'sans-</a:t>
            </a:r>
            <a:r>
              <a:rPr lang="it-IT" sz="2400" dirty="0" err="1"/>
              <a:t>serif</a:t>
            </a:r>
            <a:r>
              <a:rPr lang="it-IT" sz="2400" dirty="0"/>
              <a:t>' come riserva qualora il browser non abbia il font precedente;</a:t>
            </a:r>
          </a:p>
          <a:p>
            <a:pPr lvl="1"/>
            <a:r>
              <a:rPr lang="it-IT" sz="2400" dirty="0"/>
              <a:t>Colore nero.</a:t>
            </a:r>
            <a:endParaRPr lang="en-GB" sz="2400" dirty="0"/>
          </a:p>
        </p:txBody>
      </p:sp>
    </p:spTree>
    <p:extLst>
      <p:ext uri="{BB962C8B-B14F-4D97-AF65-F5344CB8AC3E}">
        <p14:creationId xmlns:p14="http://schemas.microsoft.com/office/powerpoint/2010/main" val="40912337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1 – Task 3</a:t>
            </a:r>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416480" cy="4968552"/>
          </a:xfrm>
        </p:spPr>
        <p:txBody>
          <a:bodyPr>
            <a:normAutofit/>
          </a:bodyPr>
          <a:lstStyle/>
          <a:p>
            <a:r>
              <a:rPr lang="it-IT" sz="2600" dirty="0"/>
              <a:t>Impostare il colore di sfondo dell’</a:t>
            </a:r>
            <a:r>
              <a:rPr lang="it-IT" sz="2600" dirty="0" err="1"/>
              <a:t>header</a:t>
            </a:r>
            <a:r>
              <a:rPr lang="it-IT" sz="2600" dirty="0"/>
              <a:t> con il seguente valore esadecimale: #1c345a. Ripetere la stessa operazione con il </a:t>
            </a:r>
            <a:r>
              <a:rPr lang="it-IT" sz="2600" dirty="0" err="1"/>
              <a:t>footer</a:t>
            </a:r>
            <a:r>
              <a:rPr lang="it-IT" sz="2600" dirty="0"/>
              <a:t>.</a:t>
            </a:r>
          </a:p>
          <a:p>
            <a:r>
              <a:rPr lang="it-IT" sz="2600" dirty="0"/>
              <a:t>Impostare il colore del testo nel </a:t>
            </a:r>
            <a:r>
              <a:rPr lang="it-IT" sz="2600" dirty="0" err="1"/>
              <a:t>header</a:t>
            </a:r>
            <a:r>
              <a:rPr lang="it-IT" sz="2600" dirty="0"/>
              <a:t> a bianco. Ripetere la stessa operazione con il </a:t>
            </a:r>
            <a:r>
              <a:rPr lang="it-IT" sz="2600" dirty="0" err="1"/>
              <a:t>footer</a:t>
            </a:r>
            <a:r>
              <a:rPr lang="it-IT" sz="2600" dirty="0"/>
              <a:t>.</a:t>
            </a:r>
          </a:p>
        </p:txBody>
      </p:sp>
    </p:spTree>
    <p:extLst>
      <p:ext uri="{BB962C8B-B14F-4D97-AF65-F5344CB8AC3E}">
        <p14:creationId xmlns:p14="http://schemas.microsoft.com/office/powerpoint/2010/main" val="21881404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1 – Task 4 </a:t>
            </a:r>
            <a:r>
              <a:rPr lang="en-GB" sz="3500" dirty="0"/>
              <a:t>(</a:t>
            </a:r>
            <a:r>
              <a:rPr lang="en-GB" sz="3500" dirty="0" err="1"/>
              <a:t>parte</a:t>
            </a:r>
            <a:r>
              <a:rPr lang="en-GB" sz="3500" dirty="0"/>
              <a:t> 1)</a:t>
            </a:r>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416480" cy="4968552"/>
          </a:xfrm>
        </p:spPr>
        <p:txBody>
          <a:bodyPr>
            <a:normAutofit/>
          </a:bodyPr>
          <a:lstStyle/>
          <a:p>
            <a:r>
              <a:rPr lang="it-IT" sz="2600" dirty="0"/>
              <a:t>Associare l’elemento che indica la pagina corrente all’ id=‘</a:t>
            </a:r>
            <a:r>
              <a:rPr lang="it-IT" sz="2600" dirty="0" err="1"/>
              <a:t>current_page</a:t>
            </a:r>
            <a:r>
              <a:rPr lang="it-IT" sz="2600" dirty="0"/>
              <a:t>’.  Creare una regola per impostare il suo testo in grassetto. </a:t>
            </a:r>
          </a:p>
          <a:p>
            <a:r>
              <a:rPr lang="it-IT" sz="2600" dirty="0"/>
              <a:t>Fare in modo che i tag ‘h1’ contenuti nella sezione id=‘</a:t>
            </a:r>
            <a:r>
              <a:rPr lang="it-IT" sz="2600" dirty="0" err="1"/>
              <a:t>content-main</a:t>
            </a:r>
            <a:r>
              <a:rPr lang="it-IT" sz="2600" dirty="0"/>
              <a:t>’, siano visualizzati con il seguente colore esadecimale: #6e0c0c.</a:t>
            </a:r>
          </a:p>
          <a:p>
            <a:r>
              <a:rPr lang="it-IT" sz="2600" dirty="0"/>
              <a:t>Impostare a #1c345a il colore di tutti i rimanenti tag h (da h2 ad h6) con una sola regola.</a:t>
            </a:r>
          </a:p>
        </p:txBody>
      </p:sp>
    </p:spTree>
    <p:extLst>
      <p:ext uri="{BB962C8B-B14F-4D97-AF65-F5344CB8AC3E}">
        <p14:creationId xmlns:p14="http://schemas.microsoft.com/office/powerpoint/2010/main" val="20101302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1 – Task 4 </a:t>
            </a:r>
            <a:r>
              <a:rPr lang="en-GB" sz="3500" dirty="0"/>
              <a:t>(</a:t>
            </a:r>
            <a:r>
              <a:rPr lang="en-GB" sz="3500" dirty="0" err="1"/>
              <a:t>parte</a:t>
            </a:r>
            <a:r>
              <a:rPr lang="en-GB" sz="3500" dirty="0"/>
              <a:t> 2)</a:t>
            </a:r>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416480" cy="4968552"/>
          </a:xfrm>
        </p:spPr>
        <p:txBody>
          <a:bodyPr>
            <a:normAutofit/>
          </a:bodyPr>
          <a:lstStyle/>
          <a:p>
            <a:r>
              <a:rPr lang="it-IT" sz="2600" dirty="0"/>
              <a:t>Impostare a #9e1616 il colore di tutti i link, sia quelli visitati che quelli non visitati. Inoltre, fare in modo che il testo sia in grassetto quando il cursore del mouse passa sopra il link.</a:t>
            </a:r>
          </a:p>
          <a:p>
            <a:r>
              <a:rPr lang="it-IT" sz="2600" dirty="0"/>
              <a:t>Impostare a #1c345a il colore dei link che hanno l'attributo </a:t>
            </a:r>
            <a:r>
              <a:rPr lang="it-IT" sz="2600" dirty="0" err="1"/>
              <a:t>href</a:t>
            </a:r>
            <a:r>
              <a:rPr lang="it-IT" sz="2600" dirty="0"/>
              <a:t> esattamente uguale a </a:t>
            </a:r>
            <a:r>
              <a:rPr lang="it-IT" sz="2600" u="sng" dirty="0"/>
              <a:t>login</a:t>
            </a:r>
            <a:r>
              <a:rPr lang="it-IT" sz="2600" dirty="0"/>
              <a:t>.html.</a:t>
            </a:r>
          </a:p>
        </p:txBody>
      </p:sp>
    </p:spTree>
    <p:extLst>
      <p:ext uri="{BB962C8B-B14F-4D97-AF65-F5344CB8AC3E}">
        <p14:creationId xmlns:p14="http://schemas.microsoft.com/office/powerpoint/2010/main" val="15609365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1 – Task 5</a:t>
            </a:r>
            <a:endParaRPr lang="en-GB" sz="3500" dirty="0"/>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416480" cy="4968552"/>
          </a:xfrm>
        </p:spPr>
        <p:txBody>
          <a:bodyPr>
            <a:normAutofit/>
          </a:bodyPr>
          <a:lstStyle/>
          <a:p>
            <a:r>
              <a:rPr lang="it-IT" sz="2600" dirty="0"/>
              <a:t>Applica queste modifiche anche sulle rimanenti pagine che compongono il progetto.</a:t>
            </a:r>
          </a:p>
        </p:txBody>
      </p:sp>
    </p:spTree>
    <p:extLst>
      <p:ext uri="{BB962C8B-B14F-4D97-AF65-F5344CB8AC3E}">
        <p14:creationId xmlns:p14="http://schemas.microsoft.com/office/powerpoint/2010/main" val="40184937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2</a:t>
            </a:r>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416480" cy="4968552"/>
          </a:xfrm>
        </p:spPr>
        <p:txBody>
          <a:bodyPr>
            <a:normAutofit fontScale="92500" lnSpcReduction="10000"/>
          </a:bodyPr>
          <a:lstStyle/>
          <a:p>
            <a:pPr marL="0" indent="0">
              <a:buNone/>
            </a:pPr>
            <a:r>
              <a:rPr lang="it-IT" dirty="0"/>
              <a:t>Considera un ​div con </a:t>
            </a:r>
            <a:r>
              <a:rPr lang="it-IT" dirty="0">
                <a:solidFill>
                  <a:srgbClr val="C00000"/>
                </a:solidFill>
              </a:rPr>
              <a:t>id</a:t>
            </a:r>
            <a:r>
              <a:rPr lang="it-IT" dirty="0"/>
              <a:t>=</a:t>
            </a:r>
            <a:r>
              <a:rPr lang="it-IT" dirty="0">
                <a:solidFill>
                  <a:srgbClr val="0000FF"/>
                </a:solidFill>
              </a:rPr>
              <a:t>id_1</a:t>
            </a:r>
            <a:r>
              <a:rPr lang="it-IT" dirty="0"/>
              <a:t>, con associata la seguente regola </a:t>
            </a:r>
            <a:r>
              <a:rPr lang="it-IT" dirty="0" err="1"/>
              <a:t>css</a:t>
            </a:r>
            <a:r>
              <a:rPr lang="it-IT" dirty="0"/>
              <a:t>:</a:t>
            </a:r>
          </a:p>
          <a:p>
            <a:pPr marL="0" indent="0">
              <a:buNone/>
            </a:pPr>
            <a:r>
              <a:rPr lang="it-IT" dirty="0">
                <a:solidFill>
                  <a:srgbClr val="C00000"/>
                </a:solidFill>
              </a:rPr>
              <a:t>#id_1</a:t>
            </a:r>
            <a:r>
              <a:rPr lang="it-IT" dirty="0"/>
              <a:t> {</a:t>
            </a:r>
          </a:p>
          <a:p>
            <a:pPr marL="530352" lvl="1" indent="0">
              <a:buNone/>
            </a:pPr>
            <a:r>
              <a:rPr lang="it-IT" dirty="0">
                <a:solidFill>
                  <a:srgbClr val="0000FF"/>
                </a:solidFill>
              </a:rPr>
              <a:t>border-top:</a:t>
            </a:r>
            <a:r>
              <a:rPr lang="it-IT" dirty="0"/>
              <a:t> 3px </a:t>
            </a:r>
            <a:r>
              <a:rPr lang="it-IT" dirty="0" err="1"/>
              <a:t>solid</a:t>
            </a:r>
            <a:r>
              <a:rPr lang="it-IT" dirty="0"/>
              <a:t> </a:t>
            </a:r>
            <a:r>
              <a:rPr lang="it-IT" dirty="0" err="1"/>
              <a:t>black</a:t>
            </a:r>
            <a:r>
              <a:rPr lang="it-IT" dirty="0"/>
              <a:t>;</a:t>
            </a:r>
          </a:p>
          <a:p>
            <a:pPr marL="530352" lvl="1" indent="0">
              <a:buNone/>
            </a:pPr>
            <a:r>
              <a:rPr lang="it-IT" dirty="0">
                <a:solidFill>
                  <a:srgbClr val="0000FF"/>
                </a:solidFill>
              </a:rPr>
              <a:t>border-bottom:</a:t>
            </a:r>
            <a:r>
              <a:rPr lang="it-IT" dirty="0"/>
              <a:t> 3px </a:t>
            </a:r>
            <a:r>
              <a:rPr lang="it-IT" dirty="0" err="1"/>
              <a:t>solid</a:t>
            </a:r>
            <a:r>
              <a:rPr lang="it-IT" dirty="0"/>
              <a:t> </a:t>
            </a:r>
            <a:r>
              <a:rPr lang="it-IT" dirty="0" err="1"/>
              <a:t>black</a:t>
            </a:r>
            <a:r>
              <a:rPr lang="it-IT" dirty="0"/>
              <a:t>;</a:t>
            </a:r>
          </a:p>
          <a:p>
            <a:pPr marL="530352" lvl="1" indent="0">
              <a:buNone/>
            </a:pPr>
            <a:r>
              <a:rPr lang="it-IT" dirty="0">
                <a:solidFill>
                  <a:srgbClr val="0000FF"/>
                </a:solidFill>
              </a:rPr>
              <a:t>border-</a:t>
            </a:r>
            <a:r>
              <a:rPr lang="it-IT" dirty="0" err="1">
                <a:solidFill>
                  <a:srgbClr val="0000FF"/>
                </a:solidFill>
              </a:rPr>
              <a:t>left</a:t>
            </a:r>
            <a:r>
              <a:rPr lang="it-IT" dirty="0">
                <a:solidFill>
                  <a:srgbClr val="0000FF"/>
                </a:solidFill>
              </a:rPr>
              <a:t>:</a:t>
            </a:r>
            <a:r>
              <a:rPr lang="it-IT" dirty="0"/>
              <a:t> 6px </a:t>
            </a:r>
            <a:r>
              <a:rPr lang="it-IT" dirty="0" err="1"/>
              <a:t>solid</a:t>
            </a:r>
            <a:r>
              <a:rPr lang="it-IT" dirty="0"/>
              <a:t> </a:t>
            </a:r>
            <a:r>
              <a:rPr lang="it-IT" dirty="0" err="1"/>
              <a:t>black</a:t>
            </a:r>
            <a:r>
              <a:rPr lang="it-IT" dirty="0"/>
              <a:t>;</a:t>
            </a:r>
          </a:p>
          <a:p>
            <a:pPr marL="530352" lvl="1" indent="0">
              <a:buNone/>
            </a:pPr>
            <a:r>
              <a:rPr lang="it-IT" dirty="0">
                <a:solidFill>
                  <a:srgbClr val="0000FF"/>
                </a:solidFill>
              </a:rPr>
              <a:t>border-right:</a:t>
            </a:r>
            <a:r>
              <a:rPr lang="it-IT" dirty="0"/>
              <a:t> 6px </a:t>
            </a:r>
            <a:r>
              <a:rPr lang="it-IT" dirty="0" err="1"/>
              <a:t>solid</a:t>
            </a:r>
            <a:r>
              <a:rPr lang="it-IT" dirty="0"/>
              <a:t> </a:t>
            </a:r>
            <a:r>
              <a:rPr lang="it-IT" dirty="0" err="1"/>
              <a:t>black</a:t>
            </a:r>
            <a:r>
              <a:rPr lang="it-IT" dirty="0"/>
              <a:t>;</a:t>
            </a:r>
          </a:p>
          <a:p>
            <a:pPr marL="530352" lvl="1" indent="0">
              <a:buNone/>
            </a:pPr>
            <a:r>
              <a:rPr lang="it-IT" dirty="0" err="1">
                <a:solidFill>
                  <a:srgbClr val="0000FF"/>
                </a:solidFill>
              </a:rPr>
              <a:t>margin</a:t>
            </a:r>
            <a:r>
              <a:rPr lang="it-IT" dirty="0">
                <a:solidFill>
                  <a:srgbClr val="0000FF"/>
                </a:solidFill>
              </a:rPr>
              <a:t>:</a:t>
            </a:r>
            <a:r>
              <a:rPr lang="it-IT" dirty="0"/>
              <a:t> 20px;</a:t>
            </a:r>
          </a:p>
          <a:p>
            <a:pPr marL="530352" lvl="1" indent="0">
              <a:buNone/>
            </a:pPr>
            <a:r>
              <a:rPr lang="it-IT" dirty="0" err="1">
                <a:solidFill>
                  <a:srgbClr val="0000FF"/>
                </a:solidFill>
              </a:rPr>
              <a:t>padding</a:t>
            </a:r>
            <a:r>
              <a:rPr lang="it-IT" dirty="0">
                <a:solidFill>
                  <a:srgbClr val="0000FF"/>
                </a:solidFill>
              </a:rPr>
              <a:t>:</a:t>
            </a:r>
            <a:r>
              <a:rPr lang="it-IT" dirty="0"/>
              <a:t> 10px;</a:t>
            </a:r>
          </a:p>
          <a:p>
            <a:pPr marL="530352" lvl="1" indent="0">
              <a:buNone/>
            </a:pPr>
            <a:r>
              <a:rPr lang="it-IT" dirty="0">
                <a:solidFill>
                  <a:srgbClr val="0000FF"/>
                </a:solidFill>
              </a:rPr>
              <a:t>background-color:</a:t>
            </a:r>
            <a:r>
              <a:rPr lang="it-IT" dirty="0"/>
              <a:t> </a:t>
            </a:r>
            <a:r>
              <a:rPr lang="it-IT" dirty="0" err="1"/>
              <a:t>grey</a:t>
            </a:r>
            <a:r>
              <a:rPr lang="it-IT" dirty="0"/>
              <a:t>;</a:t>
            </a:r>
          </a:p>
          <a:p>
            <a:pPr marL="530352" lvl="1" indent="0">
              <a:buNone/>
            </a:pPr>
            <a:r>
              <a:rPr lang="it-IT" dirty="0" err="1">
                <a:solidFill>
                  <a:srgbClr val="0000FF"/>
                </a:solidFill>
              </a:rPr>
              <a:t>width</a:t>
            </a:r>
            <a:r>
              <a:rPr lang="it-IT" dirty="0">
                <a:solidFill>
                  <a:srgbClr val="0000FF"/>
                </a:solidFill>
              </a:rPr>
              <a:t>:</a:t>
            </a:r>
            <a:r>
              <a:rPr lang="it-IT" dirty="0"/>
              <a:t> 150px;</a:t>
            </a:r>
          </a:p>
          <a:p>
            <a:pPr marL="530352" lvl="1" indent="0">
              <a:buNone/>
            </a:pPr>
            <a:r>
              <a:rPr lang="it-IT" dirty="0" err="1">
                <a:solidFill>
                  <a:srgbClr val="0000FF"/>
                </a:solidFill>
              </a:rPr>
              <a:t>height</a:t>
            </a:r>
            <a:r>
              <a:rPr lang="it-IT" dirty="0">
                <a:solidFill>
                  <a:srgbClr val="0000FF"/>
                </a:solidFill>
              </a:rPr>
              <a:t>:</a:t>
            </a:r>
            <a:r>
              <a:rPr lang="it-IT" dirty="0"/>
              <a:t> 250px;</a:t>
            </a:r>
          </a:p>
          <a:p>
            <a:pPr marL="0" indent="0">
              <a:buNone/>
            </a:pPr>
            <a:r>
              <a:rPr lang="it-IT" dirty="0"/>
              <a:t>}</a:t>
            </a:r>
          </a:p>
          <a:p>
            <a:pPr marL="0" indent="0">
              <a:buNone/>
            </a:pPr>
            <a:r>
              <a:rPr lang="it-IT" dirty="0"/>
              <a:t>Calcolare l'altezza e la larghezza totale del blocco. Dopo di che verificare le dimensioni effettive del blocco tramite i developer </a:t>
            </a:r>
            <a:r>
              <a:rPr lang="it-IT" dirty="0" err="1"/>
              <a:t>tools</a:t>
            </a:r>
            <a:r>
              <a:rPr lang="it-IT" dirty="0"/>
              <a:t> di Chrome.</a:t>
            </a:r>
            <a:endParaRPr lang="en-GB" dirty="0"/>
          </a:p>
        </p:txBody>
      </p:sp>
    </p:spTree>
    <p:extLst>
      <p:ext uri="{BB962C8B-B14F-4D97-AF65-F5344CB8AC3E}">
        <p14:creationId xmlns:p14="http://schemas.microsoft.com/office/powerpoint/2010/main" val="23827040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3 – Task 1</a:t>
            </a:r>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128576" cy="4968552"/>
          </a:xfrm>
        </p:spPr>
        <p:txBody>
          <a:bodyPr>
            <a:normAutofit/>
          </a:bodyPr>
          <a:lstStyle/>
          <a:p>
            <a:pPr marL="0" indent="0">
              <a:buNone/>
            </a:pPr>
            <a:r>
              <a:rPr lang="it-IT" sz="2600" dirty="0"/>
              <a:t>Crea quattro div che vengano visualizzati come l'immagine che segue, utilizzando il posizionamento assoluto. I colori non sono importanti.</a:t>
            </a:r>
            <a:endParaRPr lang="en-GB" sz="2600" dirty="0"/>
          </a:p>
        </p:txBody>
      </p:sp>
      <p:grpSp>
        <p:nvGrpSpPr>
          <p:cNvPr id="9" name="Group 8">
            <a:extLst>
              <a:ext uri="{FF2B5EF4-FFF2-40B4-BE49-F238E27FC236}">
                <a16:creationId xmlns:a16="http://schemas.microsoft.com/office/drawing/2014/main" id="{49360078-C265-4CB3-A97D-E19D04F078E1}"/>
              </a:ext>
            </a:extLst>
          </p:cNvPr>
          <p:cNvGrpSpPr/>
          <p:nvPr/>
        </p:nvGrpSpPr>
        <p:grpSpPr>
          <a:xfrm>
            <a:off x="2999656" y="3717032"/>
            <a:ext cx="7200800" cy="2697460"/>
            <a:chOff x="2999656" y="3505200"/>
            <a:chExt cx="7200800" cy="2697460"/>
          </a:xfrm>
        </p:grpSpPr>
        <p:sp>
          <p:nvSpPr>
            <p:cNvPr id="4" name="Rettangolo 3">
              <a:extLst>
                <a:ext uri="{FF2B5EF4-FFF2-40B4-BE49-F238E27FC236}">
                  <a16:creationId xmlns:a16="http://schemas.microsoft.com/office/drawing/2014/main" id="{4A8D2F33-7A35-48F3-9A1C-2998DEC0B06F}"/>
                </a:ext>
              </a:extLst>
            </p:cNvPr>
            <p:cNvSpPr/>
            <p:nvPr/>
          </p:nvSpPr>
          <p:spPr>
            <a:xfrm>
              <a:off x="2999656" y="3505200"/>
              <a:ext cx="7200800" cy="7200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HEADER</a:t>
              </a:r>
            </a:p>
          </p:txBody>
        </p:sp>
        <p:sp>
          <p:nvSpPr>
            <p:cNvPr id="5" name="Rettangolo 4">
              <a:extLst>
                <a:ext uri="{FF2B5EF4-FFF2-40B4-BE49-F238E27FC236}">
                  <a16:creationId xmlns:a16="http://schemas.microsoft.com/office/drawing/2014/main" id="{F541C6A0-9148-4DCC-A9FF-92DE4DDF1F65}"/>
                </a:ext>
              </a:extLst>
            </p:cNvPr>
            <p:cNvSpPr/>
            <p:nvPr/>
          </p:nvSpPr>
          <p:spPr>
            <a:xfrm>
              <a:off x="2999656" y="4402460"/>
              <a:ext cx="1440160" cy="72008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it-IT" dirty="0"/>
                <a:t>NAV</a:t>
              </a:r>
            </a:p>
          </p:txBody>
        </p:sp>
        <p:sp>
          <p:nvSpPr>
            <p:cNvPr id="6" name="Rettangolo 5">
              <a:extLst>
                <a:ext uri="{FF2B5EF4-FFF2-40B4-BE49-F238E27FC236}">
                  <a16:creationId xmlns:a16="http://schemas.microsoft.com/office/drawing/2014/main" id="{CFBEB516-CF68-4938-A69F-7C4916CF2F50}"/>
                </a:ext>
              </a:extLst>
            </p:cNvPr>
            <p:cNvSpPr/>
            <p:nvPr/>
          </p:nvSpPr>
          <p:spPr>
            <a:xfrm>
              <a:off x="2999656" y="5482580"/>
              <a:ext cx="720080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FOOTER</a:t>
              </a:r>
            </a:p>
          </p:txBody>
        </p:sp>
        <p:sp>
          <p:nvSpPr>
            <p:cNvPr id="7" name="Rettangolo 6">
              <a:extLst>
                <a:ext uri="{FF2B5EF4-FFF2-40B4-BE49-F238E27FC236}">
                  <a16:creationId xmlns:a16="http://schemas.microsoft.com/office/drawing/2014/main" id="{4AA435B0-6B04-4555-A95B-C7FCFEE61D1C}"/>
                </a:ext>
              </a:extLst>
            </p:cNvPr>
            <p:cNvSpPr/>
            <p:nvPr/>
          </p:nvSpPr>
          <p:spPr>
            <a:xfrm>
              <a:off x="5195900" y="4402460"/>
              <a:ext cx="5004556" cy="7200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a:t>SECTION</a:t>
              </a:r>
            </a:p>
          </p:txBody>
        </p:sp>
      </p:grpSp>
    </p:spTree>
    <p:extLst>
      <p:ext uri="{BB962C8B-B14F-4D97-AF65-F5344CB8AC3E}">
        <p14:creationId xmlns:p14="http://schemas.microsoft.com/office/powerpoint/2010/main" val="26388454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3 – Task 2</a:t>
            </a:r>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128576" cy="4968552"/>
          </a:xfrm>
        </p:spPr>
        <p:txBody>
          <a:bodyPr>
            <a:normAutofit/>
          </a:bodyPr>
          <a:lstStyle/>
          <a:p>
            <a:pPr marL="0" indent="0">
              <a:buNone/>
            </a:pPr>
            <a:r>
              <a:rPr lang="it-IT" sz="2600" dirty="0"/>
              <a:t>Applica queste regole al progetto usato nell</a:t>
            </a:r>
            <a:r>
              <a:rPr lang="it-IT" sz="2600" u="sng" dirty="0"/>
              <a:t>’</a:t>
            </a:r>
            <a:r>
              <a:rPr lang="it-IT" sz="2600" dirty="0"/>
              <a:t>Esercizio 1.</a:t>
            </a:r>
          </a:p>
          <a:p>
            <a:pPr marL="0" indent="0">
              <a:buNone/>
            </a:pPr>
            <a:r>
              <a:rPr lang="it-IT" sz="2600" dirty="0"/>
              <a:t>PS potete anche no</a:t>
            </a:r>
            <a:endParaRPr lang="en-GB" sz="2600" dirty="0"/>
          </a:p>
        </p:txBody>
      </p:sp>
      <p:grpSp>
        <p:nvGrpSpPr>
          <p:cNvPr id="9" name="Group 8">
            <a:extLst>
              <a:ext uri="{FF2B5EF4-FFF2-40B4-BE49-F238E27FC236}">
                <a16:creationId xmlns:a16="http://schemas.microsoft.com/office/drawing/2014/main" id="{49360078-C265-4CB3-A97D-E19D04F078E1}"/>
              </a:ext>
            </a:extLst>
          </p:cNvPr>
          <p:cNvGrpSpPr/>
          <p:nvPr/>
        </p:nvGrpSpPr>
        <p:grpSpPr>
          <a:xfrm>
            <a:off x="2999656" y="3717032"/>
            <a:ext cx="7200800" cy="2697460"/>
            <a:chOff x="2999656" y="3505200"/>
            <a:chExt cx="7200800" cy="2697460"/>
          </a:xfrm>
        </p:grpSpPr>
        <p:sp>
          <p:nvSpPr>
            <p:cNvPr id="4" name="Rettangolo 3">
              <a:extLst>
                <a:ext uri="{FF2B5EF4-FFF2-40B4-BE49-F238E27FC236}">
                  <a16:creationId xmlns:a16="http://schemas.microsoft.com/office/drawing/2014/main" id="{4A8D2F33-7A35-48F3-9A1C-2998DEC0B06F}"/>
                </a:ext>
              </a:extLst>
            </p:cNvPr>
            <p:cNvSpPr/>
            <p:nvPr/>
          </p:nvSpPr>
          <p:spPr>
            <a:xfrm>
              <a:off x="2999656" y="3505200"/>
              <a:ext cx="7200800" cy="7200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it-IT" dirty="0"/>
                <a:t>HEADER</a:t>
              </a:r>
            </a:p>
          </p:txBody>
        </p:sp>
        <p:sp>
          <p:nvSpPr>
            <p:cNvPr id="5" name="Rettangolo 4">
              <a:extLst>
                <a:ext uri="{FF2B5EF4-FFF2-40B4-BE49-F238E27FC236}">
                  <a16:creationId xmlns:a16="http://schemas.microsoft.com/office/drawing/2014/main" id="{F541C6A0-9148-4DCC-A9FF-92DE4DDF1F65}"/>
                </a:ext>
              </a:extLst>
            </p:cNvPr>
            <p:cNvSpPr/>
            <p:nvPr/>
          </p:nvSpPr>
          <p:spPr>
            <a:xfrm>
              <a:off x="2999656" y="4402460"/>
              <a:ext cx="1440160" cy="72008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it-IT" dirty="0"/>
                <a:t>CONTENT-SIDEBAR</a:t>
              </a:r>
            </a:p>
          </p:txBody>
        </p:sp>
        <p:sp>
          <p:nvSpPr>
            <p:cNvPr id="6" name="Rettangolo 5">
              <a:extLst>
                <a:ext uri="{FF2B5EF4-FFF2-40B4-BE49-F238E27FC236}">
                  <a16:creationId xmlns:a16="http://schemas.microsoft.com/office/drawing/2014/main" id="{CFBEB516-CF68-4938-A69F-7C4916CF2F50}"/>
                </a:ext>
              </a:extLst>
            </p:cNvPr>
            <p:cNvSpPr/>
            <p:nvPr/>
          </p:nvSpPr>
          <p:spPr>
            <a:xfrm>
              <a:off x="2999656" y="5482580"/>
              <a:ext cx="7200800"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FOOTER</a:t>
              </a:r>
            </a:p>
          </p:txBody>
        </p:sp>
        <p:sp>
          <p:nvSpPr>
            <p:cNvPr id="7" name="Rettangolo 6">
              <a:extLst>
                <a:ext uri="{FF2B5EF4-FFF2-40B4-BE49-F238E27FC236}">
                  <a16:creationId xmlns:a16="http://schemas.microsoft.com/office/drawing/2014/main" id="{4AA435B0-6B04-4555-A95B-C7FCFEE61D1C}"/>
                </a:ext>
              </a:extLst>
            </p:cNvPr>
            <p:cNvSpPr/>
            <p:nvPr/>
          </p:nvSpPr>
          <p:spPr>
            <a:xfrm>
              <a:off x="5195900" y="4402460"/>
              <a:ext cx="5004556" cy="7200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a:t>CONTENT-MAIN</a:t>
              </a:r>
            </a:p>
          </p:txBody>
        </p:sp>
      </p:grpSp>
    </p:spTree>
    <p:extLst>
      <p:ext uri="{BB962C8B-B14F-4D97-AF65-F5344CB8AC3E}">
        <p14:creationId xmlns:p14="http://schemas.microsoft.com/office/powerpoint/2010/main" val="1677947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Selettori - Tag</a:t>
            </a:r>
            <a:endParaRPr lang="it-IT" dirty="0"/>
          </a:p>
        </p:txBody>
      </p:sp>
      <p:sp>
        <p:nvSpPr>
          <p:cNvPr id="36" name="Rounded Rectangle 3">
            <a:extLst>
              <a:ext uri="{FF2B5EF4-FFF2-40B4-BE49-F238E27FC236}">
                <a16:creationId xmlns:a16="http://schemas.microsoft.com/office/drawing/2014/main" id="{50A33D82-809C-4232-83DC-766971D0F166}"/>
              </a:ext>
            </a:extLst>
          </p:cNvPr>
          <p:cNvSpPr/>
          <p:nvPr/>
        </p:nvSpPr>
        <p:spPr bwMode="auto">
          <a:xfrm>
            <a:off x="5319374" y="1597795"/>
            <a:ext cx="2423864" cy="669538"/>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3200" dirty="0">
                <a:solidFill>
                  <a:schemeClr val="tx1"/>
                </a:solidFill>
                <a:latin typeface="Titillium Web" pitchFamily="2" charset="77"/>
                <a:ea typeface="Franklin Gothic Book" charset="0"/>
                <a:cs typeface="Franklin Gothic Book" charset="0"/>
              </a:rPr>
              <a:t>body</a:t>
            </a:r>
          </a:p>
        </p:txBody>
      </p:sp>
      <p:sp>
        <p:nvSpPr>
          <p:cNvPr id="37" name="Rounded Rectangle 4">
            <a:extLst>
              <a:ext uri="{FF2B5EF4-FFF2-40B4-BE49-F238E27FC236}">
                <a16:creationId xmlns:a16="http://schemas.microsoft.com/office/drawing/2014/main" id="{FF812036-5F61-4A22-87D0-293374F19C15}"/>
              </a:ext>
            </a:extLst>
          </p:cNvPr>
          <p:cNvSpPr/>
          <p:nvPr/>
        </p:nvSpPr>
        <p:spPr bwMode="auto">
          <a:xfrm>
            <a:off x="1472805" y="3316566"/>
            <a:ext cx="1451458" cy="472473"/>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header</a:t>
            </a:r>
            <a:endParaRPr lang="it-IT" sz="2400" dirty="0">
              <a:solidFill>
                <a:schemeClr val="tx1"/>
              </a:solidFill>
              <a:latin typeface="Titillium Web" pitchFamily="2" charset="77"/>
              <a:ea typeface="Franklin Gothic Book" charset="0"/>
              <a:cs typeface="Franklin Gothic Book" charset="0"/>
            </a:endParaRPr>
          </a:p>
        </p:txBody>
      </p:sp>
      <p:sp>
        <p:nvSpPr>
          <p:cNvPr id="38" name="Rounded Rectangle 5">
            <a:extLst>
              <a:ext uri="{FF2B5EF4-FFF2-40B4-BE49-F238E27FC236}">
                <a16:creationId xmlns:a16="http://schemas.microsoft.com/office/drawing/2014/main" id="{B2B2BE40-45A2-4DB4-A754-73ED91EF4CE5}"/>
              </a:ext>
            </a:extLst>
          </p:cNvPr>
          <p:cNvSpPr/>
          <p:nvPr/>
        </p:nvSpPr>
        <p:spPr bwMode="auto">
          <a:xfrm>
            <a:off x="1477843" y="4000490"/>
            <a:ext cx="1451458" cy="479772"/>
          </a:xfrm>
          <a:prstGeom prst="roundRect">
            <a:avLst/>
          </a:prstGeom>
          <a:solidFill>
            <a:schemeClr val="accent5">
              <a:lumMod val="40000"/>
              <a:lumOff val="60000"/>
            </a:schemeClr>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h1</a:t>
            </a:r>
          </a:p>
        </p:txBody>
      </p:sp>
      <p:sp>
        <p:nvSpPr>
          <p:cNvPr id="39" name="Rounded Rectangle 7">
            <a:extLst>
              <a:ext uri="{FF2B5EF4-FFF2-40B4-BE49-F238E27FC236}">
                <a16:creationId xmlns:a16="http://schemas.microsoft.com/office/drawing/2014/main" id="{AF975D53-3299-4D82-9134-563E577A38AE}"/>
              </a:ext>
            </a:extLst>
          </p:cNvPr>
          <p:cNvSpPr/>
          <p:nvPr/>
        </p:nvSpPr>
        <p:spPr bwMode="auto">
          <a:xfrm>
            <a:off x="4034185" y="3323868"/>
            <a:ext cx="1451458" cy="4724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article</a:t>
            </a:r>
          </a:p>
        </p:txBody>
      </p:sp>
      <p:sp>
        <p:nvSpPr>
          <p:cNvPr id="40" name="Rounded Rectangle 8">
            <a:extLst>
              <a:ext uri="{FF2B5EF4-FFF2-40B4-BE49-F238E27FC236}">
                <a16:creationId xmlns:a16="http://schemas.microsoft.com/office/drawing/2014/main" id="{423E6D97-677C-4ED7-A9A1-921F865ABAC1}"/>
              </a:ext>
            </a:extLst>
          </p:cNvPr>
          <p:cNvSpPr/>
          <p:nvPr/>
        </p:nvSpPr>
        <p:spPr bwMode="auto">
          <a:xfrm>
            <a:off x="4034184" y="4023510"/>
            <a:ext cx="1451458" cy="4797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section</a:t>
            </a:r>
            <a:endParaRPr lang="it-IT" sz="2400" dirty="0">
              <a:solidFill>
                <a:schemeClr val="tx1"/>
              </a:solidFill>
              <a:latin typeface="Titillium Web" pitchFamily="2" charset="77"/>
              <a:ea typeface="Franklin Gothic Book" charset="0"/>
              <a:cs typeface="Franklin Gothic Book" charset="0"/>
            </a:endParaRPr>
          </a:p>
        </p:txBody>
      </p:sp>
      <p:sp>
        <p:nvSpPr>
          <p:cNvPr id="47" name="Rounded Rectangle 10">
            <a:extLst>
              <a:ext uri="{FF2B5EF4-FFF2-40B4-BE49-F238E27FC236}">
                <a16:creationId xmlns:a16="http://schemas.microsoft.com/office/drawing/2014/main" id="{A51870E7-4AFF-4888-B3AA-ADFB4D16E110}"/>
              </a:ext>
            </a:extLst>
          </p:cNvPr>
          <p:cNvSpPr/>
          <p:nvPr/>
        </p:nvSpPr>
        <p:spPr bwMode="auto">
          <a:xfrm>
            <a:off x="4721243" y="5555826"/>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3" name="Straight Connector 12">
            <a:extLst>
              <a:ext uri="{FF2B5EF4-FFF2-40B4-BE49-F238E27FC236}">
                <a16:creationId xmlns:a16="http://schemas.microsoft.com/office/drawing/2014/main" id="{8B7E1297-B3E2-40CA-B365-C4150E349EAB}"/>
              </a:ext>
            </a:extLst>
          </p:cNvPr>
          <p:cNvCxnSpPr>
            <a:cxnSpLocks/>
            <a:stCxn id="36" idx="2"/>
            <a:endCxn id="37" idx="0"/>
          </p:cNvCxnSpPr>
          <p:nvPr/>
        </p:nvCxnSpPr>
        <p:spPr>
          <a:xfrm flipH="1">
            <a:off x="2198534" y="2267333"/>
            <a:ext cx="4332772" cy="1049233"/>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13">
            <a:extLst>
              <a:ext uri="{FF2B5EF4-FFF2-40B4-BE49-F238E27FC236}">
                <a16:creationId xmlns:a16="http://schemas.microsoft.com/office/drawing/2014/main" id="{962129D1-2311-4EC7-90D4-85959D877A59}"/>
              </a:ext>
            </a:extLst>
          </p:cNvPr>
          <p:cNvCxnSpPr>
            <a:cxnSpLocks/>
            <a:stCxn id="36" idx="2"/>
            <a:endCxn id="39" idx="0"/>
          </p:cNvCxnSpPr>
          <p:nvPr/>
        </p:nvCxnSpPr>
        <p:spPr>
          <a:xfrm flipH="1">
            <a:off x="4759914" y="2267333"/>
            <a:ext cx="1771392" cy="1056535"/>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15">
            <a:extLst>
              <a:ext uri="{FF2B5EF4-FFF2-40B4-BE49-F238E27FC236}">
                <a16:creationId xmlns:a16="http://schemas.microsoft.com/office/drawing/2014/main" id="{71335919-9880-45E1-B0F8-1925C35BC5FF}"/>
              </a:ext>
            </a:extLst>
          </p:cNvPr>
          <p:cNvCxnSpPr>
            <a:cxnSpLocks/>
            <a:stCxn id="37" idx="2"/>
            <a:endCxn id="38" idx="0"/>
          </p:cNvCxnSpPr>
          <p:nvPr/>
        </p:nvCxnSpPr>
        <p:spPr>
          <a:xfrm>
            <a:off x="2198534" y="3789039"/>
            <a:ext cx="5038" cy="211451"/>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Rounded Rectangle 22">
            <a:extLst>
              <a:ext uri="{FF2B5EF4-FFF2-40B4-BE49-F238E27FC236}">
                <a16:creationId xmlns:a16="http://schemas.microsoft.com/office/drawing/2014/main" id="{ADF4F481-1D6D-42D5-A781-ABCEEB179339}"/>
              </a:ext>
            </a:extLst>
          </p:cNvPr>
          <p:cNvSpPr/>
          <p:nvPr/>
        </p:nvSpPr>
        <p:spPr bwMode="auto">
          <a:xfrm>
            <a:off x="1477843" y="4774502"/>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9" name="Straight Connector 15">
            <a:extLst>
              <a:ext uri="{FF2B5EF4-FFF2-40B4-BE49-F238E27FC236}">
                <a16:creationId xmlns:a16="http://schemas.microsoft.com/office/drawing/2014/main" id="{20E0D90D-9291-4056-B33E-125062CFD3E6}"/>
              </a:ext>
            </a:extLst>
          </p:cNvPr>
          <p:cNvCxnSpPr>
            <a:cxnSpLocks/>
            <a:stCxn id="58" idx="0"/>
            <a:endCxn id="38" idx="2"/>
          </p:cNvCxnSpPr>
          <p:nvPr/>
        </p:nvCxnSpPr>
        <p:spPr>
          <a:xfrm flipV="1">
            <a:off x="2203572" y="4480262"/>
            <a:ext cx="0" cy="29424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15">
            <a:extLst>
              <a:ext uri="{FF2B5EF4-FFF2-40B4-BE49-F238E27FC236}">
                <a16:creationId xmlns:a16="http://schemas.microsoft.com/office/drawing/2014/main" id="{B8FBDC17-A815-4EB8-9EC1-55E590AA82A7}"/>
              </a:ext>
            </a:extLst>
          </p:cNvPr>
          <p:cNvCxnSpPr>
            <a:cxnSpLocks/>
            <a:stCxn id="39" idx="2"/>
            <a:endCxn id="40" idx="0"/>
          </p:cNvCxnSpPr>
          <p:nvPr/>
        </p:nvCxnSpPr>
        <p:spPr>
          <a:xfrm flipH="1">
            <a:off x="4759913" y="3796340"/>
            <a:ext cx="1" cy="22717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15">
            <a:extLst>
              <a:ext uri="{FF2B5EF4-FFF2-40B4-BE49-F238E27FC236}">
                <a16:creationId xmlns:a16="http://schemas.microsoft.com/office/drawing/2014/main" id="{04E76641-5151-42B7-88B6-AD878CF9EEF1}"/>
              </a:ext>
            </a:extLst>
          </p:cNvPr>
          <p:cNvCxnSpPr>
            <a:cxnSpLocks/>
            <a:stCxn id="40" idx="2"/>
            <a:endCxn id="76" idx="0"/>
          </p:cNvCxnSpPr>
          <p:nvPr/>
        </p:nvCxnSpPr>
        <p:spPr>
          <a:xfrm flipH="1">
            <a:off x="3859349" y="4503282"/>
            <a:ext cx="900564" cy="27126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ounded Rectangle 7">
            <a:extLst>
              <a:ext uri="{FF2B5EF4-FFF2-40B4-BE49-F238E27FC236}">
                <a16:creationId xmlns:a16="http://schemas.microsoft.com/office/drawing/2014/main" id="{B1EC065D-BA9C-40AF-84E8-EDA6F89AA1B3}"/>
              </a:ext>
            </a:extLst>
          </p:cNvPr>
          <p:cNvSpPr/>
          <p:nvPr/>
        </p:nvSpPr>
        <p:spPr bwMode="auto">
          <a:xfrm>
            <a:off x="7355378" y="3268095"/>
            <a:ext cx="1451458" cy="4724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nav</a:t>
            </a:r>
            <a:endParaRPr lang="it-IT" sz="2400" dirty="0">
              <a:solidFill>
                <a:schemeClr val="tx1"/>
              </a:solidFill>
              <a:latin typeface="Titillium Web" pitchFamily="2" charset="77"/>
              <a:ea typeface="Franklin Gothic Book" charset="0"/>
              <a:cs typeface="Franklin Gothic Book" charset="0"/>
            </a:endParaRPr>
          </a:p>
        </p:txBody>
      </p:sp>
      <p:sp>
        <p:nvSpPr>
          <p:cNvPr id="65" name="Rounded Rectangle 8">
            <a:extLst>
              <a:ext uri="{FF2B5EF4-FFF2-40B4-BE49-F238E27FC236}">
                <a16:creationId xmlns:a16="http://schemas.microsoft.com/office/drawing/2014/main" id="{FE30191A-EF38-49D3-A62C-13AB11747165}"/>
              </a:ext>
            </a:extLst>
          </p:cNvPr>
          <p:cNvSpPr/>
          <p:nvPr/>
        </p:nvSpPr>
        <p:spPr bwMode="auto">
          <a:xfrm>
            <a:off x="7355378" y="3948847"/>
            <a:ext cx="1451458" cy="479772"/>
          </a:xfrm>
          <a:prstGeom prst="roundRect">
            <a:avLst/>
          </a:prstGeom>
          <a:solidFill>
            <a:schemeClr val="accent5">
              <a:lumMod val="40000"/>
              <a:lumOff val="60000"/>
            </a:schemeClr>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div</a:t>
            </a:r>
            <a:endParaRPr lang="it-IT" sz="2400" dirty="0">
              <a:solidFill>
                <a:schemeClr val="tx1"/>
              </a:solidFill>
              <a:latin typeface="Titillium Web" pitchFamily="2" charset="77"/>
              <a:ea typeface="Franklin Gothic Book" charset="0"/>
              <a:cs typeface="Franklin Gothic Book" charset="0"/>
            </a:endParaRPr>
          </a:p>
        </p:txBody>
      </p:sp>
      <p:cxnSp>
        <p:nvCxnSpPr>
          <p:cNvPr id="67" name="Straight Connector 13">
            <a:extLst>
              <a:ext uri="{FF2B5EF4-FFF2-40B4-BE49-F238E27FC236}">
                <a16:creationId xmlns:a16="http://schemas.microsoft.com/office/drawing/2014/main" id="{7D7519E3-13D2-4B6D-A1FA-2F6E5E3EE198}"/>
              </a:ext>
            </a:extLst>
          </p:cNvPr>
          <p:cNvCxnSpPr>
            <a:cxnSpLocks/>
            <a:stCxn id="36" idx="2"/>
            <a:endCxn id="64" idx="0"/>
          </p:cNvCxnSpPr>
          <p:nvPr/>
        </p:nvCxnSpPr>
        <p:spPr>
          <a:xfrm>
            <a:off x="6531306" y="2267333"/>
            <a:ext cx="1549801" cy="1000762"/>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15">
            <a:extLst>
              <a:ext uri="{FF2B5EF4-FFF2-40B4-BE49-F238E27FC236}">
                <a16:creationId xmlns:a16="http://schemas.microsoft.com/office/drawing/2014/main" id="{F459462F-2E7D-4728-A57D-16BF1BC68771}"/>
              </a:ext>
            </a:extLst>
          </p:cNvPr>
          <p:cNvCxnSpPr>
            <a:cxnSpLocks/>
            <a:stCxn id="64" idx="2"/>
            <a:endCxn id="65" idx="0"/>
          </p:cNvCxnSpPr>
          <p:nvPr/>
        </p:nvCxnSpPr>
        <p:spPr>
          <a:xfrm>
            <a:off x="8081107" y="3740567"/>
            <a:ext cx="0" cy="20828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ounded Rectangle 7">
            <a:extLst>
              <a:ext uri="{FF2B5EF4-FFF2-40B4-BE49-F238E27FC236}">
                <a16:creationId xmlns:a16="http://schemas.microsoft.com/office/drawing/2014/main" id="{02356C02-C29C-4209-913E-3249D7FAA3F4}"/>
              </a:ext>
            </a:extLst>
          </p:cNvPr>
          <p:cNvSpPr/>
          <p:nvPr/>
        </p:nvSpPr>
        <p:spPr bwMode="auto">
          <a:xfrm>
            <a:off x="9742886" y="3316566"/>
            <a:ext cx="1451458" cy="479773"/>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err="1">
                <a:solidFill>
                  <a:schemeClr val="tx1"/>
                </a:solidFill>
                <a:latin typeface="Titillium Web" pitchFamily="2" charset="77"/>
                <a:ea typeface="Franklin Gothic Book" charset="0"/>
                <a:cs typeface="Franklin Gothic Book" charset="0"/>
              </a:rPr>
              <a:t>footer</a:t>
            </a:r>
            <a:endParaRPr lang="it-IT" sz="2400" dirty="0">
              <a:solidFill>
                <a:schemeClr val="tx1"/>
              </a:solidFill>
              <a:latin typeface="Titillium Web" pitchFamily="2" charset="77"/>
              <a:ea typeface="Franklin Gothic Book" charset="0"/>
              <a:cs typeface="Franklin Gothic Book" charset="0"/>
            </a:endParaRPr>
          </a:p>
        </p:txBody>
      </p:sp>
      <p:sp>
        <p:nvSpPr>
          <p:cNvPr id="71" name="Rounded Rectangle 8">
            <a:extLst>
              <a:ext uri="{FF2B5EF4-FFF2-40B4-BE49-F238E27FC236}">
                <a16:creationId xmlns:a16="http://schemas.microsoft.com/office/drawing/2014/main" id="{9D48CA11-0ACA-4491-8ADF-FF69D1368760}"/>
              </a:ext>
            </a:extLst>
          </p:cNvPr>
          <p:cNvSpPr/>
          <p:nvPr/>
        </p:nvSpPr>
        <p:spPr bwMode="auto">
          <a:xfrm>
            <a:off x="9742886" y="4023510"/>
            <a:ext cx="1451458" cy="4797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sp>
        <p:nvSpPr>
          <p:cNvPr id="72" name="Rounded Rectangle 10">
            <a:extLst>
              <a:ext uri="{FF2B5EF4-FFF2-40B4-BE49-F238E27FC236}">
                <a16:creationId xmlns:a16="http://schemas.microsoft.com/office/drawing/2014/main" id="{6012EFBC-FF8A-4F95-B933-280ACA49F700}"/>
              </a:ext>
            </a:extLst>
          </p:cNvPr>
          <p:cNvSpPr/>
          <p:nvPr/>
        </p:nvSpPr>
        <p:spPr bwMode="auto">
          <a:xfrm>
            <a:off x="9742886" y="4774502"/>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73" name="Straight Connector 13">
            <a:extLst>
              <a:ext uri="{FF2B5EF4-FFF2-40B4-BE49-F238E27FC236}">
                <a16:creationId xmlns:a16="http://schemas.microsoft.com/office/drawing/2014/main" id="{51ED39ED-4DA0-443B-A868-430D4F8DB1B0}"/>
              </a:ext>
            </a:extLst>
          </p:cNvPr>
          <p:cNvCxnSpPr>
            <a:cxnSpLocks/>
            <a:stCxn id="36" idx="2"/>
            <a:endCxn id="70" idx="0"/>
          </p:cNvCxnSpPr>
          <p:nvPr/>
        </p:nvCxnSpPr>
        <p:spPr>
          <a:xfrm>
            <a:off x="6531306" y="2267333"/>
            <a:ext cx="3937309" cy="1049233"/>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15">
            <a:extLst>
              <a:ext uri="{FF2B5EF4-FFF2-40B4-BE49-F238E27FC236}">
                <a16:creationId xmlns:a16="http://schemas.microsoft.com/office/drawing/2014/main" id="{581AA3F6-EAE6-40CD-9621-84237BE240F5}"/>
              </a:ext>
            </a:extLst>
          </p:cNvPr>
          <p:cNvCxnSpPr>
            <a:cxnSpLocks/>
            <a:stCxn id="71" idx="2"/>
            <a:endCxn id="72" idx="0"/>
          </p:cNvCxnSpPr>
          <p:nvPr/>
        </p:nvCxnSpPr>
        <p:spPr>
          <a:xfrm>
            <a:off x="10468615" y="4503282"/>
            <a:ext cx="0" cy="27122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Rounded Rectangle 8">
            <a:extLst>
              <a:ext uri="{FF2B5EF4-FFF2-40B4-BE49-F238E27FC236}">
                <a16:creationId xmlns:a16="http://schemas.microsoft.com/office/drawing/2014/main" id="{A2C31935-4990-48E1-8860-A2A200ACBDAC}"/>
              </a:ext>
            </a:extLst>
          </p:cNvPr>
          <p:cNvSpPr/>
          <p:nvPr/>
        </p:nvSpPr>
        <p:spPr bwMode="auto">
          <a:xfrm>
            <a:off x="4721243" y="4774502"/>
            <a:ext cx="1451458" cy="473700"/>
          </a:xfrm>
          <a:prstGeom prst="roundRect">
            <a:avLst/>
          </a:prstGeom>
          <a:solidFill>
            <a:schemeClr val="accent5">
              <a:lumMod val="40000"/>
              <a:lumOff val="60000"/>
            </a:schemeClr>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div</a:t>
            </a:r>
            <a:endParaRPr lang="it-IT" sz="2400" dirty="0">
              <a:solidFill>
                <a:schemeClr val="tx1"/>
              </a:solidFill>
              <a:latin typeface="Titillium Web" pitchFamily="2" charset="77"/>
              <a:ea typeface="Franklin Gothic Book" charset="0"/>
              <a:cs typeface="Franklin Gothic Book" charset="0"/>
            </a:endParaRPr>
          </a:p>
        </p:txBody>
      </p:sp>
      <p:sp>
        <p:nvSpPr>
          <p:cNvPr id="76" name="Rounded Rectangle 8">
            <a:extLst>
              <a:ext uri="{FF2B5EF4-FFF2-40B4-BE49-F238E27FC236}">
                <a16:creationId xmlns:a16="http://schemas.microsoft.com/office/drawing/2014/main" id="{49D3E6BC-C5D9-4F0B-88FD-E5F7B3EFFF09}"/>
              </a:ext>
            </a:extLst>
          </p:cNvPr>
          <p:cNvSpPr/>
          <p:nvPr/>
        </p:nvSpPr>
        <p:spPr bwMode="auto">
          <a:xfrm>
            <a:off x="3133620" y="4774542"/>
            <a:ext cx="1451458" cy="473700"/>
          </a:xfrm>
          <a:prstGeom prst="roundRect">
            <a:avLst/>
          </a:prstGeom>
          <a:solidFill>
            <a:schemeClr val="accent5">
              <a:lumMod val="40000"/>
              <a:lumOff val="60000"/>
            </a:schemeClr>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h2</a:t>
            </a:r>
          </a:p>
        </p:txBody>
      </p:sp>
      <p:cxnSp>
        <p:nvCxnSpPr>
          <p:cNvPr id="77" name="Straight Connector 15">
            <a:extLst>
              <a:ext uri="{FF2B5EF4-FFF2-40B4-BE49-F238E27FC236}">
                <a16:creationId xmlns:a16="http://schemas.microsoft.com/office/drawing/2014/main" id="{4C7389CD-B19C-46FC-9219-AD1C316985B5}"/>
              </a:ext>
            </a:extLst>
          </p:cNvPr>
          <p:cNvCxnSpPr>
            <a:cxnSpLocks/>
            <a:stCxn id="40" idx="2"/>
            <a:endCxn id="75" idx="0"/>
          </p:cNvCxnSpPr>
          <p:nvPr/>
        </p:nvCxnSpPr>
        <p:spPr>
          <a:xfrm>
            <a:off x="4759913" y="4503282"/>
            <a:ext cx="687059" cy="27122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15">
            <a:extLst>
              <a:ext uri="{FF2B5EF4-FFF2-40B4-BE49-F238E27FC236}">
                <a16:creationId xmlns:a16="http://schemas.microsoft.com/office/drawing/2014/main" id="{96F72A43-98A0-4114-A648-74695F2F91F5}"/>
              </a:ext>
            </a:extLst>
          </p:cNvPr>
          <p:cNvCxnSpPr>
            <a:cxnSpLocks/>
            <a:stCxn id="76" idx="2"/>
            <a:endCxn id="79" idx="0"/>
          </p:cNvCxnSpPr>
          <p:nvPr/>
        </p:nvCxnSpPr>
        <p:spPr>
          <a:xfrm>
            <a:off x="3859349" y="5248242"/>
            <a:ext cx="637"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ounded Rectangle 10">
            <a:extLst>
              <a:ext uri="{FF2B5EF4-FFF2-40B4-BE49-F238E27FC236}">
                <a16:creationId xmlns:a16="http://schemas.microsoft.com/office/drawing/2014/main" id="{B20391E0-50B8-49FA-9CA0-06AA9B05402B}"/>
              </a:ext>
            </a:extLst>
          </p:cNvPr>
          <p:cNvSpPr/>
          <p:nvPr/>
        </p:nvSpPr>
        <p:spPr bwMode="auto">
          <a:xfrm>
            <a:off x="3134257" y="5555866"/>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80" name="Straight Connector 15">
            <a:extLst>
              <a:ext uri="{FF2B5EF4-FFF2-40B4-BE49-F238E27FC236}">
                <a16:creationId xmlns:a16="http://schemas.microsoft.com/office/drawing/2014/main" id="{BD84ABD5-CE20-4216-935B-986D118DC909}"/>
              </a:ext>
            </a:extLst>
          </p:cNvPr>
          <p:cNvCxnSpPr>
            <a:cxnSpLocks/>
            <a:stCxn id="75" idx="2"/>
            <a:endCxn id="47" idx="0"/>
          </p:cNvCxnSpPr>
          <p:nvPr/>
        </p:nvCxnSpPr>
        <p:spPr>
          <a:xfrm>
            <a:off x="5446972" y="5248202"/>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Rounded Rectangle 10">
            <a:extLst>
              <a:ext uri="{FF2B5EF4-FFF2-40B4-BE49-F238E27FC236}">
                <a16:creationId xmlns:a16="http://schemas.microsoft.com/office/drawing/2014/main" id="{C9A40D12-BAE0-4FEC-9842-28C06FF4F15C}"/>
              </a:ext>
            </a:extLst>
          </p:cNvPr>
          <p:cNvSpPr/>
          <p:nvPr/>
        </p:nvSpPr>
        <p:spPr bwMode="auto">
          <a:xfrm>
            <a:off x="6498409" y="5513906"/>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82" name="Rounded Rectangle 8">
            <a:extLst>
              <a:ext uri="{FF2B5EF4-FFF2-40B4-BE49-F238E27FC236}">
                <a16:creationId xmlns:a16="http://schemas.microsoft.com/office/drawing/2014/main" id="{4895EA13-7A0F-46E5-9711-F67F029137F2}"/>
              </a:ext>
            </a:extLst>
          </p:cNvPr>
          <p:cNvSpPr/>
          <p:nvPr/>
        </p:nvSpPr>
        <p:spPr bwMode="auto">
          <a:xfrm>
            <a:off x="6531306" y="4735755"/>
            <a:ext cx="1451458" cy="47370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a:t>
            </a:r>
          </a:p>
        </p:txBody>
      </p:sp>
      <p:sp>
        <p:nvSpPr>
          <p:cNvPr id="84" name="Rounded Rectangle 10">
            <a:extLst>
              <a:ext uri="{FF2B5EF4-FFF2-40B4-BE49-F238E27FC236}">
                <a16:creationId xmlns:a16="http://schemas.microsoft.com/office/drawing/2014/main" id="{23E44381-2B67-4BF0-AA56-000DE6310E51}"/>
              </a:ext>
            </a:extLst>
          </p:cNvPr>
          <p:cNvSpPr/>
          <p:nvPr/>
        </p:nvSpPr>
        <p:spPr bwMode="auto">
          <a:xfrm>
            <a:off x="8087109" y="5545754"/>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85" name="Rounded Rectangle 8">
            <a:extLst>
              <a:ext uri="{FF2B5EF4-FFF2-40B4-BE49-F238E27FC236}">
                <a16:creationId xmlns:a16="http://schemas.microsoft.com/office/drawing/2014/main" id="{B0E2D94C-C25E-4F36-B62E-87BF7F06377D}"/>
              </a:ext>
            </a:extLst>
          </p:cNvPr>
          <p:cNvSpPr/>
          <p:nvPr/>
        </p:nvSpPr>
        <p:spPr bwMode="auto">
          <a:xfrm>
            <a:off x="8087109" y="4725786"/>
            <a:ext cx="1451458" cy="47370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86" name="Straight Connector 15">
            <a:extLst>
              <a:ext uri="{FF2B5EF4-FFF2-40B4-BE49-F238E27FC236}">
                <a16:creationId xmlns:a16="http://schemas.microsoft.com/office/drawing/2014/main" id="{8606C667-A6C3-400F-8A04-1003A035A66A}"/>
              </a:ext>
            </a:extLst>
          </p:cNvPr>
          <p:cNvCxnSpPr>
            <a:cxnSpLocks/>
            <a:stCxn id="85" idx="2"/>
            <a:endCxn id="84" idx="0"/>
          </p:cNvCxnSpPr>
          <p:nvPr/>
        </p:nvCxnSpPr>
        <p:spPr>
          <a:xfrm>
            <a:off x="8812838" y="5199486"/>
            <a:ext cx="0" cy="346268"/>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15">
            <a:extLst>
              <a:ext uri="{FF2B5EF4-FFF2-40B4-BE49-F238E27FC236}">
                <a16:creationId xmlns:a16="http://schemas.microsoft.com/office/drawing/2014/main" id="{0A0EE89C-0C4B-4E2B-AA9F-DFF471A64668}"/>
              </a:ext>
            </a:extLst>
          </p:cNvPr>
          <p:cNvCxnSpPr>
            <a:cxnSpLocks/>
            <a:stCxn id="65" idx="2"/>
          </p:cNvCxnSpPr>
          <p:nvPr/>
        </p:nvCxnSpPr>
        <p:spPr>
          <a:xfrm flipH="1">
            <a:off x="7339021" y="4428619"/>
            <a:ext cx="742086" cy="29785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15">
            <a:extLst>
              <a:ext uri="{FF2B5EF4-FFF2-40B4-BE49-F238E27FC236}">
                <a16:creationId xmlns:a16="http://schemas.microsoft.com/office/drawing/2014/main" id="{02F2CF32-44A2-4942-AD44-6C181A4CF0AA}"/>
              </a:ext>
            </a:extLst>
          </p:cNvPr>
          <p:cNvCxnSpPr>
            <a:cxnSpLocks/>
            <a:stCxn id="65" idx="2"/>
            <a:endCxn id="85" idx="0"/>
          </p:cNvCxnSpPr>
          <p:nvPr/>
        </p:nvCxnSpPr>
        <p:spPr>
          <a:xfrm>
            <a:off x="8081107" y="4428619"/>
            <a:ext cx="731731" cy="297167"/>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15">
            <a:extLst>
              <a:ext uri="{FF2B5EF4-FFF2-40B4-BE49-F238E27FC236}">
                <a16:creationId xmlns:a16="http://schemas.microsoft.com/office/drawing/2014/main" id="{C8BDA198-BAA6-4F78-AAF1-DF93FB7AC2CE}"/>
              </a:ext>
            </a:extLst>
          </p:cNvPr>
          <p:cNvCxnSpPr>
            <a:cxnSpLocks/>
            <a:stCxn id="70" idx="2"/>
            <a:endCxn id="71" idx="0"/>
          </p:cNvCxnSpPr>
          <p:nvPr/>
        </p:nvCxnSpPr>
        <p:spPr>
          <a:xfrm>
            <a:off x="10468615" y="3796339"/>
            <a:ext cx="0" cy="227171"/>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5">
            <a:extLst>
              <a:ext uri="{FF2B5EF4-FFF2-40B4-BE49-F238E27FC236}">
                <a16:creationId xmlns:a16="http://schemas.microsoft.com/office/drawing/2014/main" id="{B8E176CE-9404-4502-B7EA-101D604F05EB}"/>
              </a:ext>
            </a:extLst>
          </p:cNvPr>
          <p:cNvCxnSpPr>
            <a:cxnSpLocks/>
          </p:cNvCxnSpPr>
          <p:nvPr/>
        </p:nvCxnSpPr>
        <p:spPr>
          <a:xfrm>
            <a:off x="7257035" y="5218808"/>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32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4 – Task 1</a:t>
            </a:r>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416480" cy="4968552"/>
          </a:xfrm>
        </p:spPr>
        <p:txBody>
          <a:bodyPr>
            <a:noAutofit/>
          </a:bodyPr>
          <a:lstStyle/>
          <a:p>
            <a:pPr marL="0" indent="0">
              <a:buNone/>
            </a:pPr>
            <a:r>
              <a:rPr lang="it-IT" sz="1800" dirty="0"/>
              <a:t>In questo esercizio, devi migliorare lo stile grafico con cui è rappresentato il menù di navigazione tra le varie pagine. Usa le regole CSS che abbiamo visto per dare l'impressione che nella pagina siano presenti delle schede (</a:t>
            </a:r>
            <a:r>
              <a:rPr lang="it-IT" sz="1800" dirty="0" err="1"/>
              <a:t>tab</a:t>
            </a:r>
            <a:r>
              <a:rPr lang="it-IT" sz="1800" dirty="0"/>
              <a:t>), come quelli usati dai browser. Di solito non sono dei veri contenitori, ma una semplice lista di link visualizzata in modo particolare. Puoi provare a seguire questo procedimento: </a:t>
            </a:r>
          </a:p>
          <a:p>
            <a:pPr lvl="1"/>
            <a:r>
              <a:rPr lang="it-IT" sz="1600" i="0" dirty="0"/>
              <a:t>inserisci all’intero di un div, con </a:t>
            </a:r>
            <a:r>
              <a:rPr lang="it-IT" sz="1600" i="0" dirty="0">
                <a:solidFill>
                  <a:srgbClr val="800000"/>
                </a:solidFill>
                <a:latin typeface="Consolas" panose="020B0609020204030204" pitchFamily="49" charset="0"/>
              </a:rPr>
              <a:t>id</a:t>
            </a:r>
            <a:r>
              <a:rPr lang="it-IT" sz="1600" i="0" dirty="0">
                <a:latin typeface="Consolas" panose="020B0609020204030204" pitchFamily="49" charset="0"/>
              </a:rPr>
              <a:t> = </a:t>
            </a:r>
            <a:r>
              <a:rPr lang="it-IT" sz="1600" i="0" dirty="0">
                <a:solidFill>
                  <a:srgbClr val="0000FF"/>
                </a:solidFill>
                <a:latin typeface="Consolas" panose="020B0609020204030204" pitchFamily="49" charset="0"/>
              </a:rPr>
              <a:t>menu</a:t>
            </a:r>
            <a:r>
              <a:rPr lang="it-IT" sz="1600" i="0" dirty="0"/>
              <a:t>, i link alle pagine che compongono il tuo progetto;</a:t>
            </a:r>
            <a:r>
              <a:rPr lang="it-IT" sz="1600" i="0" dirty="0">
                <a:solidFill>
                  <a:schemeClr val="tx1"/>
                </a:solidFill>
                <a:latin typeface="Consolas" panose="020B0609020204030204" pitchFamily="49" charset="0"/>
              </a:rPr>
              <a:t> </a:t>
            </a:r>
          </a:p>
          <a:p>
            <a:pPr lvl="1"/>
            <a:r>
              <a:rPr lang="it-IT" sz="1600" i="0" dirty="0"/>
              <a:t>seleziona un colore per delineare il contorno delle schede</a:t>
            </a:r>
            <a:r>
              <a:rPr lang="it-IT" sz="1600" i="0" dirty="0">
                <a:solidFill>
                  <a:schemeClr val="tx1"/>
                </a:solidFill>
                <a:latin typeface="Consolas" panose="020B0609020204030204" pitchFamily="49" charset="0"/>
              </a:rPr>
              <a:t>;</a:t>
            </a:r>
            <a:endParaRPr lang="it-IT" sz="1600" i="0" dirty="0"/>
          </a:p>
          <a:p>
            <a:pPr lvl="1"/>
            <a:r>
              <a:rPr lang="it-IT" sz="1600" i="0" dirty="0"/>
              <a:t>imposta il bordo inferiore dell'intera lista (​</a:t>
            </a:r>
            <a:r>
              <a:rPr lang="it-IT" sz="1600" i="0" dirty="0" err="1">
                <a:solidFill>
                  <a:srgbClr val="800000"/>
                </a:solidFill>
                <a:latin typeface="Consolas" panose="020B0609020204030204" pitchFamily="49" charset="0"/>
              </a:rPr>
              <a:t>ul</a:t>
            </a:r>
            <a:r>
              <a:rPr lang="it-IT" sz="1600" i="0" dirty="0"/>
              <a:t>) di quel colore, scegliendo uno spessore</a:t>
            </a:r>
            <a:r>
              <a:rPr lang="it-IT" sz="1600" i="0" dirty="0">
                <a:solidFill>
                  <a:schemeClr val="tx1"/>
                </a:solidFill>
                <a:latin typeface="Consolas" panose="020B0609020204030204" pitchFamily="49" charset="0"/>
              </a:rPr>
              <a:t>;</a:t>
            </a:r>
            <a:endParaRPr lang="it-IT" sz="1600" i="0" dirty="0"/>
          </a:p>
          <a:p>
            <a:pPr lvl="1"/>
            <a:r>
              <a:rPr lang="it-IT" sz="1600" i="0" dirty="0"/>
              <a:t>imposta il ​</a:t>
            </a:r>
            <a:r>
              <a:rPr lang="it-IT" sz="1600" i="0" dirty="0">
                <a:solidFill>
                  <a:srgbClr val="0000FF"/>
                </a:solidFill>
                <a:latin typeface="Consolas" panose="020B0609020204030204" pitchFamily="49" charset="0"/>
              </a:rPr>
              <a:t>display</a:t>
            </a:r>
            <a:r>
              <a:rPr lang="it-IT" sz="1600" i="0" dirty="0"/>
              <a:t> degli </a:t>
            </a:r>
            <a:r>
              <a:rPr lang="it-IT" sz="1600" i="0" dirty="0">
                <a:solidFill>
                  <a:srgbClr val="800000"/>
                </a:solidFill>
                <a:latin typeface="Consolas" panose="020B0609020204030204" pitchFamily="49" charset="0"/>
              </a:rPr>
              <a:t>​li</a:t>
            </a:r>
            <a:r>
              <a:rPr lang="it-IT" sz="1600" i="0" dirty="0"/>
              <a:t> della lista in questione ad </a:t>
            </a:r>
            <a:r>
              <a:rPr lang="it-IT" sz="1600" i="0" dirty="0">
                <a:solidFill>
                  <a:srgbClr val="0000FF"/>
                </a:solidFill>
                <a:latin typeface="Consolas" panose="020B0609020204030204" pitchFamily="49" charset="0"/>
              </a:rPr>
              <a:t>​</a:t>
            </a:r>
            <a:r>
              <a:rPr lang="it-IT" sz="1600" i="0" dirty="0" err="1">
                <a:solidFill>
                  <a:srgbClr val="0000FF"/>
                </a:solidFill>
                <a:latin typeface="Consolas" panose="020B0609020204030204" pitchFamily="49" charset="0"/>
              </a:rPr>
              <a:t>inline-block</a:t>
            </a:r>
            <a:r>
              <a:rPr lang="it-IT" sz="1600" i="0" dirty="0"/>
              <a:t>. Questo permette di impostare una dimensione fissa per tutte le schede (i nostri ​</a:t>
            </a:r>
            <a:r>
              <a:rPr lang="it-IT" sz="1600" i="0" dirty="0">
                <a:solidFill>
                  <a:srgbClr val="800000"/>
                </a:solidFill>
                <a:latin typeface="Consolas" panose="020B0609020204030204" pitchFamily="49" charset="0"/>
              </a:rPr>
              <a:t>li</a:t>
            </a:r>
            <a:r>
              <a:rPr lang="it-IT" sz="1600" i="0" dirty="0"/>
              <a:t>) senza che questi vengano disegnati nella riga successiva</a:t>
            </a:r>
            <a:r>
              <a:rPr lang="it-IT" sz="1600" i="0" dirty="0">
                <a:solidFill>
                  <a:schemeClr val="tx1"/>
                </a:solidFill>
                <a:latin typeface="Consolas" panose="020B0609020204030204" pitchFamily="49" charset="0"/>
              </a:rPr>
              <a:t>;</a:t>
            </a:r>
            <a:endParaRPr lang="it-IT" sz="1600" i="0" dirty="0"/>
          </a:p>
          <a:p>
            <a:pPr lvl="1"/>
            <a:r>
              <a:rPr lang="it-IT" sz="1600" i="0" dirty="0"/>
              <a:t>imposta i bordi destro, sinistro e superiore degli </a:t>
            </a:r>
            <a:r>
              <a:rPr lang="it-IT" sz="1600" i="0" dirty="0">
                <a:solidFill>
                  <a:srgbClr val="800000"/>
                </a:solidFill>
                <a:latin typeface="Consolas" panose="020B0609020204030204" pitchFamily="49" charset="0"/>
              </a:rPr>
              <a:t>li</a:t>
            </a:r>
            <a:r>
              <a:rPr lang="it-IT" sz="1600" i="0" dirty="0"/>
              <a:t> con il colore per il </a:t>
            </a:r>
            <a:r>
              <a:rPr lang="it-IT" sz="1600" dirty="0"/>
              <a:t>contorno delle schede</a:t>
            </a:r>
            <a:r>
              <a:rPr lang="it-IT" sz="1600" i="0" dirty="0">
                <a:solidFill>
                  <a:schemeClr val="tx1"/>
                </a:solidFill>
                <a:latin typeface="Consolas" panose="020B0609020204030204" pitchFamily="49" charset="0"/>
              </a:rPr>
              <a:t>;</a:t>
            </a:r>
            <a:endParaRPr lang="it-IT" sz="1600" dirty="0"/>
          </a:p>
          <a:p>
            <a:pPr lvl="1"/>
            <a:r>
              <a:rPr lang="it-IT" sz="1600" dirty="0"/>
              <a:t>imposta i </a:t>
            </a:r>
            <a:r>
              <a:rPr lang="it-IT" sz="1600" dirty="0" err="1">
                <a:solidFill>
                  <a:srgbClr val="0000FF"/>
                </a:solidFill>
                <a:latin typeface="Consolas" panose="020B0609020204030204" pitchFamily="49" charset="0"/>
              </a:rPr>
              <a:t>margin</a:t>
            </a:r>
            <a:r>
              <a:rPr lang="it-IT" sz="1600" dirty="0"/>
              <a:t> degli ​</a:t>
            </a:r>
            <a:r>
              <a:rPr lang="it-IT" sz="1600" dirty="0">
                <a:solidFill>
                  <a:srgbClr val="800000"/>
                </a:solidFill>
                <a:latin typeface="Consolas" panose="020B0609020204030204" pitchFamily="49" charset="0"/>
              </a:rPr>
              <a:t>li</a:t>
            </a:r>
            <a:r>
              <a:rPr lang="it-IT" sz="1600" dirty="0"/>
              <a:t> ed il </a:t>
            </a:r>
            <a:r>
              <a:rPr lang="it-IT" sz="1600" dirty="0" err="1">
                <a:solidFill>
                  <a:srgbClr val="0000FF"/>
                </a:solidFill>
                <a:latin typeface="Consolas" panose="020B0609020204030204" pitchFamily="49" charset="0"/>
              </a:rPr>
              <a:t>padding</a:t>
            </a:r>
            <a:r>
              <a:rPr lang="it-IT" sz="1600" dirty="0"/>
              <a:t> del tag ​</a:t>
            </a:r>
            <a:r>
              <a:rPr lang="it-IT" sz="1600" dirty="0" err="1">
                <a:solidFill>
                  <a:srgbClr val="800000"/>
                </a:solidFill>
                <a:latin typeface="Consolas" panose="020B0609020204030204" pitchFamily="49" charset="0"/>
              </a:rPr>
              <a:t>ul</a:t>
            </a:r>
            <a:r>
              <a:rPr lang="it-IT" sz="1600" dirty="0"/>
              <a:t> in modo che il bordo destro e sinistro delle schede tocchi il bordo inferiore dell'​</a:t>
            </a:r>
            <a:r>
              <a:rPr lang="it-IT" sz="1600" dirty="0" err="1">
                <a:solidFill>
                  <a:srgbClr val="800000"/>
                </a:solidFill>
                <a:latin typeface="Consolas" panose="020B0609020204030204" pitchFamily="49" charset="0"/>
              </a:rPr>
              <a:t>ul</a:t>
            </a:r>
            <a:endParaRPr lang="en-GB" sz="1600" dirty="0">
              <a:solidFill>
                <a:srgbClr val="800000"/>
              </a:solidFill>
              <a:latin typeface="Consolas" panose="020B0609020204030204" pitchFamily="49" charset="0"/>
            </a:endParaRPr>
          </a:p>
        </p:txBody>
      </p:sp>
    </p:spTree>
    <p:extLst>
      <p:ext uri="{BB962C8B-B14F-4D97-AF65-F5344CB8AC3E}">
        <p14:creationId xmlns:p14="http://schemas.microsoft.com/office/powerpoint/2010/main" val="34854445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4 – Task 1</a:t>
            </a:r>
          </a:p>
        </p:txBody>
      </p:sp>
      <p:pic>
        <p:nvPicPr>
          <p:cNvPr id="7" name="Immagine 6">
            <a:extLst>
              <a:ext uri="{FF2B5EF4-FFF2-40B4-BE49-F238E27FC236}">
                <a16:creationId xmlns:a16="http://schemas.microsoft.com/office/drawing/2014/main" id="{49FBF837-C6DE-4B0A-9CFE-91058453D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560" y="3241129"/>
            <a:ext cx="9810709" cy="547911"/>
          </a:xfrm>
          <a:prstGeom prst="rect">
            <a:avLst/>
          </a:prstGeom>
        </p:spPr>
      </p:pic>
      <p:sp>
        <p:nvSpPr>
          <p:cNvPr id="4" name="Segnaposto contenuto 2">
            <a:extLst>
              <a:ext uri="{FF2B5EF4-FFF2-40B4-BE49-F238E27FC236}">
                <a16:creationId xmlns:a16="http://schemas.microsoft.com/office/drawing/2014/main" id="{BCCA9ED7-81AF-498E-9152-00AE30FF0A39}"/>
              </a:ext>
            </a:extLst>
          </p:cNvPr>
          <p:cNvSpPr>
            <a:spLocks noGrp="1"/>
          </p:cNvSpPr>
          <p:nvPr>
            <p:ph idx="1"/>
          </p:nvPr>
        </p:nvSpPr>
        <p:spPr>
          <a:xfrm>
            <a:off x="1573560" y="2303140"/>
            <a:ext cx="10416480" cy="937989"/>
          </a:xfrm>
        </p:spPr>
        <p:txBody>
          <a:bodyPr>
            <a:noAutofit/>
          </a:bodyPr>
          <a:lstStyle/>
          <a:p>
            <a:pPr marL="0" indent="0">
              <a:buNone/>
            </a:pPr>
            <a:r>
              <a:rPr lang="it-IT" sz="1800" dirty="0"/>
              <a:t>Dovreste ottenere qualcosa del genere</a:t>
            </a:r>
            <a:endParaRPr lang="en-GB" sz="1800" dirty="0">
              <a:solidFill>
                <a:srgbClr val="800000"/>
              </a:solidFill>
              <a:latin typeface="Consolas" panose="020B0609020204030204" pitchFamily="49" charset="0"/>
            </a:endParaRPr>
          </a:p>
        </p:txBody>
      </p:sp>
    </p:spTree>
    <p:extLst>
      <p:ext uri="{BB962C8B-B14F-4D97-AF65-F5344CB8AC3E}">
        <p14:creationId xmlns:p14="http://schemas.microsoft.com/office/powerpoint/2010/main" val="11855351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4 – Task 2</a:t>
            </a:r>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416480" cy="4968552"/>
          </a:xfrm>
        </p:spPr>
        <p:txBody>
          <a:bodyPr>
            <a:normAutofit/>
          </a:bodyPr>
          <a:lstStyle/>
          <a:p>
            <a:pPr marL="0" indent="0">
              <a:buNone/>
            </a:pPr>
            <a:r>
              <a:rPr lang="it-IT" sz="2600" dirty="0"/>
              <a:t>Ora devi fare in modo che la scheda attuale sembri selezionata. Generalmente questo si ottiene facendo in modo che il bordo sotto la scheda non si veda:</a:t>
            </a:r>
          </a:p>
          <a:p>
            <a:pPr lvl="1"/>
            <a:r>
              <a:rPr lang="it-IT" sz="2600" dirty="0"/>
              <a:t>per tutti gli </a:t>
            </a:r>
            <a:r>
              <a:rPr lang="it-IT" sz="2600" dirty="0">
                <a:solidFill>
                  <a:srgbClr val="800000"/>
                </a:solidFill>
                <a:latin typeface="Consolas" panose="020B0609020204030204" pitchFamily="49" charset="0"/>
              </a:rPr>
              <a:t>​li </a:t>
            </a:r>
            <a:r>
              <a:rPr lang="it-IT" sz="2600" dirty="0"/>
              <a:t>imposta la proprietà ​</a:t>
            </a:r>
            <a:r>
              <a:rPr lang="it-IT" sz="2600" dirty="0">
                <a:solidFill>
                  <a:srgbClr val="800000"/>
                </a:solidFill>
              </a:rPr>
              <a:t>position</a:t>
            </a:r>
            <a:r>
              <a:rPr lang="it-IT" sz="2600" dirty="0">
                <a:solidFill>
                  <a:srgbClr val="0000FF"/>
                </a:solidFill>
              </a:rPr>
              <a:t>: relative</a:t>
            </a:r>
          </a:p>
          <a:p>
            <a:pPr lvl="1"/>
            <a:r>
              <a:rPr lang="it-IT" sz="2600" dirty="0"/>
              <a:t>‘abbassa’ gli ​</a:t>
            </a:r>
            <a:r>
              <a:rPr lang="it-IT" sz="2600" dirty="0">
                <a:solidFill>
                  <a:srgbClr val="800000"/>
                </a:solidFill>
                <a:latin typeface="Consolas" panose="020B0609020204030204" pitchFamily="49" charset="0"/>
              </a:rPr>
              <a:t>li</a:t>
            </a:r>
            <a:r>
              <a:rPr lang="it-IT" sz="2600" dirty="0"/>
              <a:t> di un numero di pixel uguale allo spessore del bordo dell’​</a:t>
            </a:r>
            <a:r>
              <a:rPr lang="it-IT" sz="2600" dirty="0" err="1">
                <a:solidFill>
                  <a:srgbClr val="800000"/>
                </a:solidFill>
                <a:latin typeface="Consolas" panose="020B0609020204030204" pitchFamily="49" charset="0"/>
              </a:rPr>
              <a:t>ul</a:t>
            </a:r>
            <a:r>
              <a:rPr lang="it-IT" sz="2600" dirty="0"/>
              <a:t> utilizzando la proprietà ​top</a:t>
            </a:r>
          </a:p>
          <a:p>
            <a:pPr lvl="1"/>
            <a:r>
              <a:rPr lang="it-IT" sz="2600" dirty="0"/>
              <a:t>imposta lo stesso colore sia al bordo che allo sfondo, bianco per l'esempio.</a:t>
            </a:r>
            <a:endParaRPr lang="en-GB" sz="2600" dirty="0"/>
          </a:p>
        </p:txBody>
      </p:sp>
    </p:spTree>
    <p:extLst>
      <p:ext uri="{BB962C8B-B14F-4D97-AF65-F5344CB8AC3E}">
        <p14:creationId xmlns:p14="http://schemas.microsoft.com/office/powerpoint/2010/main" val="17994121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4 – Task 2</a:t>
            </a:r>
          </a:p>
        </p:txBody>
      </p:sp>
      <p:pic>
        <p:nvPicPr>
          <p:cNvPr id="6" name="Immagine 5">
            <a:extLst>
              <a:ext uri="{FF2B5EF4-FFF2-40B4-BE49-F238E27FC236}">
                <a16:creationId xmlns:a16="http://schemas.microsoft.com/office/drawing/2014/main" id="{E1E23076-DAD7-4C92-A712-E6014F9F5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560" y="3241129"/>
            <a:ext cx="9810709" cy="547911"/>
          </a:xfrm>
          <a:prstGeom prst="rect">
            <a:avLst/>
          </a:prstGeom>
        </p:spPr>
      </p:pic>
      <p:sp>
        <p:nvSpPr>
          <p:cNvPr id="7" name="Segnaposto contenuto 2">
            <a:extLst>
              <a:ext uri="{FF2B5EF4-FFF2-40B4-BE49-F238E27FC236}">
                <a16:creationId xmlns:a16="http://schemas.microsoft.com/office/drawing/2014/main" id="{F5B8AB00-08CE-401A-B669-A4DEB54085AF}"/>
              </a:ext>
            </a:extLst>
          </p:cNvPr>
          <p:cNvSpPr txBox="1">
            <a:spLocks/>
          </p:cNvSpPr>
          <p:nvPr/>
        </p:nvSpPr>
        <p:spPr>
          <a:xfrm>
            <a:off x="1573560" y="2303140"/>
            <a:ext cx="10416480" cy="937989"/>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it-IT" sz="1800"/>
              <a:t>Dovreste ottenere qualcosa del genere</a:t>
            </a:r>
            <a:endParaRPr lang="en-GB" sz="1800" dirty="0">
              <a:solidFill>
                <a:srgbClr val="800000"/>
              </a:solidFill>
              <a:latin typeface="Consolas" panose="020B0609020204030204" pitchFamily="49" charset="0"/>
            </a:endParaRPr>
          </a:p>
        </p:txBody>
      </p:sp>
    </p:spTree>
    <p:extLst>
      <p:ext uri="{BB962C8B-B14F-4D97-AF65-F5344CB8AC3E}">
        <p14:creationId xmlns:p14="http://schemas.microsoft.com/office/powerpoint/2010/main" val="24082825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98AA0C-C3D5-F94C-870A-63ED3EE9546C}"/>
              </a:ext>
            </a:extLst>
          </p:cNvPr>
          <p:cNvSpPr>
            <a:spLocks noGrp="1"/>
          </p:cNvSpPr>
          <p:nvPr>
            <p:ph type="title"/>
          </p:nvPr>
        </p:nvSpPr>
        <p:spPr>
          <a:xfrm>
            <a:off x="1371600" y="685800"/>
            <a:ext cx="10820400" cy="1485900"/>
          </a:xfrm>
        </p:spPr>
        <p:txBody>
          <a:bodyPr/>
          <a:lstStyle/>
          <a:p>
            <a:r>
              <a:rPr lang="en-GB" dirty="0" err="1"/>
              <a:t>Esercizio</a:t>
            </a:r>
            <a:r>
              <a:rPr lang="en-GB" dirty="0"/>
              <a:t> 4 – Task 3</a:t>
            </a:r>
          </a:p>
        </p:txBody>
      </p:sp>
      <p:sp>
        <p:nvSpPr>
          <p:cNvPr id="3" name="Segnaposto contenuto 2">
            <a:extLst>
              <a:ext uri="{FF2B5EF4-FFF2-40B4-BE49-F238E27FC236}">
                <a16:creationId xmlns:a16="http://schemas.microsoft.com/office/drawing/2014/main" id="{9073EC58-974B-0541-A13D-BADCE6030828}"/>
              </a:ext>
            </a:extLst>
          </p:cNvPr>
          <p:cNvSpPr>
            <a:spLocks noGrp="1"/>
          </p:cNvSpPr>
          <p:nvPr>
            <p:ph idx="1"/>
          </p:nvPr>
        </p:nvSpPr>
        <p:spPr>
          <a:xfrm>
            <a:off x="1800072" y="1988840"/>
            <a:ext cx="10416480" cy="4968552"/>
          </a:xfrm>
        </p:spPr>
        <p:txBody>
          <a:bodyPr>
            <a:normAutofit/>
          </a:bodyPr>
          <a:lstStyle/>
          <a:p>
            <a:pPr marL="0" indent="0">
              <a:buNone/>
            </a:pPr>
            <a:r>
              <a:rPr lang="it-IT" sz="2600" dirty="0"/>
              <a:t>Applica queste modifiche nelle altre pagine che compongono il progetto.</a:t>
            </a:r>
            <a:endParaRPr lang="en-GB" sz="2600" dirty="0"/>
          </a:p>
        </p:txBody>
      </p:sp>
    </p:spTree>
    <p:extLst>
      <p:ext uri="{BB962C8B-B14F-4D97-AF65-F5344CB8AC3E}">
        <p14:creationId xmlns:p14="http://schemas.microsoft.com/office/powerpoint/2010/main" val="4078027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Selettori - Identificativo</a:t>
            </a:r>
            <a:endParaRPr lang="it-IT" dirty="0"/>
          </a:p>
        </p:txBody>
      </p:sp>
      <p:sp>
        <p:nvSpPr>
          <p:cNvPr id="3" name="Content Placeholder 2"/>
          <p:cNvSpPr>
            <a:spLocks noGrp="1"/>
          </p:cNvSpPr>
          <p:nvPr>
            <p:ph idx="1"/>
          </p:nvPr>
        </p:nvSpPr>
        <p:spPr>
          <a:xfrm>
            <a:off x="1775520" y="1996306"/>
            <a:ext cx="10081120" cy="2872854"/>
          </a:xfrm>
        </p:spPr>
        <p:txBody>
          <a:bodyPr>
            <a:noAutofit/>
          </a:bodyPr>
          <a:lstStyle/>
          <a:p>
            <a:r>
              <a:rPr lang="it-IT" sz="2600" dirty="0"/>
              <a:t>Si usa specificando l’id immediatamente dopo il diesis </a:t>
            </a:r>
            <a:r>
              <a:rPr lang="it-IT" sz="2600" dirty="0">
                <a:solidFill>
                  <a:srgbClr val="800000"/>
                </a:solidFill>
              </a:rPr>
              <a:t>#</a:t>
            </a:r>
          </a:p>
          <a:p>
            <a:r>
              <a:rPr lang="it-IT" sz="2600" dirty="0"/>
              <a:t>Seleziona l’elemento con l’identificativo</a:t>
            </a:r>
            <a:r>
              <a:rPr lang="it-IT" sz="2600" b="1" dirty="0"/>
              <a:t> </a:t>
            </a:r>
            <a:r>
              <a:rPr lang="it-IT" sz="2600" dirty="0"/>
              <a:t>specificato</a:t>
            </a:r>
          </a:p>
          <a:p>
            <a:r>
              <a:rPr lang="it-IT" sz="2600" dirty="0"/>
              <a:t>NB </a:t>
            </a:r>
            <a:r>
              <a:rPr lang="it-IT" sz="2600" dirty="0">
                <a:solidFill>
                  <a:srgbClr val="44546A"/>
                </a:solidFill>
              </a:rPr>
              <a:t>nell’HTML l’id non contiene </a:t>
            </a:r>
            <a:r>
              <a:rPr lang="it-IT" sz="2600" dirty="0">
                <a:solidFill>
                  <a:srgbClr val="800000"/>
                </a:solidFill>
              </a:rPr>
              <a:t>#</a:t>
            </a:r>
          </a:p>
          <a:p>
            <a:pPr marL="0" indent="0">
              <a:buNone/>
            </a:pPr>
            <a:endParaRPr lang="it-IT" sz="2600" dirty="0"/>
          </a:p>
        </p:txBody>
      </p:sp>
      <p:sp>
        <p:nvSpPr>
          <p:cNvPr id="5" name="TextBox 4"/>
          <p:cNvSpPr txBox="1"/>
          <p:nvPr/>
        </p:nvSpPr>
        <p:spPr>
          <a:xfrm>
            <a:off x="2442366" y="4340302"/>
            <a:ext cx="2674130" cy="1569660"/>
          </a:xfrm>
          <a:prstGeom prst="rect">
            <a:avLst/>
          </a:prstGeom>
          <a:noFill/>
        </p:spPr>
        <p:txBody>
          <a:bodyPr wrap="none" rtlCol="0">
            <a:spAutoFit/>
          </a:bodyPr>
          <a:lstStyle/>
          <a:p>
            <a:r>
              <a:rPr lang="en-US" sz="2400" dirty="0">
                <a:solidFill>
                  <a:srgbClr val="800000"/>
                </a:solidFill>
                <a:latin typeface="Courier"/>
                <a:cs typeface="Courier"/>
              </a:rPr>
              <a:t>#</a:t>
            </a:r>
            <a:r>
              <a:rPr lang="en-US" sz="2400" dirty="0" err="1">
                <a:solidFill>
                  <a:srgbClr val="800000"/>
                </a:solidFill>
                <a:latin typeface="Courier"/>
                <a:cs typeface="Courier"/>
              </a:rPr>
              <a:t>div_testo</a:t>
            </a:r>
            <a:endParaRPr lang="en-US" sz="2400" dirty="0">
              <a:solidFill>
                <a:srgbClr val="800000"/>
              </a:solidFill>
              <a:latin typeface="Courier"/>
              <a:cs typeface="Courier"/>
            </a:endParaRPr>
          </a:p>
          <a:p>
            <a:r>
              <a:rPr lang="en-US" sz="2400" dirty="0">
                <a:solidFill>
                  <a:srgbClr val="000000"/>
                </a:solidFill>
                <a:latin typeface="Courier"/>
                <a:cs typeface="Courier"/>
              </a:rPr>
              <a:t>{</a:t>
            </a:r>
          </a:p>
          <a:p>
            <a:r>
              <a:rPr lang="en-US" sz="2400" dirty="0">
                <a:solidFill>
                  <a:srgbClr val="000000"/>
                </a:solidFill>
                <a:latin typeface="Courier"/>
                <a:cs typeface="Courier"/>
              </a:rPr>
              <a:t>	</a:t>
            </a:r>
            <a:r>
              <a:rPr lang="en-US" sz="2400" dirty="0">
                <a:solidFill>
                  <a:srgbClr val="FF0000"/>
                </a:solidFill>
                <a:latin typeface="Courier"/>
                <a:cs typeface="Courier"/>
              </a:rPr>
              <a:t>color</a:t>
            </a:r>
            <a:r>
              <a:rPr lang="en-US" sz="2400" dirty="0">
                <a:solidFill>
                  <a:srgbClr val="000000"/>
                </a:solidFill>
                <a:latin typeface="Courier"/>
                <a:cs typeface="Courier"/>
              </a:rPr>
              <a:t>: </a:t>
            </a:r>
            <a:r>
              <a:rPr lang="en-US" sz="2400" dirty="0">
                <a:solidFill>
                  <a:srgbClr val="0000FF"/>
                </a:solidFill>
                <a:latin typeface="Courier"/>
                <a:cs typeface="Courier"/>
              </a:rPr>
              <a:t>red</a:t>
            </a:r>
            <a:r>
              <a:rPr lang="en-US" sz="2400" dirty="0">
                <a:solidFill>
                  <a:srgbClr val="000000"/>
                </a:solidFill>
                <a:latin typeface="Courier"/>
                <a:cs typeface="Courier"/>
              </a:rPr>
              <a:t>;</a:t>
            </a:r>
          </a:p>
          <a:p>
            <a:r>
              <a:rPr lang="en-US" sz="2400" dirty="0">
                <a:solidFill>
                  <a:srgbClr val="000000"/>
                </a:solidFill>
                <a:latin typeface="Courier"/>
                <a:cs typeface="Courier"/>
              </a:rPr>
              <a:t>}</a:t>
            </a:r>
            <a:endParaRPr lang="it-IT" sz="2400" dirty="0">
              <a:latin typeface="Courier"/>
              <a:cs typeface="Courier"/>
            </a:endParaRPr>
          </a:p>
        </p:txBody>
      </p:sp>
      <p:sp>
        <p:nvSpPr>
          <p:cNvPr id="4" name="Rettangolo 3">
            <a:extLst>
              <a:ext uri="{FF2B5EF4-FFF2-40B4-BE49-F238E27FC236}">
                <a16:creationId xmlns:a16="http://schemas.microsoft.com/office/drawing/2014/main" id="{99444662-56CD-4995-8B49-29CD1A4AD489}"/>
              </a:ext>
            </a:extLst>
          </p:cNvPr>
          <p:cNvSpPr/>
          <p:nvPr/>
        </p:nvSpPr>
        <p:spPr>
          <a:xfrm>
            <a:off x="6381238" y="4365104"/>
            <a:ext cx="4055919" cy="1200329"/>
          </a:xfrm>
          <a:prstGeom prst="rect">
            <a:avLst/>
          </a:prstGeom>
        </p:spPr>
        <p:txBody>
          <a:bodyPr wrap="none">
            <a:spAutoFit/>
          </a:bodyPr>
          <a:lstStyle/>
          <a:p>
            <a:r>
              <a:rPr lang="it-IT" sz="2400" dirty="0">
                <a:solidFill>
                  <a:srgbClr val="0000FF"/>
                </a:solidFill>
                <a:latin typeface="Courier"/>
                <a:cs typeface="Courier"/>
              </a:rPr>
              <a:t>&lt;</a:t>
            </a:r>
            <a:r>
              <a:rPr lang="it-IT" sz="2400" dirty="0">
                <a:solidFill>
                  <a:srgbClr val="800000"/>
                </a:solidFill>
                <a:latin typeface="Courier"/>
                <a:cs typeface="Courier"/>
              </a:rPr>
              <a:t>div</a:t>
            </a:r>
            <a:r>
              <a:rPr lang="it-IT" sz="2400" dirty="0">
                <a:solidFill>
                  <a:srgbClr val="000000"/>
                </a:solidFill>
                <a:latin typeface="Courier"/>
                <a:cs typeface="Courier"/>
              </a:rPr>
              <a:t> </a:t>
            </a:r>
            <a:r>
              <a:rPr lang="it-IT" sz="2400" dirty="0">
                <a:solidFill>
                  <a:srgbClr val="FF0000"/>
                </a:solidFill>
                <a:latin typeface="Courier"/>
                <a:cs typeface="Courier"/>
              </a:rPr>
              <a:t>id</a:t>
            </a:r>
            <a:r>
              <a:rPr lang="it-IT" sz="2400" dirty="0">
                <a:solidFill>
                  <a:srgbClr val="0000FF"/>
                </a:solidFill>
                <a:latin typeface="Courier"/>
                <a:cs typeface="Courier"/>
              </a:rPr>
              <a:t>="</a:t>
            </a:r>
            <a:r>
              <a:rPr lang="it-IT" sz="2400" dirty="0" err="1">
                <a:solidFill>
                  <a:srgbClr val="0000FF"/>
                </a:solidFill>
                <a:latin typeface="Courier"/>
                <a:cs typeface="Courier"/>
              </a:rPr>
              <a:t>div_testo</a:t>
            </a:r>
            <a:r>
              <a:rPr lang="it-IT" sz="2400" dirty="0">
                <a:solidFill>
                  <a:srgbClr val="0000FF"/>
                </a:solidFill>
                <a:latin typeface="Courier"/>
                <a:cs typeface="Courier"/>
              </a:rPr>
              <a:t>"&gt;</a:t>
            </a:r>
            <a:r>
              <a:rPr lang="it-IT" sz="2400" dirty="0">
                <a:solidFill>
                  <a:srgbClr val="000000"/>
                </a:solidFill>
                <a:latin typeface="Courier"/>
                <a:cs typeface="Courier"/>
              </a:rPr>
              <a:t> </a:t>
            </a:r>
          </a:p>
          <a:p>
            <a:r>
              <a:rPr lang="it-IT" sz="2400" dirty="0">
                <a:solidFill>
                  <a:srgbClr val="000000"/>
                </a:solidFill>
                <a:latin typeface="Courier"/>
                <a:cs typeface="Courier"/>
              </a:rPr>
              <a:t>...</a:t>
            </a:r>
          </a:p>
          <a:p>
            <a:r>
              <a:rPr lang="it-IT" sz="2400" dirty="0">
                <a:solidFill>
                  <a:srgbClr val="0000FF"/>
                </a:solidFill>
                <a:latin typeface="Courier"/>
                <a:cs typeface="Courier"/>
              </a:rPr>
              <a:t>&lt;/</a:t>
            </a:r>
            <a:r>
              <a:rPr lang="it-IT" sz="2400" dirty="0">
                <a:solidFill>
                  <a:srgbClr val="800000"/>
                </a:solidFill>
                <a:latin typeface="Courier"/>
                <a:cs typeface="Courier"/>
              </a:rPr>
              <a:t>div</a:t>
            </a:r>
            <a:r>
              <a:rPr lang="it-IT" sz="2400" dirty="0">
                <a:solidFill>
                  <a:srgbClr val="0000FF"/>
                </a:solidFill>
                <a:latin typeface="Courier"/>
                <a:cs typeface="Courier"/>
              </a:rPr>
              <a:t>&gt;</a:t>
            </a:r>
            <a:endParaRPr lang="it-IT" sz="2400" dirty="0">
              <a:latin typeface="Courier"/>
              <a:cs typeface="Courier"/>
            </a:endParaRPr>
          </a:p>
        </p:txBody>
      </p:sp>
    </p:spTree>
    <p:extLst>
      <p:ext uri="{BB962C8B-B14F-4D97-AF65-F5344CB8AC3E}">
        <p14:creationId xmlns:p14="http://schemas.microsoft.com/office/powerpoint/2010/main" val="238268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Selettori - Identificativo</a:t>
            </a:r>
            <a:endParaRPr lang="it-IT" dirty="0"/>
          </a:p>
        </p:txBody>
      </p:sp>
      <p:sp>
        <p:nvSpPr>
          <p:cNvPr id="95" name="Rounded Rectangle 3">
            <a:extLst>
              <a:ext uri="{FF2B5EF4-FFF2-40B4-BE49-F238E27FC236}">
                <a16:creationId xmlns:a16="http://schemas.microsoft.com/office/drawing/2014/main" id="{88D6FE5A-F2A8-4D35-B308-B69075F7972F}"/>
              </a:ext>
            </a:extLst>
          </p:cNvPr>
          <p:cNvSpPr/>
          <p:nvPr/>
        </p:nvSpPr>
        <p:spPr bwMode="auto">
          <a:xfrm>
            <a:off x="5317754" y="1516297"/>
            <a:ext cx="2784613" cy="7596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3200" dirty="0">
                <a:solidFill>
                  <a:schemeClr val="tx1"/>
                </a:solidFill>
                <a:latin typeface="Titillium Web" pitchFamily="2" charset="77"/>
                <a:ea typeface="Franklin Gothic Book" charset="0"/>
                <a:cs typeface="Franklin Gothic Book" charset="0"/>
              </a:rPr>
              <a:t>body</a:t>
            </a:r>
            <a:endParaRPr lang="it-IT" sz="2400" dirty="0">
              <a:solidFill>
                <a:schemeClr val="tx1"/>
              </a:solidFill>
              <a:latin typeface="Titillium Web" pitchFamily="2" charset="77"/>
              <a:ea typeface="Franklin Gothic Book" charset="0"/>
              <a:cs typeface="Franklin Gothic Book" charset="0"/>
            </a:endParaRPr>
          </a:p>
        </p:txBody>
      </p:sp>
      <p:sp>
        <p:nvSpPr>
          <p:cNvPr id="96" name="Rounded Rectangle 4">
            <a:extLst>
              <a:ext uri="{FF2B5EF4-FFF2-40B4-BE49-F238E27FC236}">
                <a16:creationId xmlns:a16="http://schemas.microsoft.com/office/drawing/2014/main" id="{78B283BC-8520-4B68-8973-E15029EA4069}"/>
              </a:ext>
            </a:extLst>
          </p:cNvPr>
          <p:cNvSpPr/>
          <p:nvPr/>
        </p:nvSpPr>
        <p:spPr bwMode="auto">
          <a:xfrm>
            <a:off x="923765" y="3055133"/>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header</a:t>
            </a:r>
            <a:endParaRPr lang="it-IT" sz="2400" dirty="0">
              <a:solidFill>
                <a:schemeClr val="tx1"/>
              </a:solidFill>
              <a:latin typeface="Titillium Web" pitchFamily="2" charset="77"/>
              <a:ea typeface="Franklin Gothic Book" charset="0"/>
              <a:cs typeface="Franklin Gothic Book" charset="0"/>
            </a:endParaRPr>
          </a:p>
        </p:txBody>
      </p:sp>
      <p:sp>
        <p:nvSpPr>
          <p:cNvPr id="97" name="Rounded Rectangle 5">
            <a:extLst>
              <a:ext uri="{FF2B5EF4-FFF2-40B4-BE49-F238E27FC236}">
                <a16:creationId xmlns:a16="http://schemas.microsoft.com/office/drawing/2014/main" id="{3299DBF5-E0B3-4DE7-9F89-ECAEDF9EC9E9}"/>
              </a:ext>
            </a:extLst>
          </p:cNvPr>
          <p:cNvSpPr/>
          <p:nvPr/>
        </p:nvSpPr>
        <p:spPr bwMode="auto">
          <a:xfrm>
            <a:off x="928803" y="3739056"/>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h1</a:t>
            </a:r>
            <a:endParaRPr lang="it-IT" sz="2400" dirty="0">
              <a:solidFill>
                <a:schemeClr val="tx1"/>
              </a:solidFill>
              <a:latin typeface="Titillium Web" pitchFamily="2" charset="77"/>
              <a:ea typeface="Franklin Gothic Book" charset="0"/>
              <a:cs typeface="Franklin Gothic Book" charset="0"/>
            </a:endParaRPr>
          </a:p>
        </p:txBody>
      </p:sp>
      <p:sp>
        <p:nvSpPr>
          <p:cNvPr id="98" name="Rounded Rectangle 7">
            <a:extLst>
              <a:ext uri="{FF2B5EF4-FFF2-40B4-BE49-F238E27FC236}">
                <a16:creationId xmlns:a16="http://schemas.microsoft.com/office/drawing/2014/main" id="{E4FAC786-F9F6-4DFD-B96F-587B607C552A}"/>
              </a:ext>
            </a:extLst>
          </p:cNvPr>
          <p:cNvSpPr/>
          <p:nvPr/>
        </p:nvSpPr>
        <p:spPr bwMode="auto">
          <a:xfrm>
            <a:off x="3527755" y="3470321"/>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article</a:t>
            </a:r>
            <a:endParaRPr lang="it-IT" sz="2400" dirty="0">
              <a:solidFill>
                <a:schemeClr val="tx1"/>
              </a:solidFill>
              <a:latin typeface="Titillium Web" pitchFamily="2" charset="77"/>
              <a:ea typeface="Franklin Gothic Book" charset="0"/>
              <a:cs typeface="Franklin Gothic Book" charset="0"/>
            </a:endParaRPr>
          </a:p>
        </p:txBody>
      </p:sp>
      <p:sp>
        <p:nvSpPr>
          <p:cNvPr id="99" name="Rounded Rectangle 8">
            <a:extLst>
              <a:ext uri="{FF2B5EF4-FFF2-40B4-BE49-F238E27FC236}">
                <a16:creationId xmlns:a16="http://schemas.microsoft.com/office/drawing/2014/main" id="{FE1C8D4A-F62F-42D1-AEB9-7E3BF533AD36}"/>
              </a:ext>
            </a:extLst>
          </p:cNvPr>
          <p:cNvSpPr/>
          <p:nvPr/>
        </p:nvSpPr>
        <p:spPr bwMode="auto">
          <a:xfrm>
            <a:off x="3527754" y="4169963"/>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section</a:t>
            </a:r>
            <a:endParaRPr lang="it-IT" sz="2400" dirty="0">
              <a:solidFill>
                <a:schemeClr val="tx1"/>
              </a:solidFill>
              <a:latin typeface="Titillium Web" pitchFamily="2" charset="77"/>
              <a:ea typeface="Franklin Gothic Book" charset="0"/>
              <a:cs typeface="Franklin Gothic Book" charset="0"/>
            </a:endParaRPr>
          </a:p>
        </p:txBody>
      </p:sp>
      <p:sp>
        <p:nvSpPr>
          <p:cNvPr id="100" name="Rounded Rectangle 10">
            <a:extLst>
              <a:ext uri="{FF2B5EF4-FFF2-40B4-BE49-F238E27FC236}">
                <a16:creationId xmlns:a16="http://schemas.microsoft.com/office/drawing/2014/main" id="{181C87D4-9F54-47C8-800E-0FDFE5B8D4C7}"/>
              </a:ext>
            </a:extLst>
          </p:cNvPr>
          <p:cNvSpPr/>
          <p:nvPr/>
        </p:nvSpPr>
        <p:spPr bwMode="auto">
          <a:xfrm>
            <a:off x="4725300" y="5903945"/>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01" name="Straight Connector 12">
            <a:extLst>
              <a:ext uri="{FF2B5EF4-FFF2-40B4-BE49-F238E27FC236}">
                <a16:creationId xmlns:a16="http://schemas.microsoft.com/office/drawing/2014/main" id="{DB5BC522-3094-4AD0-831C-0F2877D422D2}"/>
              </a:ext>
            </a:extLst>
          </p:cNvPr>
          <p:cNvCxnSpPr>
            <a:cxnSpLocks/>
            <a:stCxn id="95" idx="2"/>
            <a:endCxn id="96" idx="0"/>
          </p:cNvCxnSpPr>
          <p:nvPr/>
        </p:nvCxnSpPr>
        <p:spPr>
          <a:xfrm flipH="1">
            <a:off x="1757506" y="2275969"/>
            <a:ext cx="4952555" cy="779164"/>
          </a:xfrm>
          <a:prstGeom prst="line">
            <a:avLst/>
          </a:prstGeom>
          <a:ln w="28575">
            <a:solidFill>
              <a:srgbClr val="1F497D"/>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2" name="Straight Connector 13">
            <a:extLst>
              <a:ext uri="{FF2B5EF4-FFF2-40B4-BE49-F238E27FC236}">
                <a16:creationId xmlns:a16="http://schemas.microsoft.com/office/drawing/2014/main" id="{2F58E5B0-2FB4-4EE6-9733-171E826B4E9D}"/>
              </a:ext>
            </a:extLst>
          </p:cNvPr>
          <p:cNvCxnSpPr>
            <a:cxnSpLocks/>
            <a:stCxn id="95" idx="2"/>
            <a:endCxn id="98" idx="0"/>
          </p:cNvCxnSpPr>
          <p:nvPr/>
        </p:nvCxnSpPr>
        <p:spPr>
          <a:xfrm flipH="1">
            <a:off x="4361496" y="2275969"/>
            <a:ext cx="2348565" cy="119435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3" name="Straight Connector 15">
            <a:extLst>
              <a:ext uri="{FF2B5EF4-FFF2-40B4-BE49-F238E27FC236}">
                <a16:creationId xmlns:a16="http://schemas.microsoft.com/office/drawing/2014/main" id="{BC0FD762-C9E1-46A4-9D47-A490868BC19A}"/>
              </a:ext>
            </a:extLst>
          </p:cNvPr>
          <p:cNvCxnSpPr>
            <a:cxnSpLocks/>
            <a:stCxn id="96" idx="2"/>
            <a:endCxn id="97" idx="0"/>
          </p:cNvCxnSpPr>
          <p:nvPr/>
        </p:nvCxnSpPr>
        <p:spPr>
          <a:xfrm>
            <a:off x="1757506" y="3592603"/>
            <a:ext cx="5038" cy="14645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4" name="Rounded Rectangle 22">
            <a:extLst>
              <a:ext uri="{FF2B5EF4-FFF2-40B4-BE49-F238E27FC236}">
                <a16:creationId xmlns:a16="http://schemas.microsoft.com/office/drawing/2014/main" id="{A64C16E0-7933-4D8C-9BC5-0AF856ECBE73}"/>
              </a:ext>
            </a:extLst>
          </p:cNvPr>
          <p:cNvSpPr/>
          <p:nvPr/>
        </p:nvSpPr>
        <p:spPr bwMode="auto">
          <a:xfrm>
            <a:off x="928803" y="451306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05" name="Straight Connector 15">
            <a:extLst>
              <a:ext uri="{FF2B5EF4-FFF2-40B4-BE49-F238E27FC236}">
                <a16:creationId xmlns:a16="http://schemas.microsoft.com/office/drawing/2014/main" id="{5C66FA8A-52F4-4FD5-B742-EA983E5D5CAB}"/>
              </a:ext>
            </a:extLst>
          </p:cNvPr>
          <p:cNvCxnSpPr>
            <a:cxnSpLocks/>
            <a:stCxn id="104" idx="0"/>
            <a:endCxn id="97" idx="2"/>
          </p:cNvCxnSpPr>
          <p:nvPr/>
        </p:nvCxnSpPr>
        <p:spPr>
          <a:xfrm flipV="1">
            <a:off x="1762544" y="4276526"/>
            <a:ext cx="0" cy="23654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5">
            <a:extLst>
              <a:ext uri="{FF2B5EF4-FFF2-40B4-BE49-F238E27FC236}">
                <a16:creationId xmlns:a16="http://schemas.microsoft.com/office/drawing/2014/main" id="{988BEAC9-A9BD-4238-94A2-C09E1DC8AE49}"/>
              </a:ext>
            </a:extLst>
          </p:cNvPr>
          <p:cNvCxnSpPr>
            <a:cxnSpLocks/>
            <a:stCxn id="98" idx="2"/>
            <a:endCxn id="99" idx="0"/>
          </p:cNvCxnSpPr>
          <p:nvPr/>
        </p:nvCxnSpPr>
        <p:spPr>
          <a:xfrm flipH="1">
            <a:off x="4361495" y="4007791"/>
            <a:ext cx="1" cy="16217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5">
            <a:extLst>
              <a:ext uri="{FF2B5EF4-FFF2-40B4-BE49-F238E27FC236}">
                <a16:creationId xmlns:a16="http://schemas.microsoft.com/office/drawing/2014/main" id="{392BEAAF-217D-4FE0-89F5-ACA2F9619322}"/>
              </a:ext>
            </a:extLst>
          </p:cNvPr>
          <p:cNvCxnSpPr>
            <a:cxnSpLocks/>
            <a:stCxn id="99" idx="2"/>
            <a:endCxn id="118" idx="0"/>
          </p:cNvCxnSpPr>
          <p:nvPr/>
        </p:nvCxnSpPr>
        <p:spPr>
          <a:xfrm flipH="1">
            <a:off x="3453096" y="4707433"/>
            <a:ext cx="908399" cy="415188"/>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8" name="Rounded Rectangle 7">
            <a:extLst>
              <a:ext uri="{FF2B5EF4-FFF2-40B4-BE49-F238E27FC236}">
                <a16:creationId xmlns:a16="http://schemas.microsoft.com/office/drawing/2014/main" id="{D11114DA-E4C0-460D-9CE7-F4A5852382D8}"/>
              </a:ext>
            </a:extLst>
          </p:cNvPr>
          <p:cNvSpPr/>
          <p:nvPr/>
        </p:nvSpPr>
        <p:spPr bwMode="auto">
          <a:xfrm>
            <a:off x="7620886" y="3657600"/>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nav</a:t>
            </a:r>
            <a:endParaRPr lang="it-IT" sz="2400" dirty="0">
              <a:solidFill>
                <a:schemeClr val="tx1"/>
              </a:solidFill>
              <a:latin typeface="Titillium Web" pitchFamily="2" charset="77"/>
              <a:ea typeface="Franklin Gothic Book" charset="0"/>
              <a:cs typeface="Franklin Gothic Book" charset="0"/>
            </a:endParaRPr>
          </a:p>
        </p:txBody>
      </p:sp>
      <p:sp>
        <p:nvSpPr>
          <p:cNvPr id="109" name="Rounded Rectangle 8">
            <a:extLst>
              <a:ext uri="{FF2B5EF4-FFF2-40B4-BE49-F238E27FC236}">
                <a16:creationId xmlns:a16="http://schemas.microsoft.com/office/drawing/2014/main" id="{91D6F496-50F6-4F3B-9803-E18E12BE977B}"/>
              </a:ext>
            </a:extLst>
          </p:cNvPr>
          <p:cNvSpPr/>
          <p:nvPr/>
        </p:nvSpPr>
        <p:spPr bwMode="auto">
          <a:xfrm>
            <a:off x="7620886" y="4338352"/>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div</a:t>
            </a:r>
            <a:endParaRPr lang="it-IT" sz="2400" dirty="0">
              <a:solidFill>
                <a:schemeClr val="tx1"/>
              </a:solidFill>
              <a:latin typeface="Titillium Web" pitchFamily="2" charset="77"/>
              <a:ea typeface="Franklin Gothic Book" charset="0"/>
              <a:cs typeface="Franklin Gothic Book" charset="0"/>
            </a:endParaRPr>
          </a:p>
        </p:txBody>
      </p:sp>
      <p:cxnSp>
        <p:nvCxnSpPr>
          <p:cNvPr id="110" name="Straight Connector 13">
            <a:extLst>
              <a:ext uri="{FF2B5EF4-FFF2-40B4-BE49-F238E27FC236}">
                <a16:creationId xmlns:a16="http://schemas.microsoft.com/office/drawing/2014/main" id="{93E213B8-EE7D-44CB-880C-96161AEB7F12}"/>
              </a:ext>
            </a:extLst>
          </p:cNvPr>
          <p:cNvCxnSpPr>
            <a:cxnSpLocks/>
            <a:stCxn id="95" idx="2"/>
            <a:endCxn id="108" idx="0"/>
          </p:cNvCxnSpPr>
          <p:nvPr/>
        </p:nvCxnSpPr>
        <p:spPr>
          <a:xfrm>
            <a:off x="6710061" y="2275969"/>
            <a:ext cx="1744566" cy="1381631"/>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5">
            <a:extLst>
              <a:ext uri="{FF2B5EF4-FFF2-40B4-BE49-F238E27FC236}">
                <a16:creationId xmlns:a16="http://schemas.microsoft.com/office/drawing/2014/main" id="{9AA0F706-82A4-4A76-8622-14F4B0D88952}"/>
              </a:ext>
            </a:extLst>
          </p:cNvPr>
          <p:cNvCxnSpPr>
            <a:cxnSpLocks/>
            <a:stCxn id="108" idx="2"/>
            <a:endCxn id="109" idx="0"/>
          </p:cNvCxnSpPr>
          <p:nvPr/>
        </p:nvCxnSpPr>
        <p:spPr>
          <a:xfrm>
            <a:off x="8454627" y="4195070"/>
            <a:ext cx="0" cy="14328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2" name="Rounded Rectangle 7">
            <a:extLst>
              <a:ext uri="{FF2B5EF4-FFF2-40B4-BE49-F238E27FC236}">
                <a16:creationId xmlns:a16="http://schemas.microsoft.com/office/drawing/2014/main" id="{8CCA5086-9686-47CA-B7D9-B72B5B15BD2F}"/>
              </a:ext>
            </a:extLst>
          </p:cNvPr>
          <p:cNvSpPr/>
          <p:nvPr/>
        </p:nvSpPr>
        <p:spPr bwMode="auto">
          <a:xfrm>
            <a:off x="10463889" y="3074098"/>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footer</a:t>
            </a:r>
            <a:endParaRPr lang="it-IT" sz="2400" dirty="0">
              <a:solidFill>
                <a:schemeClr val="tx1"/>
              </a:solidFill>
              <a:latin typeface="Titillium Web" pitchFamily="2" charset="77"/>
              <a:ea typeface="Franklin Gothic Book" charset="0"/>
              <a:cs typeface="Franklin Gothic Book" charset="0"/>
            </a:endParaRPr>
          </a:p>
        </p:txBody>
      </p:sp>
      <p:sp>
        <p:nvSpPr>
          <p:cNvPr id="113" name="Rounded Rectangle 8">
            <a:extLst>
              <a:ext uri="{FF2B5EF4-FFF2-40B4-BE49-F238E27FC236}">
                <a16:creationId xmlns:a16="http://schemas.microsoft.com/office/drawing/2014/main" id="{3E42A229-B5C8-414C-AA0C-5952730771BD}"/>
              </a:ext>
            </a:extLst>
          </p:cNvPr>
          <p:cNvSpPr/>
          <p:nvPr/>
        </p:nvSpPr>
        <p:spPr bwMode="auto">
          <a:xfrm>
            <a:off x="10463889" y="3781041"/>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sp>
        <p:nvSpPr>
          <p:cNvPr id="114" name="Rounded Rectangle 10">
            <a:extLst>
              <a:ext uri="{FF2B5EF4-FFF2-40B4-BE49-F238E27FC236}">
                <a16:creationId xmlns:a16="http://schemas.microsoft.com/office/drawing/2014/main" id="{4CF30E57-2203-4CF5-897C-DE977B5A0B9A}"/>
              </a:ext>
            </a:extLst>
          </p:cNvPr>
          <p:cNvSpPr/>
          <p:nvPr/>
        </p:nvSpPr>
        <p:spPr bwMode="auto">
          <a:xfrm>
            <a:off x="10463889" y="4532033"/>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15" name="Straight Connector 13">
            <a:extLst>
              <a:ext uri="{FF2B5EF4-FFF2-40B4-BE49-F238E27FC236}">
                <a16:creationId xmlns:a16="http://schemas.microsoft.com/office/drawing/2014/main" id="{1388E2AB-0F11-4561-88D4-DD39F27DC859}"/>
              </a:ext>
            </a:extLst>
          </p:cNvPr>
          <p:cNvCxnSpPr>
            <a:cxnSpLocks/>
            <a:stCxn id="95" idx="2"/>
            <a:endCxn id="112" idx="0"/>
          </p:cNvCxnSpPr>
          <p:nvPr/>
        </p:nvCxnSpPr>
        <p:spPr>
          <a:xfrm>
            <a:off x="6710061" y="2275969"/>
            <a:ext cx="4587569" cy="798129"/>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6" name="Straight Connector 15">
            <a:extLst>
              <a:ext uri="{FF2B5EF4-FFF2-40B4-BE49-F238E27FC236}">
                <a16:creationId xmlns:a16="http://schemas.microsoft.com/office/drawing/2014/main" id="{7E635B76-732A-434E-BDE2-6CA638622FBE}"/>
              </a:ext>
            </a:extLst>
          </p:cNvPr>
          <p:cNvCxnSpPr>
            <a:cxnSpLocks/>
            <a:stCxn id="113" idx="2"/>
            <a:endCxn id="114" idx="0"/>
          </p:cNvCxnSpPr>
          <p:nvPr/>
        </p:nvCxnSpPr>
        <p:spPr>
          <a:xfrm>
            <a:off x="11297630" y="4318511"/>
            <a:ext cx="0" cy="21352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7" name="Rounded Rectangle 8">
            <a:extLst>
              <a:ext uri="{FF2B5EF4-FFF2-40B4-BE49-F238E27FC236}">
                <a16:creationId xmlns:a16="http://schemas.microsoft.com/office/drawing/2014/main" id="{109D6B1C-1A4E-426B-9754-197344A46E94}"/>
              </a:ext>
            </a:extLst>
          </p:cNvPr>
          <p:cNvSpPr/>
          <p:nvPr/>
        </p:nvSpPr>
        <p:spPr bwMode="auto">
          <a:xfrm>
            <a:off x="4725300" y="5122621"/>
            <a:ext cx="1667482" cy="53747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sp>
        <p:nvSpPr>
          <p:cNvPr id="118" name="Rounded Rectangle 8">
            <a:extLst>
              <a:ext uri="{FF2B5EF4-FFF2-40B4-BE49-F238E27FC236}">
                <a16:creationId xmlns:a16="http://schemas.microsoft.com/office/drawing/2014/main" id="{BCA66CAD-7601-4101-9C42-D306F1E4E2BE}"/>
              </a:ext>
            </a:extLst>
          </p:cNvPr>
          <p:cNvSpPr/>
          <p:nvPr/>
        </p:nvSpPr>
        <p:spPr bwMode="auto">
          <a:xfrm>
            <a:off x="2619355" y="5122621"/>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h2</a:t>
            </a:r>
            <a:endParaRPr lang="it-IT" sz="2400" dirty="0">
              <a:solidFill>
                <a:schemeClr val="tx1"/>
              </a:solidFill>
              <a:latin typeface="Titillium Web" pitchFamily="2" charset="77"/>
              <a:ea typeface="Franklin Gothic Book" charset="0"/>
              <a:cs typeface="Franklin Gothic Book" charset="0"/>
            </a:endParaRPr>
          </a:p>
        </p:txBody>
      </p:sp>
      <p:cxnSp>
        <p:nvCxnSpPr>
          <p:cNvPr id="119" name="Straight Connector 15">
            <a:extLst>
              <a:ext uri="{FF2B5EF4-FFF2-40B4-BE49-F238E27FC236}">
                <a16:creationId xmlns:a16="http://schemas.microsoft.com/office/drawing/2014/main" id="{7DA5F753-E035-4C29-9AC6-F596E50E9AF1}"/>
              </a:ext>
            </a:extLst>
          </p:cNvPr>
          <p:cNvCxnSpPr>
            <a:cxnSpLocks/>
            <a:stCxn id="99" idx="2"/>
            <a:endCxn id="117" idx="0"/>
          </p:cNvCxnSpPr>
          <p:nvPr/>
        </p:nvCxnSpPr>
        <p:spPr>
          <a:xfrm>
            <a:off x="4361495" y="4707433"/>
            <a:ext cx="1197546" cy="415188"/>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5">
            <a:extLst>
              <a:ext uri="{FF2B5EF4-FFF2-40B4-BE49-F238E27FC236}">
                <a16:creationId xmlns:a16="http://schemas.microsoft.com/office/drawing/2014/main" id="{4D58241B-77A8-4ED9-AA76-0106C298F538}"/>
              </a:ext>
            </a:extLst>
          </p:cNvPr>
          <p:cNvCxnSpPr>
            <a:cxnSpLocks/>
            <a:stCxn id="118" idx="2"/>
            <a:endCxn id="121" idx="0"/>
          </p:cNvCxnSpPr>
          <p:nvPr/>
        </p:nvCxnSpPr>
        <p:spPr>
          <a:xfrm>
            <a:off x="3453096" y="5660091"/>
            <a:ext cx="637"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1" name="Rounded Rectangle 10">
            <a:extLst>
              <a:ext uri="{FF2B5EF4-FFF2-40B4-BE49-F238E27FC236}">
                <a16:creationId xmlns:a16="http://schemas.microsoft.com/office/drawing/2014/main" id="{9E7C3322-1668-4281-86D9-DFFB580E564C}"/>
              </a:ext>
            </a:extLst>
          </p:cNvPr>
          <p:cNvSpPr/>
          <p:nvPr/>
        </p:nvSpPr>
        <p:spPr bwMode="auto">
          <a:xfrm>
            <a:off x="2619992" y="5903945"/>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22" name="Straight Connector 15">
            <a:extLst>
              <a:ext uri="{FF2B5EF4-FFF2-40B4-BE49-F238E27FC236}">
                <a16:creationId xmlns:a16="http://schemas.microsoft.com/office/drawing/2014/main" id="{B014C898-B26F-4B0C-8D6A-DC90216D7A0C}"/>
              </a:ext>
            </a:extLst>
          </p:cNvPr>
          <p:cNvCxnSpPr>
            <a:cxnSpLocks/>
            <a:stCxn id="117" idx="2"/>
            <a:endCxn id="100" idx="0"/>
          </p:cNvCxnSpPr>
          <p:nvPr/>
        </p:nvCxnSpPr>
        <p:spPr>
          <a:xfrm>
            <a:off x="5559041" y="5660091"/>
            <a:ext cx="0"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3" name="Rounded Rectangle 10">
            <a:extLst>
              <a:ext uri="{FF2B5EF4-FFF2-40B4-BE49-F238E27FC236}">
                <a16:creationId xmlns:a16="http://schemas.microsoft.com/office/drawing/2014/main" id="{EC3B7026-6E3E-4735-B870-3EBE67800C0F}"/>
              </a:ext>
            </a:extLst>
          </p:cNvPr>
          <p:cNvSpPr/>
          <p:nvPr/>
        </p:nvSpPr>
        <p:spPr bwMode="auto">
          <a:xfrm>
            <a:off x="6710061" y="619592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sp>
        <p:nvSpPr>
          <p:cNvPr id="124" name="Rounded Rectangle 8">
            <a:extLst>
              <a:ext uri="{FF2B5EF4-FFF2-40B4-BE49-F238E27FC236}">
                <a16:creationId xmlns:a16="http://schemas.microsoft.com/office/drawing/2014/main" id="{8928A818-BCEC-4BAB-A5B1-8F840111AF9F}"/>
              </a:ext>
            </a:extLst>
          </p:cNvPr>
          <p:cNvSpPr/>
          <p:nvPr/>
        </p:nvSpPr>
        <p:spPr bwMode="auto">
          <a:xfrm>
            <a:off x="6710061" y="5414997"/>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125" name="Straight Connector 15">
            <a:extLst>
              <a:ext uri="{FF2B5EF4-FFF2-40B4-BE49-F238E27FC236}">
                <a16:creationId xmlns:a16="http://schemas.microsoft.com/office/drawing/2014/main" id="{FD2F4EAB-7E4B-483F-A3AB-E44F0741BCEF}"/>
              </a:ext>
            </a:extLst>
          </p:cNvPr>
          <p:cNvCxnSpPr>
            <a:cxnSpLocks/>
            <a:stCxn id="124" idx="2"/>
            <a:endCxn id="123" idx="0"/>
          </p:cNvCxnSpPr>
          <p:nvPr/>
        </p:nvCxnSpPr>
        <p:spPr>
          <a:xfrm>
            <a:off x="7543802" y="5952467"/>
            <a:ext cx="0" cy="243461"/>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6" name="Rounded Rectangle 10">
            <a:extLst>
              <a:ext uri="{FF2B5EF4-FFF2-40B4-BE49-F238E27FC236}">
                <a16:creationId xmlns:a16="http://schemas.microsoft.com/office/drawing/2014/main" id="{E5AE0E8B-8ED2-4E13-A1A9-75EB3322DFA3}"/>
              </a:ext>
            </a:extLst>
          </p:cNvPr>
          <p:cNvSpPr/>
          <p:nvPr/>
        </p:nvSpPr>
        <p:spPr bwMode="auto">
          <a:xfrm>
            <a:off x="8741349" y="6206694"/>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sp>
        <p:nvSpPr>
          <p:cNvPr id="127" name="Rounded Rectangle 8">
            <a:extLst>
              <a:ext uri="{FF2B5EF4-FFF2-40B4-BE49-F238E27FC236}">
                <a16:creationId xmlns:a16="http://schemas.microsoft.com/office/drawing/2014/main" id="{21E49B92-BA56-4401-AB73-B448DBF439F8}"/>
              </a:ext>
            </a:extLst>
          </p:cNvPr>
          <p:cNvSpPr/>
          <p:nvPr/>
        </p:nvSpPr>
        <p:spPr bwMode="auto">
          <a:xfrm>
            <a:off x="8741349" y="5425370"/>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128" name="Straight Connector 15">
            <a:extLst>
              <a:ext uri="{FF2B5EF4-FFF2-40B4-BE49-F238E27FC236}">
                <a16:creationId xmlns:a16="http://schemas.microsoft.com/office/drawing/2014/main" id="{1D97A212-CD26-4280-9F59-9C178CBAD905}"/>
              </a:ext>
            </a:extLst>
          </p:cNvPr>
          <p:cNvCxnSpPr>
            <a:cxnSpLocks/>
            <a:stCxn id="127" idx="2"/>
            <a:endCxn id="126" idx="0"/>
          </p:cNvCxnSpPr>
          <p:nvPr/>
        </p:nvCxnSpPr>
        <p:spPr>
          <a:xfrm>
            <a:off x="9575090" y="5962840"/>
            <a:ext cx="0"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5">
            <a:extLst>
              <a:ext uri="{FF2B5EF4-FFF2-40B4-BE49-F238E27FC236}">
                <a16:creationId xmlns:a16="http://schemas.microsoft.com/office/drawing/2014/main" id="{065F933D-C1BE-444C-BCB8-41AD55994817}"/>
              </a:ext>
            </a:extLst>
          </p:cNvPr>
          <p:cNvCxnSpPr>
            <a:cxnSpLocks/>
            <a:stCxn id="109" idx="2"/>
            <a:endCxn id="124" idx="0"/>
          </p:cNvCxnSpPr>
          <p:nvPr/>
        </p:nvCxnSpPr>
        <p:spPr>
          <a:xfrm flipH="1">
            <a:off x="7543802" y="4875822"/>
            <a:ext cx="910825" cy="539175"/>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5">
            <a:extLst>
              <a:ext uri="{FF2B5EF4-FFF2-40B4-BE49-F238E27FC236}">
                <a16:creationId xmlns:a16="http://schemas.microsoft.com/office/drawing/2014/main" id="{98EF5A31-79AD-4996-B460-E5C6998F96BD}"/>
              </a:ext>
            </a:extLst>
          </p:cNvPr>
          <p:cNvCxnSpPr>
            <a:cxnSpLocks/>
            <a:stCxn id="109" idx="2"/>
            <a:endCxn id="127" idx="0"/>
          </p:cNvCxnSpPr>
          <p:nvPr/>
        </p:nvCxnSpPr>
        <p:spPr>
          <a:xfrm>
            <a:off x="8454627" y="4875822"/>
            <a:ext cx="1120463" cy="549548"/>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1" name="Straight Connector 15">
            <a:extLst>
              <a:ext uri="{FF2B5EF4-FFF2-40B4-BE49-F238E27FC236}">
                <a16:creationId xmlns:a16="http://schemas.microsoft.com/office/drawing/2014/main" id="{D6AD4E6B-3852-4973-8586-57F0A75A9D44}"/>
              </a:ext>
            </a:extLst>
          </p:cNvPr>
          <p:cNvCxnSpPr>
            <a:cxnSpLocks/>
            <a:stCxn id="112" idx="2"/>
            <a:endCxn id="113" idx="0"/>
          </p:cNvCxnSpPr>
          <p:nvPr/>
        </p:nvCxnSpPr>
        <p:spPr>
          <a:xfrm>
            <a:off x="11297630" y="3611568"/>
            <a:ext cx="0" cy="16947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bwMode="auto">
          <a:xfrm>
            <a:off x="5796670" y="4690248"/>
            <a:ext cx="1591086" cy="537470"/>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id=</a:t>
            </a:r>
            <a:r>
              <a:rPr lang="it-IT" sz="2000" dirty="0" err="1">
                <a:solidFill>
                  <a:schemeClr val="tx1"/>
                </a:solidFill>
                <a:latin typeface="Titillium Web" pitchFamily="2" charset="77"/>
                <a:cs typeface="Franklin Gothic Book"/>
              </a:rPr>
              <a:t>div_testo</a:t>
            </a:r>
            <a:endParaRPr lang="it-IT" sz="2000" dirty="0">
              <a:solidFill>
                <a:schemeClr val="tx1"/>
              </a:solidFill>
              <a:latin typeface="Titillium Web" pitchFamily="2" charset="77"/>
              <a:cs typeface="Franklin Gothic Book"/>
            </a:endParaRPr>
          </a:p>
        </p:txBody>
      </p:sp>
      <p:sp>
        <p:nvSpPr>
          <p:cNvPr id="55" name="Rounded Rectangle 54"/>
          <p:cNvSpPr/>
          <p:nvPr/>
        </p:nvSpPr>
        <p:spPr bwMode="auto">
          <a:xfrm>
            <a:off x="8820771" y="4209781"/>
            <a:ext cx="1374255"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id=</a:t>
            </a:r>
            <a:r>
              <a:rPr lang="it-IT" sz="2000" dirty="0" err="1">
                <a:solidFill>
                  <a:schemeClr val="tx1"/>
                </a:solidFill>
                <a:latin typeface="Titillium Web" pitchFamily="2" charset="77"/>
                <a:cs typeface="Franklin Gothic Book"/>
              </a:rPr>
              <a:t>div_nav</a:t>
            </a:r>
            <a:endParaRPr lang="it-IT" sz="2000" dirty="0">
              <a:solidFill>
                <a:schemeClr val="tx1"/>
              </a:solidFill>
              <a:latin typeface="Titillium Web" pitchFamily="2" charset="77"/>
              <a:cs typeface="Franklin Gothic Book"/>
            </a:endParaRPr>
          </a:p>
        </p:txBody>
      </p:sp>
    </p:spTree>
    <p:extLst>
      <p:ext uri="{BB962C8B-B14F-4D97-AF65-F5344CB8AC3E}">
        <p14:creationId xmlns:p14="http://schemas.microsoft.com/office/powerpoint/2010/main" val="3768770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Selettore - Classe</a:t>
            </a:r>
            <a:endParaRPr lang="it-IT" dirty="0"/>
          </a:p>
        </p:txBody>
      </p:sp>
      <p:sp>
        <p:nvSpPr>
          <p:cNvPr id="3" name="Content Placeholder 2"/>
          <p:cNvSpPr>
            <a:spLocks noGrp="1"/>
          </p:cNvSpPr>
          <p:nvPr>
            <p:ph idx="1"/>
          </p:nvPr>
        </p:nvSpPr>
        <p:spPr>
          <a:xfrm>
            <a:off x="1775520" y="1988840"/>
            <a:ext cx="10416480" cy="3312368"/>
          </a:xfrm>
        </p:spPr>
        <p:txBody>
          <a:bodyPr>
            <a:normAutofit/>
          </a:bodyPr>
          <a:lstStyle/>
          <a:p>
            <a:r>
              <a:rPr lang="it-IT" sz="2600" dirty="0"/>
              <a:t>Si usa specificando la classe immediatamente dopo il </a:t>
            </a:r>
            <a:r>
              <a:rPr lang="it-IT" sz="2600"/>
              <a:t>punto (</a:t>
            </a:r>
            <a:r>
              <a:rPr lang="it-IT" sz="3000">
                <a:solidFill>
                  <a:srgbClr val="800000"/>
                </a:solidFill>
              </a:rPr>
              <a:t>.</a:t>
            </a:r>
            <a:r>
              <a:rPr lang="it-IT" sz="2600"/>
              <a:t>)</a:t>
            </a:r>
            <a:endParaRPr lang="it-IT" sz="2600" dirty="0">
              <a:solidFill>
                <a:srgbClr val="800000"/>
              </a:solidFill>
            </a:endParaRPr>
          </a:p>
          <a:p>
            <a:r>
              <a:rPr lang="it-IT" sz="2600" dirty="0"/>
              <a:t>Seleziona l’elemento con la classe</a:t>
            </a:r>
            <a:r>
              <a:rPr lang="it-IT" sz="2600" b="1" dirty="0"/>
              <a:t> </a:t>
            </a:r>
            <a:r>
              <a:rPr lang="it-IT" sz="2600" dirty="0"/>
              <a:t>specificata</a:t>
            </a:r>
          </a:p>
          <a:p>
            <a:r>
              <a:rPr lang="it-IT" sz="2600" dirty="0"/>
              <a:t>NB </a:t>
            </a:r>
            <a:r>
              <a:rPr lang="it-IT" sz="2600" dirty="0">
                <a:solidFill>
                  <a:srgbClr val="44546A"/>
                </a:solidFill>
              </a:rPr>
              <a:t>nell’HTML la classe non </a:t>
            </a:r>
            <a:r>
              <a:rPr lang="it-IT" sz="2600">
                <a:solidFill>
                  <a:srgbClr val="44546A"/>
                </a:solidFill>
              </a:rPr>
              <a:t>contiene il punto (</a:t>
            </a:r>
            <a:r>
              <a:rPr lang="it-IT" sz="3000">
                <a:solidFill>
                  <a:srgbClr val="800000"/>
                </a:solidFill>
              </a:rPr>
              <a:t>.</a:t>
            </a:r>
            <a:r>
              <a:rPr lang="it-IT" sz="2600">
                <a:solidFill>
                  <a:srgbClr val="44546A"/>
                </a:solidFill>
              </a:rPr>
              <a:t>)</a:t>
            </a:r>
            <a:endParaRPr lang="it-IT" sz="2600" dirty="0"/>
          </a:p>
        </p:txBody>
      </p:sp>
      <p:sp>
        <p:nvSpPr>
          <p:cNvPr id="5" name="TextBox 4"/>
          <p:cNvSpPr txBox="1"/>
          <p:nvPr/>
        </p:nvSpPr>
        <p:spPr>
          <a:xfrm>
            <a:off x="2279576" y="4971871"/>
            <a:ext cx="2858475" cy="1200329"/>
          </a:xfrm>
          <a:prstGeom prst="rect">
            <a:avLst/>
          </a:prstGeom>
          <a:noFill/>
        </p:spPr>
        <p:txBody>
          <a:bodyPr wrap="none" rtlCol="0">
            <a:spAutoFit/>
          </a:bodyPr>
          <a:lstStyle/>
          <a:p>
            <a:r>
              <a:rPr lang="en-US" sz="2400">
                <a:solidFill>
                  <a:srgbClr val="800000"/>
                </a:solidFill>
                <a:latin typeface="Courier"/>
                <a:cs typeface="Courier"/>
              </a:rPr>
              <a:t>.classe1</a:t>
            </a:r>
            <a:r>
              <a:rPr lang="en-US" sz="2400">
                <a:solidFill>
                  <a:srgbClr val="000000"/>
                </a:solidFill>
                <a:latin typeface="Courier"/>
                <a:cs typeface="Courier"/>
              </a:rPr>
              <a:t>{</a:t>
            </a:r>
          </a:p>
          <a:p>
            <a:r>
              <a:rPr lang="en-US" sz="2400">
                <a:solidFill>
                  <a:srgbClr val="000000"/>
                </a:solidFill>
                <a:latin typeface="Courier"/>
                <a:cs typeface="Courier"/>
              </a:rPr>
              <a:t>	</a:t>
            </a:r>
            <a:r>
              <a:rPr lang="en-US" sz="2400">
                <a:solidFill>
                  <a:srgbClr val="FF0000"/>
                </a:solidFill>
                <a:latin typeface="Courier"/>
                <a:cs typeface="Courier"/>
              </a:rPr>
              <a:t>color</a:t>
            </a:r>
            <a:r>
              <a:rPr lang="en-US" sz="2400" dirty="0">
                <a:solidFill>
                  <a:srgbClr val="000000"/>
                </a:solidFill>
                <a:latin typeface="Courier"/>
                <a:cs typeface="Courier"/>
              </a:rPr>
              <a:t>: </a:t>
            </a:r>
            <a:r>
              <a:rPr lang="en-US" sz="2400">
                <a:solidFill>
                  <a:srgbClr val="0000FF"/>
                </a:solidFill>
                <a:latin typeface="Courier"/>
                <a:cs typeface="Courier"/>
              </a:rPr>
              <a:t>blue</a:t>
            </a:r>
            <a:r>
              <a:rPr lang="en-US" sz="2400">
                <a:solidFill>
                  <a:srgbClr val="000000"/>
                </a:solidFill>
                <a:latin typeface="Courier"/>
                <a:cs typeface="Courier"/>
              </a:rPr>
              <a:t>;</a:t>
            </a:r>
          </a:p>
          <a:p>
            <a:r>
              <a:rPr lang="en-US" sz="2400">
                <a:solidFill>
                  <a:srgbClr val="000000"/>
                </a:solidFill>
                <a:latin typeface="Courier"/>
                <a:cs typeface="Courier"/>
              </a:rPr>
              <a:t>}</a:t>
            </a:r>
            <a:endParaRPr lang="it-IT" sz="2400" dirty="0">
              <a:latin typeface="Courier"/>
              <a:cs typeface="Courier"/>
            </a:endParaRPr>
          </a:p>
        </p:txBody>
      </p:sp>
      <p:sp>
        <p:nvSpPr>
          <p:cNvPr id="4" name="Rettangolo 3">
            <a:extLst>
              <a:ext uri="{FF2B5EF4-FFF2-40B4-BE49-F238E27FC236}">
                <a16:creationId xmlns:a16="http://schemas.microsoft.com/office/drawing/2014/main" id="{4ACF6B8C-EF44-4096-B2DC-7560820C33B3}"/>
              </a:ext>
            </a:extLst>
          </p:cNvPr>
          <p:cNvSpPr/>
          <p:nvPr/>
        </p:nvSpPr>
        <p:spPr>
          <a:xfrm>
            <a:off x="6600056" y="4971871"/>
            <a:ext cx="3871573" cy="1200329"/>
          </a:xfrm>
          <a:prstGeom prst="rect">
            <a:avLst/>
          </a:prstGeom>
        </p:spPr>
        <p:txBody>
          <a:bodyPr wrap="none">
            <a:spAutoFit/>
          </a:bodyPr>
          <a:lstStyle/>
          <a:p>
            <a:r>
              <a:rPr lang="it-IT" sz="2400">
                <a:solidFill>
                  <a:srgbClr val="0000FF"/>
                </a:solidFill>
                <a:latin typeface="Courier"/>
                <a:cs typeface="Courier"/>
              </a:rPr>
              <a:t>&lt;</a:t>
            </a:r>
            <a:r>
              <a:rPr lang="it-IT" sz="2400">
                <a:solidFill>
                  <a:srgbClr val="800000"/>
                </a:solidFill>
                <a:latin typeface="Courier"/>
                <a:cs typeface="Courier"/>
              </a:rPr>
              <a:t>a</a:t>
            </a:r>
            <a:r>
              <a:rPr lang="it-IT" sz="2400">
                <a:solidFill>
                  <a:srgbClr val="000000"/>
                </a:solidFill>
                <a:latin typeface="Courier"/>
                <a:cs typeface="Courier"/>
              </a:rPr>
              <a:t> </a:t>
            </a:r>
            <a:r>
              <a:rPr lang="it-IT" sz="2400">
                <a:solidFill>
                  <a:srgbClr val="FF0000"/>
                </a:solidFill>
                <a:latin typeface="Courier"/>
                <a:cs typeface="Courier"/>
              </a:rPr>
              <a:t>class</a:t>
            </a:r>
            <a:r>
              <a:rPr lang="it-IT" sz="2400">
                <a:solidFill>
                  <a:srgbClr val="0000FF"/>
                </a:solidFill>
                <a:latin typeface="Courier"/>
                <a:cs typeface="Courier"/>
              </a:rPr>
              <a:t>="classe1"&gt;</a:t>
            </a:r>
            <a:r>
              <a:rPr lang="it-IT" sz="2400">
                <a:solidFill>
                  <a:srgbClr val="000000"/>
                </a:solidFill>
                <a:latin typeface="Courier"/>
                <a:cs typeface="Courier"/>
              </a:rPr>
              <a:t> </a:t>
            </a:r>
          </a:p>
          <a:p>
            <a:r>
              <a:rPr lang="it-IT" sz="2400">
                <a:solidFill>
                  <a:srgbClr val="000000"/>
                </a:solidFill>
                <a:latin typeface="Courier"/>
                <a:cs typeface="Courier"/>
              </a:rPr>
              <a:t>	... </a:t>
            </a:r>
          </a:p>
          <a:p>
            <a:r>
              <a:rPr lang="it-IT" sz="2400">
                <a:solidFill>
                  <a:srgbClr val="0000FF"/>
                </a:solidFill>
                <a:latin typeface="Courier"/>
                <a:cs typeface="Courier"/>
              </a:rPr>
              <a:t>&lt;/</a:t>
            </a:r>
            <a:r>
              <a:rPr lang="it-IT" sz="2400">
                <a:solidFill>
                  <a:srgbClr val="800000"/>
                </a:solidFill>
                <a:latin typeface="Courier"/>
                <a:cs typeface="Courier"/>
              </a:rPr>
              <a:t>a</a:t>
            </a:r>
            <a:r>
              <a:rPr lang="it-IT" sz="2400">
                <a:solidFill>
                  <a:srgbClr val="0000FF"/>
                </a:solidFill>
                <a:latin typeface="Courier"/>
                <a:cs typeface="Courier"/>
              </a:rPr>
              <a:t>&gt;</a:t>
            </a:r>
            <a:endParaRPr lang="it-IT" sz="2400" dirty="0">
              <a:latin typeface="Courier"/>
              <a:cs typeface="Courier"/>
            </a:endParaRPr>
          </a:p>
        </p:txBody>
      </p:sp>
    </p:spTree>
    <p:extLst>
      <p:ext uri="{BB962C8B-B14F-4D97-AF65-F5344CB8AC3E}">
        <p14:creationId xmlns:p14="http://schemas.microsoft.com/office/powerpoint/2010/main" val="4180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Selettore - Classe</a:t>
            </a:r>
          </a:p>
        </p:txBody>
      </p:sp>
      <p:sp>
        <p:nvSpPr>
          <p:cNvPr id="95" name="Rounded Rectangle 3">
            <a:extLst>
              <a:ext uri="{FF2B5EF4-FFF2-40B4-BE49-F238E27FC236}">
                <a16:creationId xmlns:a16="http://schemas.microsoft.com/office/drawing/2014/main" id="{88D6FE5A-F2A8-4D35-B308-B69075F7972F}"/>
              </a:ext>
            </a:extLst>
          </p:cNvPr>
          <p:cNvSpPr/>
          <p:nvPr/>
        </p:nvSpPr>
        <p:spPr bwMode="auto">
          <a:xfrm>
            <a:off x="5317754" y="1516297"/>
            <a:ext cx="2784613" cy="7596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3200" dirty="0">
                <a:solidFill>
                  <a:schemeClr val="tx1"/>
                </a:solidFill>
                <a:latin typeface="Titillium Web" pitchFamily="2" charset="77"/>
                <a:ea typeface="Franklin Gothic Book" charset="0"/>
                <a:cs typeface="Franklin Gothic Book" charset="0"/>
              </a:rPr>
              <a:t>body</a:t>
            </a:r>
            <a:endParaRPr lang="it-IT" sz="2400" dirty="0">
              <a:solidFill>
                <a:schemeClr val="tx1"/>
              </a:solidFill>
              <a:latin typeface="Titillium Web" pitchFamily="2" charset="77"/>
              <a:ea typeface="Franklin Gothic Book" charset="0"/>
              <a:cs typeface="Franklin Gothic Book" charset="0"/>
            </a:endParaRPr>
          </a:p>
        </p:txBody>
      </p:sp>
      <p:sp>
        <p:nvSpPr>
          <p:cNvPr id="96" name="Rounded Rectangle 4">
            <a:extLst>
              <a:ext uri="{FF2B5EF4-FFF2-40B4-BE49-F238E27FC236}">
                <a16:creationId xmlns:a16="http://schemas.microsoft.com/office/drawing/2014/main" id="{78B283BC-8520-4B68-8973-E15029EA4069}"/>
              </a:ext>
            </a:extLst>
          </p:cNvPr>
          <p:cNvSpPr/>
          <p:nvPr/>
        </p:nvSpPr>
        <p:spPr bwMode="auto">
          <a:xfrm>
            <a:off x="923765" y="2631162"/>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header</a:t>
            </a:r>
            <a:endParaRPr lang="it-IT" sz="2400" dirty="0">
              <a:solidFill>
                <a:schemeClr val="tx1"/>
              </a:solidFill>
              <a:latin typeface="Titillium Web" pitchFamily="2" charset="77"/>
              <a:ea typeface="Franklin Gothic Book" charset="0"/>
              <a:cs typeface="Franklin Gothic Book" charset="0"/>
            </a:endParaRPr>
          </a:p>
        </p:txBody>
      </p:sp>
      <p:sp>
        <p:nvSpPr>
          <p:cNvPr id="97" name="Rounded Rectangle 5">
            <a:extLst>
              <a:ext uri="{FF2B5EF4-FFF2-40B4-BE49-F238E27FC236}">
                <a16:creationId xmlns:a16="http://schemas.microsoft.com/office/drawing/2014/main" id="{3299DBF5-E0B3-4DE7-9F89-ECAEDF9EC9E9}"/>
              </a:ext>
            </a:extLst>
          </p:cNvPr>
          <p:cNvSpPr/>
          <p:nvPr/>
        </p:nvSpPr>
        <p:spPr bwMode="auto">
          <a:xfrm>
            <a:off x="928803" y="3315085"/>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h1</a:t>
            </a:r>
            <a:endParaRPr lang="it-IT" sz="2400" dirty="0">
              <a:solidFill>
                <a:schemeClr val="tx1"/>
              </a:solidFill>
              <a:latin typeface="Titillium Web" pitchFamily="2" charset="77"/>
              <a:ea typeface="Franklin Gothic Book" charset="0"/>
              <a:cs typeface="Franklin Gothic Book" charset="0"/>
            </a:endParaRPr>
          </a:p>
        </p:txBody>
      </p:sp>
      <p:sp>
        <p:nvSpPr>
          <p:cNvPr id="98" name="Rounded Rectangle 7">
            <a:extLst>
              <a:ext uri="{FF2B5EF4-FFF2-40B4-BE49-F238E27FC236}">
                <a16:creationId xmlns:a16="http://schemas.microsoft.com/office/drawing/2014/main" id="{E4FAC786-F9F6-4DFD-B96F-587B607C552A}"/>
              </a:ext>
            </a:extLst>
          </p:cNvPr>
          <p:cNvSpPr/>
          <p:nvPr/>
        </p:nvSpPr>
        <p:spPr bwMode="auto">
          <a:xfrm>
            <a:off x="3362135" y="3433139"/>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article</a:t>
            </a:r>
            <a:endParaRPr lang="it-IT" sz="2400" dirty="0">
              <a:solidFill>
                <a:schemeClr val="tx1"/>
              </a:solidFill>
              <a:latin typeface="Titillium Web" pitchFamily="2" charset="77"/>
              <a:ea typeface="Franklin Gothic Book" charset="0"/>
              <a:cs typeface="Franklin Gothic Book" charset="0"/>
            </a:endParaRPr>
          </a:p>
        </p:txBody>
      </p:sp>
      <p:sp>
        <p:nvSpPr>
          <p:cNvPr id="99" name="Rounded Rectangle 8">
            <a:extLst>
              <a:ext uri="{FF2B5EF4-FFF2-40B4-BE49-F238E27FC236}">
                <a16:creationId xmlns:a16="http://schemas.microsoft.com/office/drawing/2014/main" id="{FE1C8D4A-F62F-42D1-AEB9-7E3BF533AD36}"/>
              </a:ext>
            </a:extLst>
          </p:cNvPr>
          <p:cNvSpPr/>
          <p:nvPr/>
        </p:nvSpPr>
        <p:spPr bwMode="auto">
          <a:xfrm>
            <a:off x="3362134" y="4132781"/>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section</a:t>
            </a:r>
          </a:p>
        </p:txBody>
      </p:sp>
      <p:sp>
        <p:nvSpPr>
          <p:cNvPr id="100" name="Rounded Rectangle 10">
            <a:extLst>
              <a:ext uri="{FF2B5EF4-FFF2-40B4-BE49-F238E27FC236}">
                <a16:creationId xmlns:a16="http://schemas.microsoft.com/office/drawing/2014/main" id="{181C87D4-9F54-47C8-800E-0FDFE5B8D4C7}"/>
              </a:ext>
            </a:extLst>
          </p:cNvPr>
          <p:cNvSpPr/>
          <p:nvPr/>
        </p:nvSpPr>
        <p:spPr bwMode="auto">
          <a:xfrm>
            <a:off x="4380617" y="589566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01" name="Straight Connector 12">
            <a:extLst>
              <a:ext uri="{FF2B5EF4-FFF2-40B4-BE49-F238E27FC236}">
                <a16:creationId xmlns:a16="http://schemas.microsoft.com/office/drawing/2014/main" id="{DB5BC522-3094-4AD0-831C-0F2877D422D2}"/>
              </a:ext>
            </a:extLst>
          </p:cNvPr>
          <p:cNvCxnSpPr>
            <a:cxnSpLocks/>
            <a:stCxn id="95" idx="2"/>
            <a:endCxn id="96" idx="0"/>
          </p:cNvCxnSpPr>
          <p:nvPr/>
        </p:nvCxnSpPr>
        <p:spPr>
          <a:xfrm flipH="1">
            <a:off x="1757506" y="2275969"/>
            <a:ext cx="4952555" cy="355193"/>
          </a:xfrm>
          <a:prstGeom prst="line">
            <a:avLst/>
          </a:prstGeom>
          <a:ln w="28575">
            <a:solidFill>
              <a:srgbClr val="1F497D"/>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2" name="Straight Connector 13">
            <a:extLst>
              <a:ext uri="{FF2B5EF4-FFF2-40B4-BE49-F238E27FC236}">
                <a16:creationId xmlns:a16="http://schemas.microsoft.com/office/drawing/2014/main" id="{2F58E5B0-2FB4-4EE6-9733-171E826B4E9D}"/>
              </a:ext>
            </a:extLst>
          </p:cNvPr>
          <p:cNvCxnSpPr>
            <a:cxnSpLocks/>
            <a:stCxn id="95" idx="2"/>
            <a:endCxn id="98" idx="0"/>
          </p:cNvCxnSpPr>
          <p:nvPr/>
        </p:nvCxnSpPr>
        <p:spPr>
          <a:xfrm flipH="1">
            <a:off x="4195876" y="2275969"/>
            <a:ext cx="2514185" cy="1157170"/>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3" name="Straight Connector 15">
            <a:extLst>
              <a:ext uri="{FF2B5EF4-FFF2-40B4-BE49-F238E27FC236}">
                <a16:creationId xmlns:a16="http://schemas.microsoft.com/office/drawing/2014/main" id="{BC0FD762-C9E1-46A4-9D47-A490868BC19A}"/>
              </a:ext>
            </a:extLst>
          </p:cNvPr>
          <p:cNvCxnSpPr>
            <a:cxnSpLocks/>
            <a:stCxn id="96" idx="2"/>
            <a:endCxn id="97" idx="0"/>
          </p:cNvCxnSpPr>
          <p:nvPr/>
        </p:nvCxnSpPr>
        <p:spPr>
          <a:xfrm>
            <a:off x="1757506" y="3168632"/>
            <a:ext cx="5038" cy="14645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4" name="Rounded Rectangle 22">
            <a:extLst>
              <a:ext uri="{FF2B5EF4-FFF2-40B4-BE49-F238E27FC236}">
                <a16:creationId xmlns:a16="http://schemas.microsoft.com/office/drawing/2014/main" id="{A64C16E0-7933-4D8C-9BC5-0AF856ECBE73}"/>
              </a:ext>
            </a:extLst>
          </p:cNvPr>
          <p:cNvSpPr/>
          <p:nvPr/>
        </p:nvSpPr>
        <p:spPr bwMode="auto">
          <a:xfrm>
            <a:off x="928803" y="4089097"/>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05" name="Straight Connector 15">
            <a:extLst>
              <a:ext uri="{FF2B5EF4-FFF2-40B4-BE49-F238E27FC236}">
                <a16:creationId xmlns:a16="http://schemas.microsoft.com/office/drawing/2014/main" id="{5C66FA8A-52F4-4FD5-B742-EA983E5D5CAB}"/>
              </a:ext>
            </a:extLst>
          </p:cNvPr>
          <p:cNvCxnSpPr>
            <a:cxnSpLocks/>
            <a:stCxn id="104" idx="0"/>
            <a:endCxn id="97" idx="2"/>
          </p:cNvCxnSpPr>
          <p:nvPr/>
        </p:nvCxnSpPr>
        <p:spPr>
          <a:xfrm flipV="1">
            <a:off x="1762544" y="3852555"/>
            <a:ext cx="0" cy="23654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5">
            <a:extLst>
              <a:ext uri="{FF2B5EF4-FFF2-40B4-BE49-F238E27FC236}">
                <a16:creationId xmlns:a16="http://schemas.microsoft.com/office/drawing/2014/main" id="{988BEAC9-A9BD-4238-94A2-C09E1DC8AE49}"/>
              </a:ext>
            </a:extLst>
          </p:cNvPr>
          <p:cNvCxnSpPr>
            <a:cxnSpLocks/>
            <a:stCxn id="98" idx="2"/>
            <a:endCxn id="99" idx="0"/>
          </p:cNvCxnSpPr>
          <p:nvPr/>
        </p:nvCxnSpPr>
        <p:spPr>
          <a:xfrm flipH="1">
            <a:off x="4195875" y="3970609"/>
            <a:ext cx="1" cy="16217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5">
            <a:extLst>
              <a:ext uri="{FF2B5EF4-FFF2-40B4-BE49-F238E27FC236}">
                <a16:creationId xmlns:a16="http://schemas.microsoft.com/office/drawing/2014/main" id="{392BEAAF-217D-4FE0-89F5-ACA2F9619322}"/>
              </a:ext>
            </a:extLst>
          </p:cNvPr>
          <p:cNvCxnSpPr>
            <a:cxnSpLocks/>
            <a:stCxn id="99" idx="2"/>
            <a:endCxn id="118" idx="0"/>
          </p:cNvCxnSpPr>
          <p:nvPr/>
        </p:nvCxnSpPr>
        <p:spPr>
          <a:xfrm flipH="1">
            <a:off x="3108413" y="4670251"/>
            <a:ext cx="1087462" cy="44409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8" name="Rounded Rectangle 7">
            <a:extLst>
              <a:ext uri="{FF2B5EF4-FFF2-40B4-BE49-F238E27FC236}">
                <a16:creationId xmlns:a16="http://schemas.microsoft.com/office/drawing/2014/main" id="{D11114DA-E4C0-460D-9CE7-F4A5852382D8}"/>
              </a:ext>
            </a:extLst>
          </p:cNvPr>
          <p:cNvSpPr/>
          <p:nvPr/>
        </p:nvSpPr>
        <p:spPr bwMode="auto">
          <a:xfrm>
            <a:off x="7620886" y="3657600"/>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nav</a:t>
            </a:r>
            <a:endParaRPr lang="it-IT" sz="2400" dirty="0">
              <a:solidFill>
                <a:schemeClr val="tx1"/>
              </a:solidFill>
              <a:latin typeface="Titillium Web" pitchFamily="2" charset="77"/>
              <a:ea typeface="Franklin Gothic Book" charset="0"/>
              <a:cs typeface="Franklin Gothic Book" charset="0"/>
            </a:endParaRPr>
          </a:p>
        </p:txBody>
      </p:sp>
      <p:sp>
        <p:nvSpPr>
          <p:cNvPr id="109" name="Rounded Rectangle 8">
            <a:extLst>
              <a:ext uri="{FF2B5EF4-FFF2-40B4-BE49-F238E27FC236}">
                <a16:creationId xmlns:a16="http://schemas.microsoft.com/office/drawing/2014/main" id="{91D6F496-50F6-4F3B-9803-E18E12BE977B}"/>
              </a:ext>
            </a:extLst>
          </p:cNvPr>
          <p:cNvSpPr/>
          <p:nvPr/>
        </p:nvSpPr>
        <p:spPr bwMode="auto">
          <a:xfrm>
            <a:off x="7620886" y="4338352"/>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div</a:t>
            </a:r>
            <a:endParaRPr lang="it-IT" sz="2400" dirty="0">
              <a:solidFill>
                <a:schemeClr val="tx1"/>
              </a:solidFill>
              <a:latin typeface="Titillium Web" pitchFamily="2" charset="77"/>
              <a:ea typeface="Franklin Gothic Book" charset="0"/>
              <a:cs typeface="Franklin Gothic Book" charset="0"/>
            </a:endParaRPr>
          </a:p>
        </p:txBody>
      </p:sp>
      <p:cxnSp>
        <p:nvCxnSpPr>
          <p:cNvPr id="110" name="Straight Connector 13">
            <a:extLst>
              <a:ext uri="{FF2B5EF4-FFF2-40B4-BE49-F238E27FC236}">
                <a16:creationId xmlns:a16="http://schemas.microsoft.com/office/drawing/2014/main" id="{93E213B8-EE7D-44CB-880C-96161AEB7F12}"/>
              </a:ext>
            </a:extLst>
          </p:cNvPr>
          <p:cNvCxnSpPr>
            <a:cxnSpLocks/>
            <a:stCxn id="95" idx="2"/>
            <a:endCxn id="108" idx="0"/>
          </p:cNvCxnSpPr>
          <p:nvPr/>
        </p:nvCxnSpPr>
        <p:spPr>
          <a:xfrm>
            <a:off x="6710061" y="2275969"/>
            <a:ext cx="1744566" cy="1381631"/>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5">
            <a:extLst>
              <a:ext uri="{FF2B5EF4-FFF2-40B4-BE49-F238E27FC236}">
                <a16:creationId xmlns:a16="http://schemas.microsoft.com/office/drawing/2014/main" id="{9AA0F706-82A4-4A76-8622-14F4B0D88952}"/>
              </a:ext>
            </a:extLst>
          </p:cNvPr>
          <p:cNvCxnSpPr>
            <a:cxnSpLocks/>
            <a:stCxn id="108" idx="2"/>
            <a:endCxn id="109" idx="0"/>
          </p:cNvCxnSpPr>
          <p:nvPr/>
        </p:nvCxnSpPr>
        <p:spPr>
          <a:xfrm>
            <a:off x="8454627" y="4195070"/>
            <a:ext cx="0" cy="14328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2" name="Rounded Rectangle 7">
            <a:extLst>
              <a:ext uri="{FF2B5EF4-FFF2-40B4-BE49-F238E27FC236}">
                <a16:creationId xmlns:a16="http://schemas.microsoft.com/office/drawing/2014/main" id="{8CCA5086-9686-47CA-B7D9-B72B5B15BD2F}"/>
              </a:ext>
            </a:extLst>
          </p:cNvPr>
          <p:cNvSpPr/>
          <p:nvPr/>
        </p:nvSpPr>
        <p:spPr bwMode="auto">
          <a:xfrm>
            <a:off x="10463889" y="3074098"/>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footer</a:t>
            </a:r>
            <a:endParaRPr lang="it-IT" sz="2400" dirty="0">
              <a:solidFill>
                <a:schemeClr val="tx1"/>
              </a:solidFill>
              <a:latin typeface="Titillium Web" pitchFamily="2" charset="77"/>
              <a:ea typeface="Franklin Gothic Book" charset="0"/>
              <a:cs typeface="Franklin Gothic Book" charset="0"/>
            </a:endParaRPr>
          </a:p>
        </p:txBody>
      </p:sp>
      <p:sp>
        <p:nvSpPr>
          <p:cNvPr id="113" name="Rounded Rectangle 8">
            <a:extLst>
              <a:ext uri="{FF2B5EF4-FFF2-40B4-BE49-F238E27FC236}">
                <a16:creationId xmlns:a16="http://schemas.microsoft.com/office/drawing/2014/main" id="{3E42A229-B5C8-414C-AA0C-5952730771BD}"/>
              </a:ext>
            </a:extLst>
          </p:cNvPr>
          <p:cNvSpPr/>
          <p:nvPr/>
        </p:nvSpPr>
        <p:spPr bwMode="auto">
          <a:xfrm>
            <a:off x="10463889" y="3781041"/>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sp>
        <p:nvSpPr>
          <p:cNvPr id="114" name="Rounded Rectangle 10">
            <a:extLst>
              <a:ext uri="{FF2B5EF4-FFF2-40B4-BE49-F238E27FC236}">
                <a16:creationId xmlns:a16="http://schemas.microsoft.com/office/drawing/2014/main" id="{4CF30E57-2203-4CF5-897C-DE977B5A0B9A}"/>
              </a:ext>
            </a:extLst>
          </p:cNvPr>
          <p:cNvSpPr/>
          <p:nvPr/>
        </p:nvSpPr>
        <p:spPr bwMode="auto">
          <a:xfrm>
            <a:off x="10463889" y="4532033"/>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15" name="Straight Connector 13">
            <a:extLst>
              <a:ext uri="{FF2B5EF4-FFF2-40B4-BE49-F238E27FC236}">
                <a16:creationId xmlns:a16="http://schemas.microsoft.com/office/drawing/2014/main" id="{1388E2AB-0F11-4561-88D4-DD39F27DC859}"/>
              </a:ext>
            </a:extLst>
          </p:cNvPr>
          <p:cNvCxnSpPr>
            <a:cxnSpLocks/>
            <a:stCxn id="95" idx="2"/>
            <a:endCxn id="112" idx="0"/>
          </p:cNvCxnSpPr>
          <p:nvPr/>
        </p:nvCxnSpPr>
        <p:spPr>
          <a:xfrm>
            <a:off x="6710061" y="2275969"/>
            <a:ext cx="4587569" cy="798129"/>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6" name="Straight Connector 15">
            <a:extLst>
              <a:ext uri="{FF2B5EF4-FFF2-40B4-BE49-F238E27FC236}">
                <a16:creationId xmlns:a16="http://schemas.microsoft.com/office/drawing/2014/main" id="{7E635B76-732A-434E-BDE2-6CA638622FBE}"/>
              </a:ext>
            </a:extLst>
          </p:cNvPr>
          <p:cNvCxnSpPr>
            <a:cxnSpLocks/>
            <a:stCxn id="113" idx="2"/>
            <a:endCxn id="114" idx="0"/>
          </p:cNvCxnSpPr>
          <p:nvPr/>
        </p:nvCxnSpPr>
        <p:spPr>
          <a:xfrm>
            <a:off x="11297630" y="4318511"/>
            <a:ext cx="0" cy="21352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7" name="Rounded Rectangle 8">
            <a:extLst>
              <a:ext uri="{FF2B5EF4-FFF2-40B4-BE49-F238E27FC236}">
                <a16:creationId xmlns:a16="http://schemas.microsoft.com/office/drawing/2014/main" id="{109D6B1C-1A4E-426B-9754-197344A46E94}"/>
              </a:ext>
            </a:extLst>
          </p:cNvPr>
          <p:cNvSpPr/>
          <p:nvPr/>
        </p:nvSpPr>
        <p:spPr bwMode="auto">
          <a:xfrm>
            <a:off x="4380617" y="5114344"/>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sp>
        <p:nvSpPr>
          <p:cNvPr id="118" name="Rounded Rectangle 8">
            <a:extLst>
              <a:ext uri="{FF2B5EF4-FFF2-40B4-BE49-F238E27FC236}">
                <a16:creationId xmlns:a16="http://schemas.microsoft.com/office/drawing/2014/main" id="{BCA66CAD-7601-4101-9C42-D306F1E4E2BE}"/>
              </a:ext>
            </a:extLst>
          </p:cNvPr>
          <p:cNvSpPr/>
          <p:nvPr/>
        </p:nvSpPr>
        <p:spPr bwMode="auto">
          <a:xfrm>
            <a:off x="2274672" y="5114344"/>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h2</a:t>
            </a:r>
            <a:endParaRPr lang="it-IT" sz="2400" dirty="0">
              <a:solidFill>
                <a:schemeClr val="tx1"/>
              </a:solidFill>
              <a:latin typeface="Titillium Web" pitchFamily="2" charset="77"/>
              <a:ea typeface="Franklin Gothic Book" charset="0"/>
              <a:cs typeface="Franklin Gothic Book" charset="0"/>
            </a:endParaRPr>
          </a:p>
        </p:txBody>
      </p:sp>
      <p:cxnSp>
        <p:nvCxnSpPr>
          <p:cNvPr id="119" name="Straight Connector 15">
            <a:extLst>
              <a:ext uri="{FF2B5EF4-FFF2-40B4-BE49-F238E27FC236}">
                <a16:creationId xmlns:a16="http://schemas.microsoft.com/office/drawing/2014/main" id="{7DA5F753-E035-4C29-9AC6-F596E50E9AF1}"/>
              </a:ext>
            </a:extLst>
          </p:cNvPr>
          <p:cNvCxnSpPr>
            <a:cxnSpLocks/>
            <a:stCxn id="99" idx="2"/>
            <a:endCxn id="117" idx="0"/>
          </p:cNvCxnSpPr>
          <p:nvPr/>
        </p:nvCxnSpPr>
        <p:spPr>
          <a:xfrm>
            <a:off x="4195875" y="4670251"/>
            <a:ext cx="1018483" cy="44409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5">
            <a:extLst>
              <a:ext uri="{FF2B5EF4-FFF2-40B4-BE49-F238E27FC236}">
                <a16:creationId xmlns:a16="http://schemas.microsoft.com/office/drawing/2014/main" id="{4D58241B-77A8-4ED9-AA76-0106C298F538}"/>
              </a:ext>
            </a:extLst>
          </p:cNvPr>
          <p:cNvCxnSpPr>
            <a:cxnSpLocks/>
            <a:stCxn id="118" idx="2"/>
            <a:endCxn id="121" idx="0"/>
          </p:cNvCxnSpPr>
          <p:nvPr/>
        </p:nvCxnSpPr>
        <p:spPr>
          <a:xfrm>
            <a:off x="3108413" y="5651814"/>
            <a:ext cx="637"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1" name="Rounded Rectangle 10">
            <a:extLst>
              <a:ext uri="{FF2B5EF4-FFF2-40B4-BE49-F238E27FC236}">
                <a16:creationId xmlns:a16="http://schemas.microsoft.com/office/drawing/2014/main" id="{9E7C3322-1668-4281-86D9-DFFB580E564C}"/>
              </a:ext>
            </a:extLst>
          </p:cNvPr>
          <p:cNvSpPr/>
          <p:nvPr/>
        </p:nvSpPr>
        <p:spPr bwMode="auto">
          <a:xfrm>
            <a:off x="2275309" y="589566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22" name="Straight Connector 15">
            <a:extLst>
              <a:ext uri="{FF2B5EF4-FFF2-40B4-BE49-F238E27FC236}">
                <a16:creationId xmlns:a16="http://schemas.microsoft.com/office/drawing/2014/main" id="{B014C898-B26F-4B0C-8D6A-DC90216D7A0C}"/>
              </a:ext>
            </a:extLst>
          </p:cNvPr>
          <p:cNvCxnSpPr>
            <a:cxnSpLocks/>
            <a:stCxn id="117" idx="2"/>
            <a:endCxn id="100" idx="0"/>
          </p:cNvCxnSpPr>
          <p:nvPr/>
        </p:nvCxnSpPr>
        <p:spPr>
          <a:xfrm>
            <a:off x="5214358" y="5651814"/>
            <a:ext cx="0"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3" name="Rounded Rectangle 10">
            <a:extLst>
              <a:ext uri="{FF2B5EF4-FFF2-40B4-BE49-F238E27FC236}">
                <a16:creationId xmlns:a16="http://schemas.microsoft.com/office/drawing/2014/main" id="{EC3B7026-6E3E-4735-B870-3EBE67800C0F}"/>
              </a:ext>
            </a:extLst>
          </p:cNvPr>
          <p:cNvSpPr/>
          <p:nvPr/>
        </p:nvSpPr>
        <p:spPr bwMode="auto">
          <a:xfrm>
            <a:off x="6401633" y="6194223"/>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sp>
        <p:nvSpPr>
          <p:cNvPr id="124" name="Rounded Rectangle 8">
            <a:extLst>
              <a:ext uri="{FF2B5EF4-FFF2-40B4-BE49-F238E27FC236}">
                <a16:creationId xmlns:a16="http://schemas.microsoft.com/office/drawing/2014/main" id="{8928A818-BCEC-4BAB-A5B1-8F840111AF9F}"/>
              </a:ext>
            </a:extLst>
          </p:cNvPr>
          <p:cNvSpPr/>
          <p:nvPr/>
        </p:nvSpPr>
        <p:spPr bwMode="auto">
          <a:xfrm>
            <a:off x="6401633" y="5413292"/>
            <a:ext cx="1667482" cy="53747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a:t>
            </a:r>
          </a:p>
        </p:txBody>
      </p:sp>
      <p:cxnSp>
        <p:nvCxnSpPr>
          <p:cNvPr id="125" name="Straight Connector 15">
            <a:extLst>
              <a:ext uri="{FF2B5EF4-FFF2-40B4-BE49-F238E27FC236}">
                <a16:creationId xmlns:a16="http://schemas.microsoft.com/office/drawing/2014/main" id="{FD2F4EAB-7E4B-483F-A3AB-E44F0741BCEF}"/>
              </a:ext>
            </a:extLst>
          </p:cNvPr>
          <p:cNvCxnSpPr>
            <a:cxnSpLocks/>
            <a:stCxn id="124" idx="2"/>
            <a:endCxn id="123" idx="0"/>
          </p:cNvCxnSpPr>
          <p:nvPr/>
        </p:nvCxnSpPr>
        <p:spPr>
          <a:xfrm>
            <a:off x="7235374" y="5950762"/>
            <a:ext cx="0" cy="243461"/>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6" name="Rounded Rectangle 10">
            <a:extLst>
              <a:ext uri="{FF2B5EF4-FFF2-40B4-BE49-F238E27FC236}">
                <a16:creationId xmlns:a16="http://schemas.microsoft.com/office/drawing/2014/main" id="{E5AE0E8B-8ED2-4E13-A1A9-75EB3322DFA3}"/>
              </a:ext>
            </a:extLst>
          </p:cNvPr>
          <p:cNvSpPr/>
          <p:nvPr/>
        </p:nvSpPr>
        <p:spPr bwMode="auto">
          <a:xfrm>
            <a:off x="9222543" y="6201274"/>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sp>
        <p:nvSpPr>
          <p:cNvPr id="127" name="Rounded Rectangle 8">
            <a:extLst>
              <a:ext uri="{FF2B5EF4-FFF2-40B4-BE49-F238E27FC236}">
                <a16:creationId xmlns:a16="http://schemas.microsoft.com/office/drawing/2014/main" id="{21E49B92-BA56-4401-AB73-B448DBF439F8}"/>
              </a:ext>
            </a:extLst>
          </p:cNvPr>
          <p:cNvSpPr/>
          <p:nvPr/>
        </p:nvSpPr>
        <p:spPr bwMode="auto">
          <a:xfrm>
            <a:off x="9222543" y="5419950"/>
            <a:ext cx="1667482" cy="53747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128" name="Straight Connector 15">
            <a:extLst>
              <a:ext uri="{FF2B5EF4-FFF2-40B4-BE49-F238E27FC236}">
                <a16:creationId xmlns:a16="http://schemas.microsoft.com/office/drawing/2014/main" id="{1D97A212-CD26-4280-9F59-9C178CBAD905}"/>
              </a:ext>
            </a:extLst>
          </p:cNvPr>
          <p:cNvCxnSpPr>
            <a:cxnSpLocks/>
            <a:stCxn id="127" idx="2"/>
            <a:endCxn id="126" idx="0"/>
          </p:cNvCxnSpPr>
          <p:nvPr/>
        </p:nvCxnSpPr>
        <p:spPr>
          <a:xfrm>
            <a:off x="10056284" y="5957420"/>
            <a:ext cx="0"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5">
            <a:extLst>
              <a:ext uri="{FF2B5EF4-FFF2-40B4-BE49-F238E27FC236}">
                <a16:creationId xmlns:a16="http://schemas.microsoft.com/office/drawing/2014/main" id="{065F933D-C1BE-444C-BCB8-41AD55994817}"/>
              </a:ext>
            </a:extLst>
          </p:cNvPr>
          <p:cNvCxnSpPr>
            <a:cxnSpLocks/>
            <a:stCxn id="109" idx="2"/>
            <a:endCxn id="124" idx="0"/>
          </p:cNvCxnSpPr>
          <p:nvPr/>
        </p:nvCxnSpPr>
        <p:spPr>
          <a:xfrm flipH="1">
            <a:off x="7235374" y="4875822"/>
            <a:ext cx="1219253" cy="537470"/>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5">
            <a:extLst>
              <a:ext uri="{FF2B5EF4-FFF2-40B4-BE49-F238E27FC236}">
                <a16:creationId xmlns:a16="http://schemas.microsoft.com/office/drawing/2014/main" id="{98EF5A31-79AD-4996-B460-E5C6998F96BD}"/>
              </a:ext>
            </a:extLst>
          </p:cNvPr>
          <p:cNvCxnSpPr>
            <a:cxnSpLocks/>
            <a:stCxn id="109" idx="2"/>
            <a:endCxn id="127" idx="0"/>
          </p:cNvCxnSpPr>
          <p:nvPr/>
        </p:nvCxnSpPr>
        <p:spPr>
          <a:xfrm>
            <a:off x="8454627" y="4875822"/>
            <a:ext cx="1601657" cy="544128"/>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1" name="Straight Connector 15">
            <a:extLst>
              <a:ext uri="{FF2B5EF4-FFF2-40B4-BE49-F238E27FC236}">
                <a16:creationId xmlns:a16="http://schemas.microsoft.com/office/drawing/2014/main" id="{D6AD4E6B-3852-4973-8586-57F0A75A9D44}"/>
              </a:ext>
            </a:extLst>
          </p:cNvPr>
          <p:cNvCxnSpPr>
            <a:cxnSpLocks/>
            <a:stCxn id="112" idx="2"/>
            <a:endCxn id="113" idx="0"/>
          </p:cNvCxnSpPr>
          <p:nvPr/>
        </p:nvCxnSpPr>
        <p:spPr>
          <a:xfrm>
            <a:off x="11297630" y="3611568"/>
            <a:ext cx="0" cy="16947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5" name="Rounded Rectangle 54"/>
          <p:cNvSpPr/>
          <p:nvPr/>
        </p:nvSpPr>
        <p:spPr bwMode="auto">
          <a:xfrm>
            <a:off x="8820771" y="4209781"/>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class=classe2</a:t>
            </a:r>
          </a:p>
        </p:txBody>
      </p:sp>
      <p:sp>
        <p:nvSpPr>
          <p:cNvPr id="46" name="Rounded Rectangle 54">
            <a:extLst>
              <a:ext uri="{FF2B5EF4-FFF2-40B4-BE49-F238E27FC236}">
                <a16:creationId xmlns:a16="http://schemas.microsoft.com/office/drawing/2014/main" id="{5EF8D47E-92C2-494D-BA91-1AB4AC712AE4}"/>
              </a:ext>
            </a:extLst>
          </p:cNvPr>
          <p:cNvSpPr/>
          <p:nvPr/>
        </p:nvSpPr>
        <p:spPr bwMode="auto">
          <a:xfrm>
            <a:off x="5391003" y="4790678"/>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class=classe2</a:t>
            </a:r>
          </a:p>
        </p:txBody>
      </p:sp>
      <p:sp>
        <p:nvSpPr>
          <p:cNvPr id="47" name="Rounded Rectangle 54">
            <a:extLst>
              <a:ext uri="{FF2B5EF4-FFF2-40B4-BE49-F238E27FC236}">
                <a16:creationId xmlns:a16="http://schemas.microsoft.com/office/drawing/2014/main" id="{F34ACE33-E3F9-44DF-9572-F43112E754C6}"/>
              </a:ext>
            </a:extLst>
          </p:cNvPr>
          <p:cNvSpPr/>
          <p:nvPr/>
        </p:nvSpPr>
        <p:spPr bwMode="auto">
          <a:xfrm>
            <a:off x="10219775" y="5283025"/>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class=classe1</a:t>
            </a:r>
          </a:p>
        </p:txBody>
      </p:sp>
      <p:sp>
        <p:nvSpPr>
          <p:cNvPr id="48" name="Rounded Rectangle 54">
            <a:extLst>
              <a:ext uri="{FF2B5EF4-FFF2-40B4-BE49-F238E27FC236}">
                <a16:creationId xmlns:a16="http://schemas.microsoft.com/office/drawing/2014/main" id="{32C780C0-F395-4FFB-9FEC-D5EB27C96843}"/>
              </a:ext>
            </a:extLst>
          </p:cNvPr>
          <p:cNvSpPr/>
          <p:nvPr/>
        </p:nvSpPr>
        <p:spPr bwMode="auto">
          <a:xfrm>
            <a:off x="7357406" y="5194570"/>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class=classe1</a:t>
            </a:r>
          </a:p>
        </p:txBody>
      </p:sp>
    </p:spTree>
    <p:extLst>
      <p:ext uri="{BB962C8B-B14F-4D97-AF65-F5344CB8AC3E}">
        <p14:creationId xmlns:p14="http://schemas.microsoft.com/office/powerpoint/2010/main" val="3949426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Selettore - Classi</a:t>
            </a:r>
          </a:p>
        </p:txBody>
      </p:sp>
      <p:sp>
        <p:nvSpPr>
          <p:cNvPr id="3" name="Content Placeholder 2"/>
          <p:cNvSpPr>
            <a:spLocks noGrp="1"/>
          </p:cNvSpPr>
          <p:nvPr>
            <p:ph idx="1"/>
          </p:nvPr>
        </p:nvSpPr>
        <p:spPr>
          <a:xfrm>
            <a:off x="1775520" y="1988840"/>
            <a:ext cx="10081120" cy="2080766"/>
          </a:xfrm>
        </p:spPr>
        <p:txBody>
          <a:bodyPr>
            <a:noAutofit/>
          </a:bodyPr>
          <a:lstStyle/>
          <a:p>
            <a:r>
              <a:rPr lang="it-IT" sz="2600" dirty="0"/>
              <a:t>Si possono assegnare più classi allo stesso elemento</a:t>
            </a:r>
            <a:endParaRPr lang="it-IT" sz="2600" dirty="0">
              <a:solidFill>
                <a:srgbClr val="44546A"/>
              </a:solidFill>
            </a:endParaRPr>
          </a:p>
          <a:p>
            <a:pPr lvl="1"/>
            <a:r>
              <a:rPr lang="it-IT" sz="2600" dirty="0">
                <a:solidFill>
                  <a:srgbClr val="FF0000"/>
                </a:solidFill>
              </a:rPr>
              <a:t> class</a:t>
            </a:r>
            <a:r>
              <a:rPr lang="it-IT" sz="2600" dirty="0">
                <a:solidFill>
                  <a:srgbClr val="0000FF"/>
                </a:solidFill>
                <a:latin typeface="Consolas" panose="020B0609020204030204" pitchFamily="49" charset="0"/>
              </a:rPr>
              <a:t>="classe1 classe2"</a:t>
            </a:r>
            <a:endParaRPr lang="it-IT" sz="2600" dirty="0"/>
          </a:p>
          <a:p>
            <a:r>
              <a:rPr lang="it-IT" sz="2600" dirty="0"/>
              <a:t>Vengono applicate entrambe le regole</a:t>
            </a:r>
          </a:p>
        </p:txBody>
      </p:sp>
      <p:sp>
        <p:nvSpPr>
          <p:cNvPr id="4" name="Rettangolo 3">
            <a:extLst>
              <a:ext uri="{FF2B5EF4-FFF2-40B4-BE49-F238E27FC236}">
                <a16:creationId xmlns:a16="http://schemas.microsoft.com/office/drawing/2014/main" id="{25DBCFD0-0737-48F1-87FE-DFCCBBB3D085}"/>
              </a:ext>
            </a:extLst>
          </p:cNvPr>
          <p:cNvSpPr/>
          <p:nvPr/>
        </p:nvSpPr>
        <p:spPr>
          <a:xfrm>
            <a:off x="6928442" y="4509120"/>
            <a:ext cx="4942379" cy="1200329"/>
          </a:xfrm>
          <a:prstGeom prst="rect">
            <a:avLst/>
          </a:prstGeom>
        </p:spPr>
        <p:txBody>
          <a:bodyPr wrap="none">
            <a:spAutoFit/>
          </a:bodyPr>
          <a:lstStyle/>
          <a:p>
            <a:r>
              <a:rPr lang="it-IT" sz="2400" dirty="0">
                <a:solidFill>
                  <a:srgbClr val="0000FF"/>
                </a:solidFill>
                <a:latin typeface="Consolas" panose="020B0609020204030204" pitchFamily="49" charset="0"/>
              </a:rPr>
              <a:t>&lt;</a:t>
            </a:r>
            <a:r>
              <a:rPr lang="it-IT" sz="2400" dirty="0">
                <a:solidFill>
                  <a:srgbClr val="800000"/>
                </a:solidFill>
                <a:latin typeface="Consolas" panose="020B0609020204030204" pitchFamily="49" charset="0"/>
              </a:rPr>
              <a:t>a</a:t>
            </a:r>
            <a:r>
              <a:rPr lang="it-IT" sz="2400" dirty="0">
                <a:solidFill>
                  <a:srgbClr val="000000"/>
                </a:solidFill>
                <a:latin typeface="Consolas" panose="020B0609020204030204" pitchFamily="49" charset="0"/>
              </a:rPr>
              <a:t> </a:t>
            </a:r>
            <a:r>
              <a:rPr lang="it-IT" sz="2400" dirty="0">
                <a:solidFill>
                  <a:srgbClr val="FF0000"/>
                </a:solidFill>
                <a:latin typeface="Consolas" panose="020B0609020204030204" pitchFamily="49" charset="0"/>
              </a:rPr>
              <a:t>class</a:t>
            </a:r>
            <a:r>
              <a:rPr lang="it-IT" sz="2400" dirty="0">
                <a:solidFill>
                  <a:srgbClr val="0000FF"/>
                </a:solidFill>
                <a:latin typeface="Consolas" panose="020B0609020204030204" pitchFamily="49" charset="0"/>
              </a:rPr>
              <a:t>="classe1 classe2"&gt;</a:t>
            </a:r>
            <a:r>
              <a:rPr lang="it-IT" sz="2400" dirty="0">
                <a:solidFill>
                  <a:srgbClr val="000000"/>
                </a:solidFill>
                <a:latin typeface="Consolas" panose="020B0609020204030204" pitchFamily="49" charset="0"/>
              </a:rPr>
              <a:t> </a:t>
            </a:r>
          </a:p>
          <a:p>
            <a:r>
              <a:rPr lang="it-IT" sz="2400" dirty="0">
                <a:solidFill>
                  <a:srgbClr val="000000"/>
                </a:solidFill>
                <a:latin typeface="Consolas" panose="020B0609020204030204" pitchFamily="49" charset="0"/>
              </a:rPr>
              <a:t>	... </a:t>
            </a:r>
          </a:p>
          <a:p>
            <a:r>
              <a:rPr lang="it-IT" sz="2400" dirty="0">
                <a:solidFill>
                  <a:srgbClr val="0000FF"/>
                </a:solidFill>
                <a:latin typeface="Consolas" panose="020B0609020204030204" pitchFamily="49" charset="0"/>
              </a:rPr>
              <a:t>&lt;/</a:t>
            </a:r>
            <a:r>
              <a:rPr lang="it-IT" sz="2400" dirty="0">
                <a:solidFill>
                  <a:srgbClr val="800000"/>
                </a:solidFill>
                <a:latin typeface="Consolas" panose="020B0609020204030204" pitchFamily="49" charset="0"/>
              </a:rPr>
              <a:t>a</a:t>
            </a:r>
            <a:r>
              <a:rPr lang="it-IT" sz="2400" dirty="0">
                <a:solidFill>
                  <a:srgbClr val="0000FF"/>
                </a:solidFill>
                <a:latin typeface="Consolas" panose="020B0609020204030204" pitchFamily="49" charset="0"/>
              </a:rPr>
              <a:t>&gt;</a:t>
            </a:r>
            <a:endParaRPr lang="it-IT" sz="2400" dirty="0"/>
          </a:p>
        </p:txBody>
      </p:sp>
      <p:sp>
        <p:nvSpPr>
          <p:cNvPr id="6" name="Rettangolo 5">
            <a:extLst>
              <a:ext uri="{FF2B5EF4-FFF2-40B4-BE49-F238E27FC236}">
                <a16:creationId xmlns:a16="http://schemas.microsoft.com/office/drawing/2014/main" id="{79D94508-DF19-42E9-BC65-C65308368EC8}"/>
              </a:ext>
            </a:extLst>
          </p:cNvPr>
          <p:cNvSpPr/>
          <p:nvPr/>
        </p:nvSpPr>
        <p:spPr>
          <a:xfrm>
            <a:off x="1991544" y="4509120"/>
            <a:ext cx="6096000" cy="1569660"/>
          </a:xfrm>
          <a:prstGeom prst="rect">
            <a:avLst/>
          </a:prstGeom>
        </p:spPr>
        <p:txBody>
          <a:bodyPr>
            <a:spAutoFit/>
          </a:bodyPr>
          <a:lstStyle/>
          <a:p>
            <a:r>
              <a:rPr lang="en-US" sz="2400" dirty="0">
                <a:solidFill>
                  <a:srgbClr val="800000"/>
                </a:solidFill>
                <a:latin typeface="Courier"/>
                <a:cs typeface="Courier"/>
              </a:rPr>
              <a:t>.classe1 .classe2 </a:t>
            </a:r>
            <a:r>
              <a:rPr lang="en-US" sz="2400" dirty="0">
                <a:solidFill>
                  <a:srgbClr val="000000"/>
                </a:solidFill>
                <a:latin typeface="Courier"/>
                <a:cs typeface="Courier"/>
              </a:rPr>
              <a:t>{</a:t>
            </a:r>
          </a:p>
          <a:p>
            <a:r>
              <a:rPr lang="en-US" sz="2400" dirty="0">
                <a:solidFill>
                  <a:srgbClr val="000000"/>
                </a:solidFill>
                <a:latin typeface="Courier"/>
                <a:cs typeface="Courier"/>
              </a:rPr>
              <a:t>	</a:t>
            </a:r>
            <a:r>
              <a:rPr lang="en-US" sz="2400" dirty="0">
                <a:solidFill>
                  <a:srgbClr val="FF0000"/>
                </a:solidFill>
                <a:latin typeface="Courier"/>
                <a:cs typeface="Courier"/>
              </a:rPr>
              <a:t>color</a:t>
            </a:r>
            <a:r>
              <a:rPr lang="en-US" sz="2400" dirty="0">
                <a:solidFill>
                  <a:srgbClr val="000000"/>
                </a:solidFill>
                <a:latin typeface="Courier"/>
                <a:cs typeface="Courier"/>
              </a:rPr>
              <a:t>: </a:t>
            </a:r>
            <a:r>
              <a:rPr lang="en-US" sz="2400" dirty="0">
                <a:solidFill>
                  <a:srgbClr val="0000FF"/>
                </a:solidFill>
                <a:latin typeface="Courier"/>
                <a:cs typeface="Courier"/>
              </a:rPr>
              <a:t>blue</a:t>
            </a:r>
            <a:r>
              <a:rPr lang="en-US" sz="2400" dirty="0">
                <a:solidFill>
                  <a:srgbClr val="000000"/>
                </a:solidFill>
                <a:latin typeface="Courier"/>
                <a:cs typeface="Courier"/>
              </a:rPr>
              <a:t>;</a:t>
            </a:r>
          </a:p>
          <a:p>
            <a:r>
              <a:rPr lang="en-US" sz="2400" dirty="0">
                <a:solidFill>
                  <a:srgbClr val="000000"/>
                </a:solidFill>
                <a:latin typeface="Courier"/>
                <a:cs typeface="Courier"/>
              </a:rPr>
              <a:t>	</a:t>
            </a:r>
            <a:r>
              <a:rPr lang="en-US" sz="2400" dirty="0">
                <a:solidFill>
                  <a:srgbClr val="FF0000"/>
                </a:solidFill>
                <a:latin typeface="Courier"/>
                <a:cs typeface="Courier"/>
              </a:rPr>
              <a:t>font-size</a:t>
            </a:r>
            <a:r>
              <a:rPr lang="en-US" sz="2400" dirty="0">
                <a:solidFill>
                  <a:srgbClr val="000000"/>
                </a:solidFill>
                <a:latin typeface="Courier"/>
                <a:cs typeface="Courier"/>
              </a:rPr>
              <a:t>: </a:t>
            </a:r>
            <a:r>
              <a:rPr lang="en-US" sz="2400" dirty="0">
                <a:solidFill>
                  <a:srgbClr val="0000FF"/>
                </a:solidFill>
                <a:latin typeface="Courier"/>
                <a:cs typeface="Courier"/>
              </a:rPr>
              <a:t>12px</a:t>
            </a:r>
            <a:r>
              <a:rPr lang="en-US" sz="2400" dirty="0">
                <a:solidFill>
                  <a:srgbClr val="000000"/>
                </a:solidFill>
                <a:latin typeface="Courier"/>
                <a:cs typeface="Courier"/>
              </a:rPr>
              <a:t>;</a:t>
            </a:r>
          </a:p>
          <a:p>
            <a:r>
              <a:rPr lang="en-US" sz="2400" dirty="0">
                <a:solidFill>
                  <a:srgbClr val="000000"/>
                </a:solidFill>
                <a:latin typeface="Courier"/>
                <a:cs typeface="Courier"/>
              </a:rPr>
              <a:t>}</a:t>
            </a:r>
            <a:endParaRPr lang="it-IT" sz="2400" dirty="0"/>
          </a:p>
        </p:txBody>
      </p:sp>
    </p:spTree>
    <p:extLst>
      <p:ext uri="{BB962C8B-B14F-4D97-AF65-F5344CB8AC3E}">
        <p14:creationId xmlns:p14="http://schemas.microsoft.com/office/powerpoint/2010/main" val="165563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Selettore - Classi</a:t>
            </a:r>
          </a:p>
        </p:txBody>
      </p:sp>
      <p:sp>
        <p:nvSpPr>
          <p:cNvPr id="95" name="Rounded Rectangle 3">
            <a:extLst>
              <a:ext uri="{FF2B5EF4-FFF2-40B4-BE49-F238E27FC236}">
                <a16:creationId xmlns:a16="http://schemas.microsoft.com/office/drawing/2014/main" id="{88D6FE5A-F2A8-4D35-B308-B69075F7972F}"/>
              </a:ext>
            </a:extLst>
          </p:cNvPr>
          <p:cNvSpPr/>
          <p:nvPr/>
        </p:nvSpPr>
        <p:spPr bwMode="auto">
          <a:xfrm>
            <a:off x="5317754" y="1516297"/>
            <a:ext cx="2784613" cy="7596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3200" dirty="0">
                <a:solidFill>
                  <a:schemeClr val="tx1"/>
                </a:solidFill>
                <a:latin typeface="Titillium Web" pitchFamily="2" charset="77"/>
                <a:ea typeface="Franklin Gothic Book" charset="0"/>
                <a:cs typeface="Franklin Gothic Book" charset="0"/>
              </a:rPr>
              <a:t>body</a:t>
            </a:r>
            <a:endParaRPr lang="it-IT" sz="2400" dirty="0">
              <a:solidFill>
                <a:schemeClr val="tx1"/>
              </a:solidFill>
              <a:latin typeface="Titillium Web" pitchFamily="2" charset="77"/>
              <a:ea typeface="Franklin Gothic Book" charset="0"/>
              <a:cs typeface="Franklin Gothic Book" charset="0"/>
            </a:endParaRPr>
          </a:p>
        </p:txBody>
      </p:sp>
      <p:sp>
        <p:nvSpPr>
          <p:cNvPr id="96" name="Rounded Rectangle 4">
            <a:extLst>
              <a:ext uri="{FF2B5EF4-FFF2-40B4-BE49-F238E27FC236}">
                <a16:creationId xmlns:a16="http://schemas.microsoft.com/office/drawing/2014/main" id="{78B283BC-8520-4B68-8973-E15029EA4069}"/>
              </a:ext>
            </a:extLst>
          </p:cNvPr>
          <p:cNvSpPr/>
          <p:nvPr/>
        </p:nvSpPr>
        <p:spPr bwMode="auto">
          <a:xfrm>
            <a:off x="918735" y="2615793"/>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err="1">
                <a:solidFill>
                  <a:schemeClr val="tx1"/>
                </a:solidFill>
                <a:latin typeface="Titillium Web" pitchFamily="2" charset="77"/>
                <a:ea typeface="Franklin Gothic Book" charset="0"/>
                <a:cs typeface="Franklin Gothic Book" charset="0"/>
              </a:rPr>
              <a:t>header</a:t>
            </a:r>
            <a:endParaRPr lang="it-IT" sz="2400" dirty="0">
              <a:solidFill>
                <a:schemeClr val="tx1"/>
              </a:solidFill>
              <a:latin typeface="Titillium Web" pitchFamily="2" charset="77"/>
              <a:ea typeface="Franklin Gothic Book" charset="0"/>
              <a:cs typeface="Franklin Gothic Book" charset="0"/>
            </a:endParaRPr>
          </a:p>
        </p:txBody>
      </p:sp>
      <p:sp>
        <p:nvSpPr>
          <p:cNvPr id="97" name="Rounded Rectangle 5">
            <a:extLst>
              <a:ext uri="{FF2B5EF4-FFF2-40B4-BE49-F238E27FC236}">
                <a16:creationId xmlns:a16="http://schemas.microsoft.com/office/drawing/2014/main" id="{3299DBF5-E0B3-4DE7-9F89-ECAEDF9EC9E9}"/>
              </a:ext>
            </a:extLst>
          </p:cNvPr>
          <p:cNvSpPr/>
          <p:nvPr/>
        </p:nvSpPr>
        <p:spPr bwMode="auto">
          <a:xfrm>
            <a:off x="923773" y="3299716"/>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h1</a:t>
            </a:r>
          </a:p>
        </p:txBody>
      </p:sp>
      <p:sp>
        <p:nvSpPr>
          <p:cNvPr id="98" name="Rounded Rectangle 7">
            <a:extLst>
              <a:ext uri="{FF2B5EF4-FFF2-40B4-BE49-F238E27FC236}">
                <a16:creationId xmlns:a16="http://schemas.microsoft.com/office/drawing/2014/main" id="{E4FAC786-F9F6-4DFD-B96F-587B607C552A}"/>
              </a:ext>
            </a:extLst>
          </p:cNvPr>
          <p:cNvSpPr/>
          <p:nvPr/>
        </p:nvSpPr>
        <p:spPr bwMode="auto">
          <a:xfrm>
            <a:off x="3362135" y="3433139"/>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article</a:t>
            </a:r>
            <a:endParaRPr lang="it-IT" sz="2400" dirty="0">
              <a:solidFill>
                <a:schemeClr val="tx1"/>
              </a:solidFill>
              <a:latin typeface="Titillium Web" pitchFamily="2" charset="77"/>
              <a:ea typeface="Franklin Gothic Book" charset="0"/>
              <a:cs typeface="Franklin Gothic Book" charset="0"/>
            </a:endParaRPr>
          </a:p>
        </p:txBody>
      </p:sp>
      <p:sp>
        <p:nvSpPr>
          <p:cNvPr id="99" name="Rounded Rectangle 8">
            <a:extLst>
              <a:ext uri="{FF2B5EF4-FFF2-40B4-BE49-F238E27FC236}">
                <a16:creationId xmlns:a16="http://schemas.microsoft.com/office/drawing/2014/main" id="{FE1C8D4A-F62F-42D1-AEB9-7E3BF533AD36}"/>
              </a:ext>
            </a:extLst>
          </p:cNvPr>
          <p:cNvSpPr/>
          <p:nvPr/>
        </p:nvSpPr>
        <p:spPr bwMode="auto">
          <a:xfrm>
            <a:off x="3362134" y="4132781"/>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section</a:t>
            </a:r>
          </a:p>
        </p:txBody>
      </p:sp>
      <p:sp>
        <p:nvSpPr>
          <p:cNvPr id="100" name="Rounded Rectangle 10">
            <a:extLst>
              <a:ext uri="{FF2B5EF4-FFF2-40B4-BE49-F238E27FC236}">
                <a16:creationId xmlns:a16="http://schemas.microsoft.com/office/drawing/2014/main" id="{181C87D4-9F54-47C8-800E-0FDFE5B8D4C7}"/>
              </a:ext>
            </a:extLst>
          </p:cNvPr>
          <p:cNvSpPr/>
          <p:nvPr/>
        </p:nvSpPr>
        <p:spPr bwMode="auto">
          <a:xfrm>
            <a:off x="4380617" y="589566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01" name="Straight Connector 12">
            <a:extLst>
              <a:ext uri="{FF2B5EF4-FFF2-40B4-BE49-F238E27FC236}">
                <a16:creationId xmlns:a16="http://schemas.microsoft.com/office/drawing/2014/main" id="{DB5BC522-3094-4AD0-831C-0F2877D422D2}"/>
              </a:ext>
            </a:extLst>
          </p:cNvPr>
          <p:cNvCxnSpPr>
            <a:cxnSpLocks/>
            <a:stCxn id="95" idx="2"/>
            <a:endCxn id="96" idx="0"/>
          </p:cNvCxnSpPr>
          <p:nvPr/>
        </p:nvCxnSpPr>
        <p:spPr>
          <a:xfrm flipH="1">
            <a:off x="1752476" y="2275969"/>
            <a:ext cx="4957585" cy="339824"/>
          </a:xfrm>
          <a:prstGeom prst="line">
            <a:avLst/>
          </a:prstGeom>
          <a:ln w="28575">
            <a:solidFill>
              <a:srgbClr val="1F497D"/>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2" name="Straight Connector 13">
            <a:extLst>
              <a:ext uri="{FF2B5EF4-FFF2-40B4-BE49-F238E27FC236}">
                <a16:creationId xmlns:a16="http://schemas.microsoft.com/office/drawing/2014/main" id="{2F58E5B0-2FB4-4EE6-9733-171E826B4E9D}"/>
              </a:ext>
            </a:extLst>
          </p:cNvPr>
          <p:cNvCxnSpPr>
            <a:cxnSpLocks/>
            <a:stCxn id="95" idx="2"/>
            <a:endCxn id="98" idx="0"/>
          </p:cNvCxnSpPr>
          <p:nvPr/>
        </p:nvCxnSpPr>
        <p:spPr>
          <a:xfrm flipH="1">
            <a:off x="4195876" y="2275969"/>
            <a:ext cx="2514185" cy="1157170"/>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3" name="Straight Connector 15">
            <a:extLst>
              <a:ext uri="{FF2B5EF4-FFF2-40B4-BE49-F238E27FC236}">
                <a16:creationId xmlns:a16="http://schemas.microsoft.com/office/drawing/2014/main" id="{BC0FD762-C9E1-46A4-9D47-A490868BC19A}"/>
              </a:ext>
            </a:extLst>
          </p:cNvPr>
          <p:cNvCxnSpPr>
            <a:cxnSpLocks/>
            <a:stCxn id="96" idx="2"/>
            <a:endCxn id="97" idx="0"/>
          </p:cNvCxnSpPr>
          <p:nvPr/>
        </p:nvCxnSpPr>
        <p:spPr>
          <a:xfrm>
            <a:off x="1752476" y="3153263"/>
            <a:ext cx="5038" cy="14645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4" name="Rounded Rectangle 22">
            <a:extLst>
              <a:ext uri="{FF2B5EF4-FFF2-40B4-BE49-F238E27FC236}">
                <a16:creationId xmlns:a16="http://schemas.microsoft.com/office/drawing/2014/main" id="{A64C16E0-7933-4D8C-9BC5-0AF856ECBE73}"/>
              </a:ext>
            </a:extLst>
          </p:cNvPr>
          <p:cNvSpPr/>
          <p:nvPr/>
        </p:nvSpPr>
        <p:spPr bwMode="auto">
          <a:xfrm>
            <a:off x="923773" y="407372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05" name="Straight Connector 15">
            <a:extLst>
              <a:ext uri="{FF2B5EF4-FFF2-40B4-BE49-F238E27FC236}">
                <a16:creationId xmlns:a16="http://schemas.microsoft.com/office/drawing/2014/main" id="{5C66FA8A-52F4-4FD5-B742-EA983E5D5CAB}"/>
              </a:ext>
            </a:extLst>
          </p:cNvPr>
          <p:cNvCxnSpPr>
            <a:cxnSpLocks/>
            <a:stCxn id="104" idx="0"/>
            <a:endCxn id="97" idx="2"/>
          </p:cNvCxnSpPr>
          <p:nvPr/>
        </p:nvCxnSpPr>
        <p:spPr>
          <a:xfrm flipV="1">
            <a:off x="1757514" y="3837186"/>
            <a:ext cx="0" cy="23654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5">
            <a:extLst>
              <a:ext uri="{FF2B5EF4-FFF2-40B4-BE49-F238E27FC236}">
                <a16:creationId xmlns:a16="http://schemas.microsoft.com/office/drawing/2014/main" id="{988BEAC9-A9BD-4238-94A2-C09E1DC8AE49}"/>
              </a:ext>
            </a:extLst>
          </p:cNvPr>
          <p:cNvCxnSpPr>
            <a:cxnSpLocks/>
            <a:stCxn id="98" idx="2"/>
            <a:endCxn id="99" idx="0"/>
          </p:cNvCxnSpPr>
          <p:nvPr/>
        </p:nvCxnSpPr>
        <p:spPr>
          <a:xfrm flipH="1">
            <a:off x="4195875" y="3970609"/>
            <a:ext cx="1" cy="16217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5">
            <a:extLst>
              <a:ext uri="{FF2B5EF4-FFF2-40B4-BE49-F238E27FC236}">
                <a16:creationId xmlns:a16="http://schemas.microsoft.com/office/drawing/2014/main" id="{392BEAAF-217D-4FE0-89F5-ACA2F9619322}"/>
              </a:ext>
            </a:extLst>
          </p:cNvPr>
          <p:cNvCxnSpPr>
            <a:cxnSpLocks/>
            <a:stCxn id="99" idx="2"/>
            <a:endCxn id="118" idx="0"/>
          </p:cNvCxnSpPr>
          <p:nvPr/>
        </p:nvCxnSpPr>
        <p:spPr>
          <a:xfrm flipH="1">
            <a:off x="3108413" y="4670251"/>
            <a:ext cx="1087462" cy="44409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8" name="Rounded Rectangle 7">
            <a:extLst>
              <a:ext uri="{FF2B5EF4-FFF2-40B4-BE49-F238E27FC236}">
                <a16:creationId xmlns:a16="http://schemas.microsoft.com/office/drawing/2014/main" id="{D11114DA-E4C0-460D-9CE7-F4A5852382D8}"/>
              </a:ext>
            </a:extLst>
          </p:cNvPr>
          <p:cNvSpPr/>
          <p:nvPr/>
        </p:nvSpPr>
        <p:spPr bwMode="auto">
          <a:xfrm>
            <a:off x="7589590" y="3395769"/>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nav</a:t>
            </a:r>
            <a:endParaRPr lang="it-IT" sz="2400" dirty="0">
              <a:solidFill>
                <a:schemeClr val="tx1"/>
              </a:solidFill>
              <a:latin typeface="Titillium Web" pitchFamily="2" charset="77"/>
              <a:ea typeface="Franklin Gothic Book" charset="0"/>
              <a:cs typeface="Franklin Gothic Book" charset="0"/>
            </a:endParaRPr>
          </a:p>
        </p:txBody>
      </p:sp>
      <p:sp>
        <p:nvSpPr>
          <p:cNvPr id="109" name="Rounded Rectangle 8">
            <a:extLst>
              <a:ext uri="{FF2B5EF4-FFF2-40B4-BE49-F238E27FC236}">
                <a16:creationId xmlns:a16="http://schemas.microsoft.com/office/drawing/2014/main" id="{91D6F496-50F6-4F3B-9803-E18E12BE977B}"/>
              </a:ext>
            </a:extLst>
          </p:cNvPr>
          <p:cNvSpPr/>
          <p:nvPr/>
        </p:nvSpPr>
        <p:spPr bwMode="auto">
          <a:xfrm>
            <a:off x="7620886" y="4338352"/>
            <a:ext cx="1667482" cy="53747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div</a:t>
            </a:r>
            <a:endParaRPr lang="it-IT" sz="2400" dirty="0">
              <a:solidFill>
                <a:schemeClr val="tx1"/>
              </a:solidFill>
              <a:latin typeface="Titillium Web" pitchFamily="2" charset="77"/>
              <a:ea typeface="Franklin Gothic Book" charset="0"/>
              <a:cs typeface="Franklin Gothic Book" charset="0"/>
            </a:endParaRPr>
          </a:p>
        </p:txBody>
      </p:sp>
      <p:cxnSp>
        <p:nvCxnSpPr>
          <p:cNvPr id="110" name="Straight Connector 13">
            <a:extLst>
              <a:ext uri="{FF2B5EF4-FFF2-40B4-BE49-F238E27FC236}">
                <a16:creationId xmlns:a16="http://schemas.microsoft.com/office/drawing/2014/main" id="{93E213B8-EE7D-44CB-880C-96161AEB7F12}"/>
              </a:ext>
            </a:extLst>
          </p:cNvPr>
          <p:cNvCxnSpPr>
            <a:cxnSpLocks/>
            <a:stCxn id="95" idx="2"/>
            <a:endCxn id="108" idx="0"/>
          </p:cNvCxnSpPr>
          <p:nvPr/>
        </p:nvCxnSpPr>
        <p:spPr>
          <a:xfrm>
            <a:off x="6710061" y="2275969"/>
            <a:ext cx="1713270" cy="1119800"/>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5">
            <a:extLst>
              <a:ext uri="{FF2B5EF4-FFF2-40B4-BE49-F238E27FC236}">
                <a16:creationId xmlns:a16="http://schemas.microsoft.com/office/drawing/2014/main" id="{9AA0F706-82A4-4A76-8622-14F4B0D88952}"/>
              </a:ext>
            </a:extLst>
          </p:cNvPr>
          <p:cNvCxnSpPr>
            <a:cxnSpLocks/>
            <a:stCxn id="108" idx="2"/>
            <a:endCxn id="109" idx="0"/>
          </p:cNvCxnSpPr>
          <p:nvPr/>
        </p:nvCxnSpPr>
        <p:spPr>
          <a:xfrm>
            <a:off x="8423331" y="3933239"/>
            <a:ext cx="31296" cy="40511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2" name="Rounded Rectangle 7">
            <a:extLst>
              <a:ext uri="{FF2B5EF4-FFF2-40B4-BE49-F238E27FC236}">
                <a16:creationId xmlns:a16="http://schemas.microsoft.com/office/drawing/2014/main" id="{8CCA5086-9686-47CA-B7D9-B72B5B15BD2F}"/>
              </a:ext>
            </a:extLst>
          </p:cNvPr>
          <p:cNvSpPr/>
          <p:nvPr/>
        </p:nvSpPr>
        <p:spPr bwMode="auto">
          <a:xfrm>
            <a:off x="10464664" y="2808224"/>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footer</a:t>
            </a:r>
            <a:endParaRPr lang="it-IT" sz="2400" dirty="0">
              <a:solidFill>
                <a:schemeClr val="tx1"/>
              </a:solidFill>
              <a:latin typeface="Titillium Web" pitchFamily="2" charset="77"/>
              <a:ea typeface="Franklin Gothic Book" charset="0"/>
              <a:cs typeface="Franklin Gothic Book" charset="0"/>
            </a:endParaRPr>
          </a:p>
        </p:txBody>
      </p:sp>
      <p:sp>
        <p:nvSpPr>
          <p:cNvPr id="113" name="Rounded Rectangle 8">
            <a:extLst>
              <a:ext uri="{FF2B5EF4-FFF2-40B4-BE49-F238E27FC236}">
                <a16:creationId xmlns:a16="http://schemas.microsoft.com/office/drawing/2014/main" id="{3E42A229-B5C8-414C-AA0C-5952730771BD}"/>
              </a:ext>
            </a:extLst>
          </p:cNvPr>
          <p:cNvSpPr/>
          <p:nvPr/>
        </p:nvSpPr>
        <p:spPr bwMode="auto">
          <a:xfrm>
            <a:off x="10463889" y="3781041"/>
            <a:ext cx="1667482" cy="53747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sp>
        <p:nvSpPr>
          <p:cNvPr id="114" name="Rounded Rectangle 10">
            <a:extLst>
              <a:ext uri="{FF2B5EF4-FFF2-40B4-BE49-F238E27FC236}">
                <a16:creationId xmlns:a16="http://schemas.microsoft.com/office/drawing/2014/main" id="{4CF30E57-2203-4CF5-897C-DE977B5A0B9A}"/>
              </a:ext>
            </a:extLst>
          </p:cNvPr>
          <p:cNvSpPr/>
          <p:nvPr/>
        </p:nvSpPr>
        <p:spPr bwMode="auto">
          <a:xfrm>
            <a:off x="10463889" y="4532033"/>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15" name="Straight Connector 13">
            <a:extLst>
              <a:ext uri="{FF2B5EF4-FFF2-40B4-BE49-F238E27FC236}">
                <a16:creationId xmlns:a16="http://schemas.microsoft.com/office/drawing/2014/main" id="{1388E2AB-0F11-4561-88D4-DD39F27DC859}"/>
              </a:ext>
            </a:extLst>
          </p:cNvPr>
          <p:cNvCxnSpPr>
            <a:cxnSpLocks/>
            <a:stCxn id="95" idx="2"/>
            <a:endCxn id="112" idx="0"/>
          </p:cNvCxnSpPr>
          <p:nvPr/>
        </p:nvCxnSpPr>
        <p:spPr>
          <a:xfrm>
            <a:off x="6710061" y="2275969"/>
            <a:ext cx="4588344" cy="532255"/>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6" name="Straight Connector 15">
            <a:extLst>
              <a:ext uri="{FF2B5EF4-FFF2-40B4-BE49-F238E27FC236}">
                <a16:creationId xmlns:a16="http://schemas.microsoft.com/office/drawing/2014/main" id="{7E635B76-732A-434E-BDE2-6CA638622FBE}"/>
              </a:ext>
            </a:extLst>
          </p:cNvPr>
          <p:cNvCxnSpPr>
            <a:cxnSpLocks/>
            <a:stCxn id="113" idx="2"/>
            <a:endCxn id="114" idx="0"/>
          </p:cNvCxnSpPr>
          <p:nvPr/>
        </p:nvCxnSpPr>
        <p:spPr>
          <a:xfrm>
            <a:off x="11297630" y="4318511"/>
            <a:ext cx="0" cy="21352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7" name="Rounded Rectangle 8">
            <a:extLst>
              <a:ext uri="{FF2B5EF4-FFF2-40B4-BE49-F238E27FC236}">
                <a16:creationId xmlns:a16="http://schemas.microsoft.com/office/drawing/2014/main" id="{109D6B1C-1A4E-426B-9754-197344A46E94}"/>
              </a:ext>
            </a:extLst>
          </p:cNvPr>
          <p:cNvSpPr/>
          <p:nvPr/>
        </p:nvSpPr>
        <p:spPr bwMode="auto">
          <a:xfrm>
            <a:off x="4380617" y="5114344"/>
            <a:ext cx="1667482" cy="53747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sp>
        <p:nvSpPr>
          <p:cNvPr id="118" name="Rounded Rectangle 8">
            <a:extLst>
              <a:ext uri="{FF2B5EF4-FFF2-40B4-BE49-F238E27FC236}">
                <a16:creationId xmlns:a16="http://schemas.microsoft.com/office/drawing/2014/main" id="{BCA66CAD-7601-4101-9C42-D306F1E4E2BE}"/>
              </a:ext>
            </a:extLst>
          </p:cNvPr>
          <p:cNvSpPr/>
          <p:nvPr/>
        </p:nvSpPr>
        <p:spPr bwMode="auto">
          <a:xfrm>
            <a:off x="2274672" y="5114344"/>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h2</a:t>
            </a:r>
            <a:endParaRPr lang="it-IT" sz="2400" dirty="0">
              <a:solidFill>
                <a:schemeClr val="tx1"/>
              </a:solidFill>
              <a:latin typeface="Titillium Web" pitchFamily="2" charset="77"/>
              <a:ea typeface="Franklin Gothic Book" charset="0"/>
              <a:cs typeface="Franklin Gothic Book" charset="0"/>
            </a:endParaRPr>
          </a:p>
        </p:txBody>
      </p:sp>
      <p:cxnSp>
        <p:nvCxnSpPr>
          <p:cNvPr id="119" name="Straight Connector 15">
            <a:extLst>
              <a:ext uri="{FF2B5EF4-FFF2-40B4-BE49-F238E27FC236}">
                <a16:creationId xmlns:a16="http://schemas.microsoft.com/office/drawing/2014/main" id="{7DA5F753-E035-4C29-9AC6-F596E50E9AF1}"/>
              </a:ext>
            </a:extLst>
          </p:cNvPr>
          <p:cNvCxnSpPr>
            <a:cxnSpLocks/>
            <a:stCxn id="99" idx="2"/>
            <a:endCxn id="117" idx="0"/>
          </p:cNvCxnSpPr>
          <p:nvPr/>
        </p:nvCxnSpPr>
        <p:spPr>
          <a:xfrm>
            <a:off x="4195875" y="4670251"/>
            <a:ext cx="1018483" cy="44409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5">
            <a:extLst>
              <a:ext uri="{FF2B5EF4-FFF2-40B4-BE49-F238E27FC236}">
                <a16:creationId xmlns:a16="http://schemas.microsoft.com/office/drawing/2014/main" id="{4D58241B-77A8-4ED9-AA76-0106C298F538}"/>
              </a:ext>
            </a:extLst>
          </p:cNvPr>
          <p:cNvCxnSpPr>
            <a:cxnSpLocks/>
            <a:stCxn id="118" idx="2"/>
            <a:endCxn id="121" idx="0"/>
          </p:cNvCxnSpPr>
          <p:nvPr/>
        </p:nvCxnSpPr>
        <p:spPr>
          <a:xfrm>
            <a:off x="3108413" y="5651814"/>
            <a:ext cx="637"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1" name="Rounded Rectangle 10">
            <a:extLst>
              <a:ext uri="{FF2B5EF4-FFF2-40B4-BE49-F238E27FC236}">
                <a16:creationId xmlns:a16="http://schemas.microsoft.com/office/drawing/2014/main" id="{9E7C3322-1668-4281-86D9-DFFB580E564C}"/>
              </a:ext>
            </a:extLst>
          </p:cNvPr>
          <p:cNvSpPr/>
          <p:nvPr/>
        </p:nvSpPr>
        <p:spPr bwMode="auto">
          <a:xfrm>
            <a:off x="2275309" y="589566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22" name="Straight Connector 15">
            <a:extLst>
              <a:ext uri="{FF2B5EF4-FFF2-40B4-BE49-F238E27FC236}">
                <a16:creationId xmlns:a16="http://schemas.microsoft.com/office/drawing/2014/main" id="{B014C898-B26F-4B0C-8D6A-DC90216D7A0C}"/>
              </a:ext>
            </a:extLst>
          </p:cNvPr>
          <p:cNvCxnSpPr>
            <a:cxnSpLocks/>
            <a:stCxn id="117" idx="2"/>
            <a:endCxn id="100" idx="0"/>
          </p:cNvCxnSpPr>
          <p:nvPr/>
        </p:nvCxnSpPr>
        <p:spPr>
          <a:xfrm>
            <a:off x="5214358" y="5651814"/>
            <a:ext cx="0"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3" name="Rounded Rectangle 10">
            <a:extLst>
              <a:ext uri="{FF2B5EF4-FFF2-40B4-BE49-F238E27FC236}">
                <a16:creationId xmlns:a16="http://schemas.microsoft.com/office/drawing/2014/main" id="{EC3B7026-6E3E-4735-B870-3EBE67800C0F}"/>
              </a:ext>
            </a:extLst>
          </p:cNvPr>
          <p:cNvSpPr/>
          <p:nvPr/>
        </p:nvSpPr>
        <p:spPr bwMode="auto">
          <a:xfrm>
            <a:off x="6401633" y="6194223"/>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sp>
        <p:nvSpPr>
          <p:cNvPr id="124" name="Rounded Rectangle 8">
            <a:extLst>
              <a:ext uri="{FF2B5EF4-FFF2-40B4-BE49-F238E27FC236}">
                <a16:creationId xmlns:a16="http://schemas.microsoft.com/office/drawing/2014/main" id="{8928A818-BCEC-4BAB-A5B1-8F840111AF9F}"/>
              </a:ext>
            </a:extLst>
          </p:cNvPr>
          <p:cNvSpPr/>
          <p:nvPr/>
        </p:nvSpPr>
        <p:spPr bwMode="auto">
          <a:xfrm>
            <a:off x="6401633" y="5413292"/>
            <a:ext cx="1667482" cy="53747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a:t>
            </a:r>
          </a:p>
        </p:txBody>
      </p:sp>
      <p:cxnSp>
        <p:nvCxnSpPr>
          <p:cNvPr id="125" name="Straight Connector 15">
            <a:extLst>
              <a:ext uri="{FF2B5EF4-FFF2-40B4-BE49-F238E27FC236}">
                <a16:creationId xmlns:a16="http://schemas.microsoft.com/office/drawing/2014/main" id="{FD2F4EAB-7E4B-483F-A3AB-E44F0741BCEF}"/>
              </a:ext>
            </a:extLst>
          </p:cNvPr>
          <p:cNvCxnSpPr>
            <a:cxnSpLocks/>
            <a:stCxn id="124" idx="2"/>
            <a:endCxn id="123" idx="0"/>
          </p:cNvCxnSpPr>
          <p:nvPr/>
        </p:nvCxnSpPr>
        <p:spPr>
          <a:xfrm>
            <a:off x="7235374" y="5950762"/>
            <a:ext cx="0" cy="243461"/>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6" name="Rounded Rectangle 10">
            <a:extLst>
              <a:ext uri="{FF2B5EF4-FFF2-40B4-BE49-F238E27FC236}">
                <a16:creationId xmlns:a16="http://schemas.microsoft.com/office/drawing/2014/main" id="{E5AE0E8B-8ED2-4E13-A1A9-75EB3322DFA3}"/>
              </a:ext>
            </a:extLst>
          </p:cNvPr>
          <p:cNvSpPr/>
          <p:nvPr/>
        </p:nvSpPr>
        <p:spPr bwMode="auto">
          <a:xfrm>
            <a:off x="9222543" y="6201274"/>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sp>
        <p:nvSpPr>
          <p:cNvPr id="127" name="Rounded Rectangle 8">
            <a:extLst>
              <a:ext uri="{FF2B5EF4-FFF2-40B4-BE49-F238E27FC236}">
                <a16:creationId xmlns:a16="http://schemas.microsoft.com/office/drawing/2014/main" id="{21E49B92-BA56-4401-AB73-B448DBF439F8}"/>
              </a:ext>
            </a:extLst>
          </p:cNvPr>
          <p:cNvSpPr/>
          <p:nvPr/>
        </p:nvSpPr>
        <p:spPr bwMode="auto">
          <a:xfrm>
            <a:off x="9222543" y="5419950"/>
            <a:ext cx="1667482" cy="53747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128" name="Straight Connector 15">
            <a:extLst>
              <a:ext uri="{FF2B5EF4-FFF2-40B4-BE49-F238E27FC236}">
                <a16:creationId xmlns:a16="http://schemas.microsoft.com/office/drawing/2014/main" id="{1D97A212-CD26-4280-9F59-9C178CBAD905}"/>
              </a:ext>
            </a:extLst>
          </p:cNvPr>
          <p:cNvCxnSpPr>
            <a:cxnSpLocks/>
            <a:stCxn id="127" idx="2"/>
            <a:endCxn id="126" idx="0"/>
          </p:cNvCxnSpPr>
          <p:nvPr/>
        </p:nvCxnSpPr>
        <p:spPr>
          <a:xfrm>
            <a:off x="10056284" y="5957420"/>
            <a:ext cx="0"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5">
            <a:extLst>
              <a:ext uri="{FF2B5EF4-FFF2-40B4-BE49-F238E27FC236}">
                <a16:creationId xmlns:a16="http://schemas.microsoft.com/office/drawing/2014/main" id="{065F933D-C1BE-444C-BCB8-41AD55994817}"/>
              </a:ext>
            </a:extLst>
          </p:cNvPr>
          <p:cNvCxnSpPr>
            <a:cxnSpLocks/>
            <a:stCxn id="109" idx="2"/>
            <a:endCxn id="124" idx="0"/>
          </p:cNvCxnSpPr>
          <p:nvPr/>
        </p:nvCxnSpPr>
        <p:spPr>
          <a:xfrm flipH="1">
            <a:off x="7235374" y="4875822"/>
            <a:ext cx="1219253" cy="537470"/>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5">
            <a:extLst>
              <a:ext uri="{FF2B5EF4-FFF2-40B4-BE49-F238E27FC236}">
                <a16:creationId xmlns:a16="http://schemas.microsoft.com/office/drawing/2014/main" id="{98EF5A31-79AD-4996-B460-E5C6998F96BD}"/>
              </a:ext>
            </a:extLst>
          </p:cNvPr>
          <p:cNvCxnSpPr>
            <a:cxnSpLocks/>
            <a:stCxn id="109" idx="2"/>
            <a:endCxn id="127" idx="0"/>
          </p:cNvCxnSpPr>
          <p:nvPr/>
        </p:nvCxnSpPr>
        <p:spPr>
          <a:xfrm>
            <a:off x="8454627" y="4875822"/>
            <a:ext cx="1601657" cy="544128"/>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1" name="Straight Connector 15">
            <a:extLst>
              <a:ext uri="{FF2B5EF4-FFF2-40B4-BE49-F238E27FC236}">
                <a16:creationId xmlns:a16="http://schemas.microsoft.com/office/drawing/2014/main" id="{D6AD4E6B-3852-4973-8586-57F0A75A9D44}"/>
              </a:ext>
            </a:extLst>
          </p:cNvPr>
          <p:cNvCxnSpPr>
            <a:cxnSpLocks/>
            <a:stCxn id="112" idx="2"/>
            <a:endCxn id="113" idx="0"/>
          </p:cNvCxnSpPr>
          <p:nvPr/>
        </p:nvCxnSpPr>
        <p:spPr>
          <a:xfrm flipH="1">
            <a:off x="11297630" y="3345694"/>
            <a:ext cx="775" cy="435347"/>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5" name="Rounded Rectangle 54"/>
          <p:cNvSpPr/>
          <p:nvPr/>
        </p:nvSpPr>
        <p:spPr bwMode="auto">
          <a:xfrm>
            <a:off x="6576413" y="4094891"/>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class=classe2</a:t>
            </a:r>
          </a:p>
        </p:txBody>
      </p:sp>
      <p:sp>
        <p:nvSpPr>
          <p:cNvPr id="46" name="Rounded Rectangle 54">
            <a:extLst>
              <a:ext uri="{FF2B5EF4-FFF2-40B4-BE49-F238E27FC236}">
                <a16:creationId xmlns:a16="http://schemas.microsoft.com/office/drawing/2014/main" id="{5EF8D47E-92C2-494D-BA91-1AB4AC712AE4}"/>
              </a:ext>
            </a:extLst>
          </p:cNvPr>
          <p:cNvSpPr/>
          <p:nvPr/>
        </p:nvSpPr>
        <p:spPr bwMode="auto">
          <a:xfrm>
            <a:off x="5380327" y="4847588"/>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class=classe2</a:t>
            </a:r>
          </a:p>
        </p:txBody>
      </p:sp>
      <p:sp>
        <p:nvSpPr>
          <p:cNvPr id="47" name="Rounded Rectangle 54">
            <a:extLst>
              <a:ext uri="{FF2B5EF4-FFF2-40B4-BE49-F238E27FC236}">
                <a16:creationId xmlns:a16="http://schemas.microsoft.com/office/drawing/2014/main" id="{F34ACE33-E3F9-44DF-9572-F43112E754C6}"/>
              </a:ext>
            </a:extLst>
          </p:cNvPr>
          <p:cNvSpPr/>
          <p:nvPr/>
        </p:nvSpPr>
        <p:spPr bwMode="auto">
          <a:xfrm>
            <a:off x="10219775" y="5283025"/>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class=classe1</a:t>
            </a:r>
          </a:p>
        </p:txBody>
      </p:sp>
      <p:sp>
        <p:nvSpPr>
          <p:cNvPr id="48" name="Rounded Rectangle 54">
            <a:extLst>
              <a:ext uri="{FF2B5EF4-FFF2-40B4-BE49-F238E27FC236}">
                <a16:creationId xmlns:a16="http://schemas.microsoft.com/office/drawing/2014/main" id="{32C780C0-F395-4FFB-9FEC-D5EB27C96843}"/>
              </a:ext>
            </a:extLst>
          </p:cNvPr>
          <p:cNvSpPr/>
          <p:nvPr/>
        </p:nvSpPr>
        <p:spPr bwMode="auto">
          <a:xfrm>
            <a:off x="7357406" y="5194570"/>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class=classe1</a:t>
            </a:r>
          </a:p>
        </p:txBody>
      </p:sp>
      <p:sp>
        <p:nvSpPr>
          <p:cNvPr id="132" name="Rounded Rectangle 54">
            <a:extLst>
              <a:ext uri="{FF2B5EF4-FFF2-40B4-BE49-F238E27FC236}">
                <a16:creationId xmlns:a16="http://schemas.microsoft.com/office/drawing/2014/main" id="{6C428A37-E80A-4F46-9634-022196C727F9}"/>
              </a:ext>
            </a:extLst>
          </p:cNvPr>
          <p:cNvSpPr/>
          <p:nvPr/>
        </p:nvSpPr>
        <p:spPr bwMode="auto">
          <a:xfrm>
            <a:off x="9584360" y="3410575"/>
            <a:ext cx="1643116" cy="683923"/>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a:t>
            </a:r>
            <a:r>
              <a:rPr lang="it-IT" sz="2000">
                <a:solidFill>
                  <a:schemeClr val="tx1"/>
                </a:solidFill>
                <a:latin typeface="Titillium Web" pitchFamily="2" charset="77"/>
                <a:cs typeface="Franklin Gothic Book"/>
              </a:rPr>
              <a:t>classe1 classe2</a:t>
            </a:r>
            <a:endParaRPr lang="it-IT" sz="2000" dirty="0">
              <a:solidFill>
                <a:schemeClr val="tx1"/>
              </a:solidFill>
              <a:latin typeface="Titillium Web" pitchFamily="2" charset="77"/>
              <a:cs typeface="Franklin Gothic Book"/>
            </a:endParaRPr>
          </a:p>
        </p:txBody>
      </p:sp>
    </p:spTree>
    <p:extLst>
      <p:ext uri="{BB962C8B-B14F-4D97-AF65-F5344CB8AC3E}">
        <p14:creationId xmlns:p14="http://schemas.microsoft.com/office/powerpoint/2010/main" val="3067855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485040" cy="1485900"/>
          </a:xfrm>
        </p:spPr>
        <p:txBody>
          <a:bodyPr>
            <a:normAutofit/>
          </a:bodyPr>
          <a:lstStyle/>
          <a:p>
            <a:r>
              <a:rPr lang="it-IT"/>
              <a:t>Selettori – Combinazioni </a:t>
            </a:r>
            <a:endParaRPr lang="it-IT" dirty="0"/>
          </a:p>
        </p:txBody>
      </p:sp>
      <p:sp>
        <p:nvSpPr>
          <p:cNvPr id="3" name="Content Placeholder 2"/>
          <p:cNvSpPr>
            <a:spLocks noGrp="1"/>
          </p:cNvSpPr>
          <p:nvPr>
            <p:ph idx="1"/>
          </p:nvPr>
        </p:nvSpPr>
        <p:spPr>
          <a:xfrm>
            <a:off x="1775520" y="1988840"/>
            <a:ext cx="10416480" cy="4320480"/>
          </a:xfrm>
        </p:spPr>
        <p:txBody>
          <a:bodyPr>
            <a:normAutofit/>
          </a:bodyPr>
          <a:lstStyle/>
          <a:p>
            <a:r>
              <a:rPr lang="it-IT" sz="2600" dirty="0"/>
              <a:t>È possibile combinare più selettori tra di loro, formando regole più complesse:</a:t>
            </a:r>
          </a:p>
          <a:p>
            <a:pPr lvl="1"/>
            <a:r>
              <a:rPr lang="it-IT" sz="2600" dirty="0" err="1"/>
              <a:t>tipo+id</a:t>
            </a:r>
            <a:endParaRPr lang="it-IT" sz="2600" dirty="0"/>
          </a:p>
          <a:p>
            <a:pPr lvl="1"/>
            <a:r>
              <a:rPr lang="it-IT" sz="2600" dirty="0" err="1"/>
              <a:t>tipo+classe</a:t>
            </a:r>
            <a:endParaRPr lang="it-IT" sz="2600" dirty="0"/>
          </a:p>
          <a:p>
            <a:pPr lvl="1"/>
            <a:endParaRPr lang="it-IT" sz="2600" dirty="0"/>
          </a:p>
          <a:p>
            <a:r>
              <a:rPr lang="it-IT" sz="2600" dirty="0"/>
              <a:t>Possono essere ereditate in base al DOM</a:t>
            </a:r>
          </a:p>
          <a:p>
            <a:pPr lvl="1"/>
            <a:endParaRPr lang="it-IT" sz="2600" dirty="0"/>
          </a:p>
        </p:txBody>
      </p:sp>
    </p:spTree>
    <p:extLst>
      <p:ext uri="{BB962C8B-B14F-4D97-AF65-F5344CB8AC3E}">
        <p14:creationId xmlns:p14="http://schemas.microsoft.com/office/powerpoint/2010/main" val="7983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it-IT"/>
              <a:t>A cosa serve il</a:t>
            </a:r>
            <a:r>
              <a:rPr lang="it-IT" noProof="0"/>
              <a:t> </a:t>
            </a:r>
            <a:r>
              <a:rPr lang="it-IT" noProof="0" dirty="0"/>
              <a:t>CSS</a:t>
            </a:r>
          </a:p>
        </p:txBody>
      </p:sp>
      <p:sp>
        <p:nvSpPr>
          <p:cNvPr id="16" name="Content Placeholder 15"/>
          <p:cNvSpPr>
            <a:spLocks noGrp="1"/>
          </p:cNvSpPr>
          <p:nvPr>
            <p:ph idx="1"/>
          </p:nvPr>
        </p:nvSpPr>
        <p:spPr>
          <a:xfrm>
            <a:off x="1775520" y="1988840"/>
            <a:ext cx="10081120" cy="4320480"/>
          </a:xfrm>
        </p:spPr>
        <p:txBody>
          <a:bodyPr>
            <a:normAutofit/>
          </a:bodyPr>
          <a:lstStyle/>
          <a:p>
            <a:r>
              <a:rPr lang="it-IT" sz="2600" dirty="0"/>
              <a:t>È un semplice meccanismo per aggiungere stile ai documenti web </a:t>
            </a:r>
          </a:p>
          <a:p>
            <a:r>
              <a:rPr lang="it-IT" sz="2600" dirty="0"/>
              <a:t>Suddivisione dei compiti:</a:t>
            </a:r>
          </a:p>
          <a:p>
            <a:pPr lvl="1"/>
            <a:r>
              <a:rPr lang="it-IT" sz="2600" dirty="0"/>
              <a:t>HTML definisce la struttura della pagina web</a:t>
            </a:r>
          </a:p>
          <a:p>
            <a:pPr lvl="1"/>
            <a:r>
              <a:rPr lang="it-IT" sz="2600" dirty="0"/>
              <a:t>CSS imposta lo stile della pagina web</a:t>
            </a:r>
          </a:p>
          <a:p>
            <a:r>
              <a:rPr lang="it-IT" sz="2600" dirty="0"/>
              <a:t>Vantaggi:</a:t>
            </a:r>
          </a:p>
          <a:p>
            <a:pPr lvl="1"/>
            <a:r>
              <a:rPr lang="it-IT" sz="2600" dirty="0"/>
              <a:t>Possono essere usati su più documenti</a:t>
            </a:r>
          </a:p>
          <a:p>
            <a:pPr lvl="1"/>
            <a:r>
              <a:rPr lang="it-IT" sz="2600" dirty="0"/>
              <a:t>Manutenzione più facile</a:t>
            </a:r>
          </a:p>
          <a:p>
            <a:endParaRPr lang="it-IT" sz="1800" dirty="0"/>
          </a:p>
        </p:txBody>
      </p:sp>
    </p:spTree>
    <p:extLst>
      <p:ext uri="{BB962C8B-B14F-4D97-AF65-F5344CB8AC3E}">
        <p14:creationId xmlns:p14="http://schemas.microsoft.com/office/powerpoint/2010/main" val="243089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fade">
                                      <p:cBhvr>
                                        <p:cTn id="26" dur="500"/>
                                        <p:tgtEl>
                                          <p:spTgt spid="1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xEl>
                                              <p:pRg st="6" end="6"/>
                                            </p:txEl>
                                          </p:spTgt>
                                        </p:tgtEl>
                                        <p:attrNameLst>
                                          <p:attrName>style.visibility</p:attrName>
                                        </p:attrNameLst>
                                      </p:cBhvr>
                                      <p:to>
                                        <p:strVal val="visible"/>
                                      </p:to>
                                    </p:set>
                                    <p:animEffect transition="in" filter="fade">
                                      <p:cBhvr>
                                        <p:cTn id="29"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485040" cy="1485900"/>
          </a:xfrm>
        </p:spPr>
        <p:txBody>
          <a:bodyPr>
            <a:normAutofit/>
          </a:bodyPr>
          <a:lstStyle/>
          <a:p>
            <a:r>
              <a:rPr lang="it-IT"/>
              <a:t>Combinazioni – Tipo+Identificativo</a:t>
            </a:r>
            <a:endParaRPr lang="it-IT" dirty="0"/>
          </a:p>
        </p:txBody>
      </p:sp>
      <p:sp>
        <p:nvSpPr>
          <p:cNvPr id="3" name="Content Placeholder 2"/>
          <p:cNvSpPr>
            <a:spLocks noGrp="1"/>
          </p:cNvSpPr>
          <p:nvPr>
            <p:ph idx="1"/>
          </p:nvPr>
        </p:nvSpPr>
        <p:spPr>
          <a:xfrm>
            <a:off x="1775520" y="1988840"/>
            <a:ext cx="10485040" cy="4320480"/>
          </a:xfrm>
        </p:spPr>
        <p:txBody>
          <a:bodyPr>
            <a:normAutofit/>
          </a:bodyPr>
          <a:lstStyle/>
          <a:p>
            <a:r>
              <a:rPr lang="it-IT" sz="2400" dirty="0"/>
              <a:t>Il selettore è scomponibile in tre parti:</a:t>
            </a:r>
          </a:p>
          <a:p>
            <a:pPr lvl="1"/>
            <a:r>
              <a:rPr lang="it-IT" sz="2400" dirty="0"/>
              <a:t>tag</a:t>
            </a:r>
          </a:p>
          <a:p>
            <a:pPr lvl="1"/>
            <a:r>
              <a:rPr lang="it-IT" sz="2400" dirty="0">
                <a:solidFill>
                  <a:srgbClr val="800000"/>
                </a:solidFill>
              </a:rPr>
              <a:t>#</a:t>
            </a:r>
            <a:r>
              <a:rPr lang="it-IT" sz="2400" dirty="0"/>
              <a:t> </a:t>
            </a:r>
          </a:p>
          <a:p>
            <a:pPr lvl="1"/>
            <a:r>
              <a:rPr lang="it-IT" sz="2400" dirty="0"/>
              <a:t>identificativo</a:t>
            </a:r>
          </a:p>
          <a:p>
            <a:r>
              <a:rPr lang="it-IT" sz="2400" dirty="0"/>
              <a:t>La selezione avviene in due fasi:</a:t>
            </a:r>
          </a:p>
          <a:p>
            <a:pPr lvl="1"/>
            <a:r>
              <a:rPr lang="it-IT" sz="2400" dirty="0"/>
              <a:t>recupera gli elementi che hanno il tag specificato</a:t>
            </a:r>
          </a:p>
          <a:p>
            <a:pPr lvl="1"/>
            <a:r>
              <a:rPr lang="it-IT" sz="2400" dirty="0"/>
              <a:t>quindi, seleziona quelli il cui id è </a:t>
            </a:r>
            <a:r>
              <a:rPr lang="it-IT" sz="2400" dirty="0" err="1"/>
              <a:t>uquale</a:t>
            </a:r>
            <a:r>
              <a:rPr lang="it-IT" sz="2400" dirty="0"/>
              <a:t> a quello specificato</a:t>
            </a:r>
          </a:p>
          <a:p>
            <a:endParaRPr lang="it-IT" sz="2400" dirty="0"/>
          </a:p>
        </p:txBody>
      </p:sp>
      <p:sp>
        <p:nvSpPr>
          <p:cNvPr id="5" name="TextBox 4"/>
          <p:cNvSpPr txBox="1"/>
          <p:nvPr/>
        </p:nvSpPr>
        <p:spPr>
          <a:xfrm>
            <a:off x="3568705" y="5373216"/>
            <a:ext cx="5054589" cy="1292662"/>
          </a:xfrm>
          <a:prstGeom prst="rect">
            <a:avLst/>
          </a:prstGeom>
          <a:noFill/>
        </p:spPr>
        <p:txBody>
          <a:bodyPr wrap="none" rtlCol="0">
            <a:spAutoFit/>
          </a:bodyPr>
          <a:lstStyle/>
          <a:p>
            <a:r>
              <a:rPr lang="en-US" sz="2600" dirty="0">
                <a:solidFill>
                  <a:srgbClr val="800000"/>
                </a:solidFill>
                <a:latin typeface="Courier"/>
                <a:cs typeface="Courier"/>
              </a:rPr>
              <a:t>div#classe1</a:t>
            </a:r>
            <a:r>
              <a:rPr lang="en-US" sz="2600" dirty="0">
                <a:solidFill>
                  <a:srgbClr val="000000"/>
                </a:solidFill>
                <a:latin typeface="Courier"/>
                <a:cs typeface="Courier"/>
              </a:rPr>
              <a:t>{</a:t>
            </a:r>
          </a:p>
          <a:p>
            <a:r>
              <a:rPr lang="en-US" sz="2600" dirty="0">
                <a:solidFill>
                  <a:srgbClr val="000000"/>
                </a:solidFill>
                <a:latin typeface="Courier"/>
                <a:cs typeface="Courier"/>
              </a:rPr>
              <a:t>	</a:t>
            </a:r>
            <a:r>
              <a:rPr lang="en-US" sz="2600" dirty="0">
                <a:solidFill>
                  <a:srgbClr val="FF0000"/>
                </a:solidFill>
                <a:latin typeface="Courier"/>
                <a:cs typeface="Courier"/>
              </a:rPr>
              <a:t>background-color</a:t>
            </a:r>
            <a:r>
              <a:rPr lang="en-US" sz="2600" dirty="0">
                <a:solidFill>
                  <a:srgbClr val="000000"/>
                </a:solidFill>
                <a:latin typeface="Courier"/>
                <a:cs typeface="Courier"/>
              </a:rPr>
              <a:t>: </a:t>
            </a:r>
            <a:r>
              <a:rPr lang="en-US" sz="2600" dirty="0">
                <a:solidFill>
                  <a:srgbClr val="0000FF"/>
                </a:solidFill>
                <a:latin typeface="Courier"/>
                <a:cs typeface="Courier"/>
              </a:rPr>
              <a:t>red</a:t>
            </a:r>
            <a:r>
              <a:rPr lang="en-US" sz="2600" dirty="0">
                <a:solidFill>
                  <a:srgbClr val="000000"/>
                </a:solidFill>
                <a:latin typeface="Courier"/>
                <a:cs typeface="Courier"/>
              </a:rPr>
              <a:t>;</a:t>
            </a:r>
          </a:p>
          <a:p>
            <a:r>
              <a:rPr lang="en-US" sz="2600" dirty="0">
                <a:solidFill>
                  <a:srgbClr val="000000"/>
                </a:solidFill>
                <a:latin typeface="Courier"/>
                <a:cs typeface="Courier"/>
              </a:rPr>
              <a:t>}</a:t>
            </a:r>
            <a:endParaRPr lang="it-IT" sz="2600" dirty="0">
              <a:latin typeface="Courier"/>
              <a:cs typeface="Courier"/>
            </a:endParaRPr>
          </a:p>
        </p:txBody>
      </p:sp>
    </p:spTree>
    <p:extLst>
      <p:ext uri="{BB962C8B-B14F-4D97-AF65-F5344CB8AC3E}">
        <p14:creationId xmlns:p14="http://schemas.microsoft.com/office/powerpoint/2010/main" val="274042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197008" cy="1485900"/>
          </a:xfrm>
        </p:spPr>
        <p:txBody>
          <a:bodyPr/>
          <a:lstStyle/>
          <a:p>
            <a:r>
              <a:rPr lang="it-IT" dirty="0"/>
              <a:t>Combinazioni – </a:t>
            </a:r>
            <a:r>
              <a:rPr lang="it-IT" dirty="0" err="1"/>
              <a:t>Tipo+Identificativo</a:t>
            </a:r>
            <a:endParaRPr lang="it-IT" dirty="0"/>
          </a:p>
        </p:txBody>
      </p:sp>
      <p:sp>
        <p:nvSpPr>
          <p:cNvPr id="95" name="Rounded Rectangle 3">
            <a:extLst>
              <a:ext uri="{FF2B5EF4-FFF2-40B4-BE49-F238E27FC236}">
                <a16:creationId xmlns:a16="http://schemas.microsoft.com/office/drawing/2014/main" id="{88D6FE5A-F2A8-4D35-B308-B69075F7972F}"/>
              </a:ext>
            </a:extLst>
          </p:cNvPr>
          <p:cNvSpPr/>
          <p:nvPr/>
        </p:nvSpPr>
        <p:spPr bwMode="auto">
          <a:xfrm>
            <a:off x="5317754" y="1516297"/>
            <a:ext cx="2784613" cy="7596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3200" dirty="0">
                <a:solidFill>
                  <a:schemeClr val="tx1"/>
                </a:solidFill>
                <a:latin typeface="Titillium Web" pitchFamily="2" charset="77"/>
                <a:ea typeface="Franklin Gothic Book" charset="0"/>
                <a:cs typeface="Franklin Gothic Book" charset="0"/>
              </a:rPr>
              <a:t>body</a:t>
            </a:r>
            <a:endParaRPr lang="it-IT" sz="2400" dirty="0">
              <a:solidFill>
                <a:schemeClr val="tx1"/>
              </a:solidFill>
              <a:latin typeface="Titillium Web" pitchFamily="2" charset="77"/>
              <a:ea typeface="Franklin Gothic Book" charset="0"/>
              <a:cs typeface="Franklin Gothic Book" charset="0"/>
            </a:endParaRPr>
          </a:p>
        </p:txBody>
      </p:sp>
      <p:sp>
        <p:nvSpPr>
          <p:cNvPr id="96" name="Rounded Rectangle 4">
            <a:extLst>
              <a:ext uri="{FF2B5EF4-FFF2-40B4-BE49-F238E27FC236}">
                <a16:creationId xmlns:a16="http://schemas.microsoft.com/office/drawing/2014/main" id="{78B283BC-8520-4B68-8973-E15029EA4069}"/>
              </a:ext>
            </a:extLst>
          </p:cNvPr>
          <p:cNvSpPr/>
          <p:nvPr/>
        </p:nvSpPr>
        <p:spPr bwMode="auto">
          <a:xfrm>
            <a:off x="918735" y="2615793"/>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err="1">
                <a:solidFill>
                  <a:schemeClr val="tx1"/>
                </a:solidFill>
                <a:latin typeface="Titillium Web" pitchFamily="2" charset="77"/>
                <a:ea typeface="Franklin Gothic Book" charset="0"/>
                <a:cs typeface="Franklin Gothic Book" charset="0"/>
              </a:rPr>
              <a:t>header</a:t>
            </a:r>
            <a:endParaRPr lang="it-IT" sz="2400" dirty="0">
              <a:solidFill>
                <a:schemeClr val="tx1"/>
              </a:solidFill>
              <a:latin typeface="Titillium Web" pitchFamily="2" charset="77"/>
              <a:ea typeface="Franklin Gothic Book" charset="0"/>
              <a:cs typeface="Franklin Gothic Book" charset="0"/>
            </a:endParaRPr>
          </a:p>
        </p:txBody>
      </p:sp>
      <p:sp>
        <p:nvSpPr>
          <p:cNvPr id="97" name="Rounded Rectangle 5">
            <a:extLst>
              <a:ext uri="{FF2B5EF4-FFF2-40B4-BE49-F238E27FC236}">
                <a16:creationId xmlns:a16="http://schemas.microsoft.com/office/drawing/2014/main" id="{3299DBF5-E0B3-4DE7-9F89-ECAEDF9EC9E9}"/>
              </a:ext>
            </a:extLst>
          </p:cNvPr>
          <p:cNvSpPr/>
          <p:nvPr/>
        </p:nvSpPr>
        <p:spPr bwMode="auto">
          <a:xfrm>
            <a:off x="923773" y="3299716"/>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h1</a:t>
            </a:r>
          </a:p>
        </p:txBody>
      </p:sp>
      <p:sp>
        <p:nvSpPr>
          <p:cNvPr id="98" name="Rounded Rectangle 7">
            <a:extLst>
              <a:ext uri="{FF2B5EF4-FFF2-40B4-BE49-F238E27FC236}">
                <a16:creationId xmlns:a16="http://schemas.microsoft.com/office/drawing/2014/main" id="{E4FAC786-F9F6-4DFD-B96F-587B607C552A}"/>
              </a:ext>
            </a:extLst>
          </p:cNvPr>
          <p:cNvSpPr/>
          <p:nvPr/>
        </p:nvSpPr>
        <p:spPr bwMode="auto">
          <a:xfrm>
            <a:off x="3362135" y="3433139"/>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article</a:t>
            </a:r>
            <a:endParaRPr lang="it-IT" sz="2400" dirty="0">
              <a:solidFill>
                <a:schemeClr val="tx1"/>
              </a:solidFill>
              <a:latin typeface="Titillium Web" pitchFamily="2" charset="77"/>
              <a:ea typeface="Franklin Gothic Book" charset="0"/>
              <a:cs typeface="Franklin Gothic Book" charset="0"/>
            </a:endParaRPr>
          </a:p>
        </p:txBody>
      </p:sp>
      <p:sp>
        <p:nvSpPr>
          <p:cNvPr id="99" name="Rounded Rectangle 8">
            <a:extLst>
              <a:ext uri="{FF2B5EF4-FFF2-40B4-BE49-F238E27FC236}">
                <a16:creationId xmlns:a16="http://schemas.microsoft.com/office/drawing/2014/main" id="{FE1C8D4A-F62F-42D1-AEB9-7E3BF533AD36}"/>
              </a:ext>
            </a:extLst>
          </p:cNvPr>
          <p:cNvSpPr/>
          <p:nvPr/>
        </p:nvSpPr>
        <p:spPr bwMode="auto">
          <a:xfrm>
            <a:off x="3362134" y="4132781"/>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section</a:t>
            </a:r>
          </a:p>
        </p:txBody>
      </p:sp>
      <p:sp>
        <p:nvSpPr>
          <p:cNvPr id="100" name="Rounded Rectangle 10">
            <a:extLst>
              <a:ext uri="{FF2B5EF4-FFF2-40B4-BE49-F238E27FC236}">
                <a16:creationId xmlns:a16="http://schemas.microsoft.com/office/drawing/2014/main" id="{181C87D4-9F54-47C8-800E-0FDFE5B8D4C7}"/>
              </a:ext>
            </a:extLst>
          </p:cNvPr>
          <p:cNvSpPr/>
          <p:nvPr/>
        </p:nvSpPr>
        <p:spPr bwMode="auto">
          <a:xfrm>
            <a:off x="4380617" y="589566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01" name="Straight Connector 12">
            <a:extLst>
              <a:ext uri="{FF2B5EF4-FFF2-40B4-BE49-F238E27FC236}">
                <a16:creationId xmlns:a16="http://schemas.microsoft.com/office/drawing/2014/main" id="{DB5BC522-3094-4AD0-831C-0F2877D422D2}"/>
              </a:ext>
            </a:extLst>
          </p:cNvPr>
          <p:cNvCxnSpPr>
            <a:cxnSpLocks/>
            <a:stCxn id="95" idx="2"/>
            <a:endCxn id="96" idx="0"/>
          </p:cNvCxnSpPr>
          <p:nvPr/>
        </p:nvCxnSpPr>
        <p:spPr>
          <a:xfrm flipH="1">
            <a:off x="1752476" y="2275969"/>
            <a:ext cx="4957585" cy="339824"/>
          </a:xfrm>
          <a:prstGeom prst="line">
            <a:avLst/>
          </a:prstGeom>
          <a:ln w="28575">
            <a:solidFill>
              <a:srgbClr val="1F497D"/>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2" name="Straight Connector 13">
            <a:extLst>
              <a:ext uri="{FF2B5EF4-FFF2-40B4-BE49-F238E27FC236}">
                <a16:creationId xmlns:a16="http://schemas.microsoft.com/office/drawing/2014/main" id="{2F58E5B0-2FB4-4EE6-9733-171E826B4E9D}"/>
              </a:ext>
            </a:extLst>
          </p:cNvPr>
          <p:cNvCxnSpPr>
            <a:cxnSpLocks/>
            <a:stCxn id="95" idx="2"/>
            <a:endCxn id="98" idx="0"/>
          </p:cNvCxnSpPr>
          <p:nvPr/>
        </p:nvCxnSpPr>
        <p:spPr>
          <a:xfrm flipH="1">
            <a:off x="4195876" y="2275969"/>
            <a:ext cx="2514185" cy="1157170"/>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3" name="Straight Connector 15">
            <a:extLst>
              <a:ext uri="{FF2B5EF4-FFF2-40B4-BE49-F238E27FC236}">
                <a16:creationId xmlns:a16="http://schemas.microsoft.com/office/drawing/2014/main" id="{BC0FD762-C9E1-46A4-9D47-A490868BC19A}"/>
              </a:ext>
            </a:extLst>
          </p:cNvPr>
          <p:cNvCxnSpPr>
            <a:cxnSpLocks/>
            <a:stCxn id="96" idx="2"/>
            <a:endCxn id="97" idx="0"/>
          </p:cNvCxnSpPr>
          <p:nvPr/>
        </p:nvCxnSpPr>
        <p:spPr>
          <a:xfrm>
            <a:off x="1752476" y="3153263"/>
            <a:ext cx="5038" cy="14645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4" name="Rounded Rectangle 22">
            <a:extLst>
              <a:ext uri="{FF2B5EF4-FFF2-40B4-BE49-F238E27FC236}">
                <a16:creationId xmlns:a16="http://schemas.microsoft.com/office/drawing/2014/main" id="{A64C16E0-7933-4D8C-9BC5-0AF856ECBE73}"/>
              </a:ext>
            </a:extLst>
          </p:cNvPr>
          <p:cNvSpPr/>
          <p:nvPr/>
        </p:nvSpPr>
        <p:spPr bwMode="auto">
          <a:xfrm>
            <a:off x="923773" y="407372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05" name="Straight Connector 15">
            <a:extLst>
              <a:ext uri="{FF2B5EF4-FFF2-40B4-BE49-F238E27FC236}">
                <a16:creationId xmlns:a16="http://schemas.microsoft.com/office/drawing/2014/main" id="{5C66FA8A-52F4-4FD5-B742-EA983E5D5CAB}"/>
              </a:ext>
            </a:extLst>
          </p:cNvPr>
          <p:cNvCxnSpPr>
            <a:cxnSpLocks/>
            <a:stCxn id="104" idx="0"/>
            <a:endCxn id="97" idx="2"/>
          </p:cNvCxnSpPr>
          <p:nvPr/>
        </p:nvCxnSpPr>
        <p:spPr>
          <a:xfrm flipV="1">
            <a:off x="1757514" y="3837186"/>
            <a:ext cx="0" cy="23654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5">
            <a:extLst>
              <a:ext uri="{FF2B5EF4-FFF2-40B4-BE49-F238E27FC236}">
                <a16:creationId xmlns:a16="http://schemas.microsoft.com/office/drawing/2014/main" id="{988BEAC9-A9BD-4238-94A2-C09E1DC8AE49}"/>
              </a:ext>
            </a:extLst>
          </p:cNvPr>
          <p:cNvCxnSpPr>
            <a:cxnSpLocks/>
            <a:stCxn id="98" idx="2"/>
            <a:endCxn id="99" idx="0"/>
          </p:cNvCxnSpPr>
          <p:nvPr/>
        </p:nvCxnSpPr>
        <p:spPr>
          <a:xfrm flipH="1">
            <a:off x="4195875" y="3970609"/>
            <a:ext cx="1" cy="16217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5">
            <a:extLst>
              <a:ext uri="{FF2B5EF4-FFF2-40B4-BE49-F238E27FC236}">
                <a16:creationId xmlns:a16="http://schemas.microsoft.com/office/drawing/2014/main" id="{392BEAAF-217D-4FE0-89F5-ACA2F9619322}"/>
              </a:ext>
            </a:extLst>
          </p:cNvPr>
          <p:cNvCxnSpPr>
            <a:cxnSpLocks/>
            <a:stCxn id="99" idx="2"/>
            <a:endCxn id="118" idx="0"/>
          </p:cNvCxnSpPr>
          <p:nvPr/>
        </p:nvCxnSpPr>
        <p:spPr>
          <a:xfrm flipH="1">
            <a:off x="3108413" y="4670251"/>
            <a:ext cx="1087462" cy="44409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8" name="Rounded Rectangle 7">
            <a:extLst>
              <a:ext uri="{FF2B5EF4-FFF2-40B4-BE49-F238E27FC236}">
                <a16:creationId xmlns:a16="http://schemas.microsoft.com/office/drawing/2014/main" id="{D11114DA-E4C0-460D-9CE7-F4A5852382D8}"/>
              </a:ext>
            </a:extLst>
          </p:cNvPr>
          <p:cNvSpPr/>
          <p:nvPr/>
        </p:nvSpPr>
        <p:spPr bwMode="auto">
          <a:xfrm>
            <a:off x="7823556" y="3395769"/>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nav</a:t>
            </a:r>
            <a:endParaRPr lang="it-IT" sz="2400" dirty="0">
              <a:solidFill>
                <a:schemeClr val="tx1"/>
              </a:solidFill>
              <a:latin typeface="Titillium Web" pitchFamily="2" charset="77"/>
              <a:ea typeface="Franklin Gothic Book" charset="0"/>
              <a:cs typeface="Franklin Gothic Book" charset="0"/>
            </a:endParaRPr>
          </a:p>
        </p:txBody>
      </p:sp>
      <p:sp>
        <p:nvSpPr>
          <p:cNvPr id="109" name="Rounded Rectangle 8">
            <a:extLst>
              <a:ext uri="{FF2B5EF4-FFF2-40B4-BE49-F238E27FC236}">
                <a16:creationId xmlns:a16="http://schemas.microsoft.com/office/drawing/2014/main" id="{91D6F496-50F6-4F3B-9803-E18E12BE977B}"/>
              </a:ext>
            </a:extLst>
          </p:cNvPr>
          <p:cNvSpPr/>
          <p:nvPr/>
        </p:nvSpPr>
        <p:spPr bwMode="auto">
          <a:xfrm>
            <a:off x="7821063" y="4322858"/>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div</a:t>
            </a:r>
            <a:endParaRPr lang="it-IT" sz="2400" dirty="0">
              <a:solidFill>
                <a:schemeClr val="tx1"/>
              </a:solidFill>
              <a:latin typeface="Titillium Web" pitchFamily="2" charset="77"/>
              <a:ea typeface="Franklin Gothic Book" charset="0"/>
              <a:cs typeface="Franklin Gothic Book" charset="0"/>
            </a:endParaRPr>
          </a:p>
        </p:txBody>
      </p:sp>
      <p:cxnSp>
        <p:nvCxnSpPr>
          <p:cNvPr id="110" name="Straight Connector 13">
            <a:extLst>
              <a:ext uri="{FF2B5EF4-FFF2-40B4-BE49-F238E27FC236}">
                <a16:creationId xmlns:a16="http://schemas.microsoft.com/office/drawing/2014/main" id="{93E213B8-EE7D-44CB-880C-96161AEB7F12}"/>
              </a:ext>
            </a:extLst>
          </p:cNvPr>
          <p:cNvCxnSpPr>
            <a:cxnSpLocks/>
            <a:stCxn id="95" idx="2"/>
            <a:endCxn id="108" idx="0"/>
          </p:cNvCxnSpPr>
          <p:nvPr/>
        </p:nvCxnSpPr>
        <p:spPr>
          <a:xfrm>
            <a:off x="6710061" y="2275969"/>
            <a:ext cx="1947236" cy="1119800"/>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5">
            <a:extLst>
              <a:ext uri="{FF2B5EF4-FFF2-40B4-BE49-F238E27FC236}">
                <a16:creationId xmlns:a16="http://schemas.microsoft.com/office/drawing/2014/main" id="{9AA0F706-82A4-4A76-8622-14F4B0D88952}"/>
              </a:ext>
            </a:extLst>
          </p:cNvPr>
          <p:cNvCxnSpPr>
            <a:cxnSpLocks/>
            <a:stCxn id="108" idx="2"/>
            <a:endCxn id="109" idx="0"/>
          </p:cNvCxnSpPr>
          <p:nvPr/>
        </p:nvCxnSpPr>
        <p:spPr>
          <a:xfrm flipH="1">
            <a:off x="8654804" y="3933239"/>
            <a:ext cx="2493" cy="389619"/>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2" name="Rounded Rectangle 7">
            <a:extLst>
              <a:ext uri="{FF2B5EF4-FFF2-40B4-BE49-F238E27FC236}">
                <a16:creationId xmlns:a16="http://schemas.microsoft.com/office/drawing/2014/main" id="{8CCA5086-9686-47CA-B7D9-B72B5B15BD2F}"/>
              </a:ext>
            </a:extLst>
          </p:cNvPr>
          <p:cNvSpPr/>
          <p:nvPr/>
        </p:nvSpPr>
        <p:spPr bwMode="auto">
          <a:xfrm>
            <a:off x="10464664" y="2808224"/>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footer</a:t>
            </a:r>
            <a:endParaRPr lang="it-IT" sz="2400" dirty="0">
              <a:solidFill>
                <a:schemeClr val="tx1"/>
              </a:solidFill>
              <a:latin typeface="Titillium Web" pitchFamily="2" charset="77"/>
              <a:ea typeface="Franklin Gothic Book" charset="0"/>
              <a:cs typeface="Franklin Gothic Book" charset="0"/>
            </a:endParaRPr>
          </a:p>
        </p:txBody>
      </p:sp>
      <p:sp>
        <p:nvSpPr>
          <p:cNvPr id="113" name="Rounded Rectangle 8">
            <a:extLst>
              <a:ext uri="{FF2B5EF4-FFF2-40B4-BE49-F238E27FC236}">
                <a16:creationId xmlns:a16="http://schemas.microsoft.com/office/drawing/2014/main" id="{3E42A229-B5C8-414C-AA0C-5952730771BD}"/>
              </a:ext>
            </a:extLst>
          </p:cNvPr>
          <p:cNvSpPr/>
          <p:nvPr/>
        </p:nvSpPr>
        <p:spPr bwMode="auto">
          <a:xfrm>
            <a:off x="10463889" y="3781041"/>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sp>
        <p:nvSpPr>
          <p:cNvPr id="114" name="Rounded Rectangle 10">
            <a:extLst>
              <a:ext uri="{FF2B5EF4-FFF2-40B4-BE49-F238E27FC236}">
                <a16:creationId xmlns:a16="http://schemas.microsoft.com/office/drawing/2014/main" id="{4CF30E57-2203-4CF5-897C-DE977B5A0B9A}"/>
              </a:ext>
            </a:extLst>
          </p:cNvPr>
          <p:cNvSpPr/>
          <p:nvPr/>
        </p:nvSpPr>
        <p:spPr bwMode="auto">
          <a:xfrm>
            <a:off x="10463889" y="4532033"/>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15" name="Straight Connector 13">
            <a:extLst>
              <a:ext uri="{FF2B5EF4-FFF2-40B4-BE49-F238E27FC236}">
                <a16:creationId xmlns:a16="http://schemas.microsoft.com/office/drawing/2014/main" id="{1388E2AB-0F11-4561-88D4-DD39F27DC859}"/>
              </a:ext>
            </a:extLst>
          </p:cNvPr>
          <p:cNvCxnSpPr>
            <a:cxnSpLocks/>
            <a:stCxn id="95" idx="2"/>
            <a:endCxn id="112" idx="0"/>
          </p:cNvCxnSpPr>
          <p:nvPr/>
        </p:nvCxnSpPr>
        <p:spPr>
          <a:xfrm>
            <a:off x="6710061" y="2275969"/>
            <a:ext cx="4588344" cy="532255"/>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6" name="Straight Connector 15">
            <a:extLst>
              <a:ext uri="{FF2B5EF4-FFF2-40B4-BE49-F238E27FC236}">
                <a16:creationId xmlns:a16="http://schemas.microsoft.com/office/drawing/2014/main" id="{7E635B76-732A-434E-BDE2-6CA638622FBE}"/>
              </a:ext>
            </a:extLst>
          </p:cNvPr>
          <p:cNvCxnSpPr>
            <a:cxnSpLocks/>
            <a:stCxn id="113" idx="2"/>
            <a:endCxn id="114" idx="0"/>
          </p:cNvCxnSpPr>
          <p:nvPr/>
        </p:nvCxnSpPr>
        <p:spPr>
          <a:xfrm>
            <a:off x="11297630" y="4318511"/>
            <a:ext cx="0" cy="21352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7" name="Rounded Rectangle 8">
            <a:extLst>
              <a:ext uri="{FF2B5EF4-FFF2-40B4-BE49-F238E27FC236}">
                <a16:creationId xmlns:a16="http://schemas.microsoft.com/office/drawing/2014/main" id="{109D6B1C-1A4E-426B-9754-197344A46E94}"/>
              </a:ext>
            </a:extLst>
          </p:cNvPr>
          <p:cNvSpPr/>
          <p:nvPr/>
        </p:nvSpPr>
        <p:spPr bwMode="auto">
          <a:xfrm>
            <a:off x="4380617" y="5114344"/>
            <a:ext cx="1667482" cy="53747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sp>
        <p:nvSpPr>
          <p:cNvPr id="118" name="Rounded Rectangle 8">
            <a:extLst>
              <a:ext uri="{FF2B5EF4-FFF2-40B4-BE49-F238E27FC236}">
                <a16:creationId xmlns:a16="http://schemas.microsoft.com/office/drawing/2014/main" id="{BCA66CAD-7601-4101-9C42-D306F1E4E2BE}"/>
              </a:ext>
            </a:extLst>
          </p:cNvPr>
          <p:cNvSpPr/>
          <p:nvPr/>
        </p:nvSpPr>
        <p:spPr bwMode="auto">
          <a:xfrm>
            <a:off x="2274672" y="5114344"/>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h2</a:t>
            </a:r>
            <a:endParaRPr lang="it-IT" sz="2400" dirty="0">
              <a:solidFill>
                <a:schemeClr val="tx1"/>
              </a:solidFill>
              <a:latin typeface="Titillium Web" pitchFamily="2" charset="77"/>
              <a:ea typeface="Franklin Gothic Book" charset="0"/>
              <a:cs typeface="Franklin Gothic Book" charset="0"/>
            </a:endParaRPr>
          </a:p>
        </p:txBody>
      </p:sp>
      <p:cxnSp>
        <p:nvCxnSpPr>
          <p:cNvPr id="119" name="Straight Connector 15">
            <a:extLst>
              <a:ext uri="{FF2B5EF4-FFF2-40B4-BE49-F238E27FC236}">
                <a16:creationId xmlns:a16="http://schemas.microsoft.com/office/drawing/2014/main" id="{7DA5F753-E035-4C29-9AC6-F596E50E9AF1}"/>
              </a:ext>
            </a:extLst>
          </p:cNvPr>
          <p:cNvCxnSpPr>
            <a:cxnSpLocks/>
            <a:stCxn id="99" idx="2"/>
            <a:endCxn id="117" idx="0"/>
          </p:cNvCxnSpPr>
          <p:nvPr/>
        </p:nvCxnSpPr>
        <p:spPr>
          <a:xfrm>
            <a:off x="4195875" y="4670251"/>
            <a:ext cx="1018483" cy="44409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5">
            <a:extLst>
              <a:ext uri="{FF2B5EF4-FFF2-40B4-BE49-F238E27FC236}">
                <a16:creationId xmlns:a16="http://schemas.microsoft.com/office/drawing/2014/main" id="{4D58241B-77A8-4ED9-AA76-0106C298F538}"/>
              </a:ext>
            </a:extLst>
          </p:cNvPr>
          <p:cNvCxnSpPr>
            <a:cxnSpLocks/>
            <a:stCxn id="118" idx="2"/>
            <a:endCxn id="121" idx="0"/>
          </p:cNvCxnSpPr>
          <p:nvPr/>
        </p:nvCxnSpPr>
        <p:spPr>
          <a:xfrm>
            <a:off x="3108413" y="5651814"/>
            <a:ext cx="637"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1" name="Rounded Rectangle 10">
            <a:extLst>
              <a:ext uri="{FF2B5EF4-FFF2-40B4-BE49-F238E27FC236}">
                <a16:creationId xmlns:a16="http://schemas.microsoft.com/office/drawing/2014/main" id="{9E7C3322-1668-4281-86D9-DFFB580E564C}"/>
              </a:ext>
            </a:extLst>
          </p:cNvPr>
          <p:cNvSpPr/>
          <p:nvPr/>
        </p:nvSpPr>
        <p:spPr bwMode="auto">
          <a:xfrm>
            <a:off x="2275309" y="589566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22" name="Straight Connector 15">
            <a:extLst>
              <a:ext uri="{FF2B5EF4-FFF2-40B4-BE49-F238E27FC236}">
                <a16:creationId xmlns:a16="http://schemas.microsoft.com/office/drawing/2014/main" id="{B014C898-B26F-4B0C-8D6A-DC90216D7A0C}"/>
              </a:ext>
            </a:extLst>
          </p:cNvPr>
          <p:cNvCxnSpPr>
            <a:cxnSpLocks/>
            <a:stCxn id="117" idx="2"/>
            <a:endCxn id="100" idx="0"/>
          </p:cNvCxnSpPr>
          <p:nvPr/>
        </p:nvCxnSpPr>
        <p:spPr>
          <a:xfrm>
            <a:off x="5214358" y="5651814"/>
            <a:ext cx="0"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3" name="Rounded Rectangle 10">
            <a:extLst>
              <a:ext uri="{FF2B5EF4-FFF2-40B4-BE49-F238E27FC236}">
                <a16:creationId xmlns:a16="http://schemas.microsoft.com/office/drawing/2014/main" id="{EC3B7026-6E3E-4735-B870-3EBE67800C0F}"/>
              </a:ext>
            </a:extLst>
          </p:cNvPr>
          <p:cNvSpPr/>
          <p:nvPr/>
        </p:nvSpPr>
        <p:spPr bwMode="auto">
          <a:xfrm>
            <a:off x="6865236" y="6130430"/>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sp>
        <p:nvSpPr>
          <p:cNvPr id="124" name="Rounded Rectangle 8">
            <a:extLst>
              <a:ext uri="{FF2B5EF4-FFF2-40B4-BE49-F238E27FC236}">
                <a16:creationId xmlns:a16="http://schemas.microsoft.com/office/drawing/2014/main" id="{8928A818-BCEC-4BAB-A5B1-8F840111AF9F}"/>
              </a:ext>
            </a:extLst>
          </p:cNvPr>
          <p:cNvSpPr/>
          <p:nvPr/>
        </p:nvSpPr>
        <p:spPr bwMode="auto">
          <a:xfrm>
            <a:off x="6865236" y="5349499"/>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a:t>
            </a:r>
          </a:p>
        </p:txBody>
      </p:sp>
      <p:cxnSp>
        <p:nvCxnSpPr>
          <p:cNvPr id="125" name="Straight Connector 15">
            <a:extLst>
              <a:ext uri="{FF2B5EF4-FFF2-40B4-BE49-F238E27FC236}">
                <a16:creationId xmlns:a16="http://schemas.microsoft.com/office/drawing/2014/main" id="{FD2F4EAB-7E4B-483F-A3AB-E44F0741BCEF}"/>
              </a:ext>
            </a:extLst>
          </p:cNvPr>
          <p:cNvCxnSpPr>
            <a:cxnSpLocks/>
            <a:stCxn id="124" idx="2"/>
            <a:endCxn id="123" idx="0"/>
          </p:cNvCxnSpPr>
          <p:nvPr/>
        </p:nvCxnSpPr>
        <p:spPr>
          <a:xfrm>
            <a:off x="7698977" y="5886969"/>
            <a:ext cx="0" cy="243461"/>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6" name="Rounded Rectangle 10">
            <a:extLst>
              <a:ext uri="{FF2B5EF4-FFF2-40B4-BE49-F238E27FC236}">
                <a16:creationId xmlns:a16="http://schemas.microsoft.com/office/drawing/2014/main" id="{E5AE0E8B-8ED2-4E13-A1A9-75EB3322DFA3}"/>
              </a:ext>
            </a:extLst>
          </p:cNvPr>
          <p:cNvSpPr/>
          <p:nvPr/>
        </p:nvSpPr>
        <p:spPr bwMode="auto">
          <a:xfrm>
            <a:off x="8796407" y="615591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sp>
        <p:nvSpPr>
          <p:cNvPr id="127" name="Rounded Rectangle 8">
            <a:extLst>
              <a:ext uri="{FF2B5EF4-FFF2-40B4-BE49-F238E27FC236}">
                <a16:creationId xmlns:a16="http://schemas.microsoft.com/office/drawing/2014/main" id="{21E49B92-BA56-4401-AB73-B448DBF439F8}"/>
              </a:ext>
            </a:extLst>
          </p:cNvPr>
          <p:cNvSpPr/>
          <p:nvPr/>
        </p:nvSpPr>
        <p:spPr bwMode="auto">
          <a:xfrm>
            <a:off x="8796407" y="5374594"/>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128" name="Straight Connector 15">
            <a:extLst>
              <a:ext uri="{FF2B5EF4-FFF2-40B4-BE49-F238E27FC236}">
                <a16:creationId xmlns:a16="http://schemas.microsoft.com/office/drawing/2014/main" id="{1D97A212-CD26-4280-9F59-9C178CBAD905}"/>
              </a:ext>
            </a:extLst>
          </p:cNvPr>
          <p:cNvCxnSpPr>
            <a:cxnSpLocks/>
            <a:stCxn id="127" idx="2"/>
            <a:endCxn id="126" idx="0"/>
          </p:cNvCxnSpPr>
          <p:nvPr/>
        </p:nvCxnSpPr>
        <p:spPr>
          <a:xfrm>
            <a:off x="9630148" y="5912064"/>
            <a:ext cx="0"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5">
            <a:extLst>
              <a:ext uri="{FF2B5EF4-FFF2-40B4-BE49-F238E27FC236}">
                <a16:creationId xmlns:a16="http://schemas.microsoft.com/office/drawing/2014/main" id="{065F933D-C1BE-444C-BCB8-41AD55994817}"/>
              </a:ext>
            </a:extLst>
          </p:cNvPr>
          <p:cNvCxnSpPr>
            <a:cxnSpLocks/>
            <a:stCxn id="109" idx="2"/>
            <a:endCxn id="124" idx="0"/>
          </p:cNvCxnSpPr>
          <p:nvPr/>
        </p:nvCxnSpPr>
        <p:spPr>
          <a:xfrm flipH="1">
            <a:off x="7698977" y="4860328"/>
            <a:ext cx="955827" cy="489171"/>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5">
            <a:extLst>
              <a:ext uri="{FF2B5EF4-FFF2-40B4-BE49-F238E27FC236}">
                <a16:creationId xmlns:a16="http://schemas.microsoft.com/office/drawing/2014/main" id="{98EF5A31-79AD-4996-B460-E5C6998F96BD}"/>
              </a:ext>
            </a:extLst>
          </p:cNvPr>
          <p:cNvCxnSpPr>
            <a:cxnSpLocks/>
            <a:stCxn id="109" idx="2"/>
            <a:endCxn id="127" idx="0"/>
          </p:cNvCxnSpPr>
          <p:nvPr/>
        </p:nvCxnSpPr>
        <p:spPr>
          <a:xfrm>
            <a:off x="8654804" y="4860328"/>
            <a:ext cx="975344" cy="514266"/>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1" name="Straight Connector 15">
            <a:extLst>
              <a:ext uri="{FF2B5EF4-FFF2-40B4-BE49-F238E27FC236}">
                <a16:creationId xmlns:a16="http://schemas.microsoft.com/office/drawing/2014/main" id="{D6AD4E6B-3852-4973-8586-57F0A75A9D44}"/>
              </a:ext>
            </a:extLst>
          </p:cNvPr>
          <p:cNvCxnSpPr>
            <a:cxnSpLocks/>
            <a:stCxn id="112" idx="2"/>
            <a:endCxn id="113" idx="0"/>
          </p:cNvCxnSpPr>
          <p:nvPr/>
        </p:nvCxnSpPr>
        <p:spPr>
          <a:xfrm flipH="1">
            <a:off x="11297630" y="3345694"/>
            <a:ext cx="775" cy="435347"/>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6" name="Rounded Rectangle 54">
            <a:extLst>
              <a:ext uri="{FF2B5EF4-FFF2-40B4-BE49-F238E27FC236}">
                <a16:creationId xmlns:a16="http://schemas.microsoft.com/office/drawing/2014/main" id="{5EF8D47E-92C2-494D-BA91-1AB4AC712AE4}"/>
              </a:ext>
            </a:extLst>
          </p:cNvPr>
          <p:cNvSpPr/>
          <p:nvPr/>
        </p:nvSpPr>
        <p:spPr bwMode="auto">
          <a:xfrm>
            <a:off x="5380327" y="4847588"/>
            <a:ext cx="1106235" cy="537470"/>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Id=id1</a:t>
            </a:r>
          </a:p>
        </p:txBody>
      </p:sp>
      <p:sp>
        <p:nvSpPr>
          <p:cNvPr id="133" name="Rounded Rectangle 54">
            <a:extLst>
              <a:ext uri="{FF2B5EF4-FFF2-40B4-BE49-F238E27FC236}">
                <a16:creationId xmlns:a16="http://schemas.microsoft.com/office/drawing/2014/main" id="{89436B42-FA5E-4408-BD70-64F39F945962}"/>
              </a:ext>
            </a:extLst>
          </p:cNvPr>
          <p:cNvSpPr/>
          <p:nvPr/>
        </p:nvSpPr>
        <p:spPr bwMode="auto">
          <a:xfrm>
            <a:off x="9157150" y="4182762"/>
            <a:ext cx="1106235" cy="537470"/>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Id=id2</a:t>
            </a:r>
          </a:p>
        </p:txBody>
      </p:sp>
    </p:spTree>
    <p:extLst>
      <p:ext uri="{BB962C8B-B14F-4D97-AF65-F5344CB8AC3E}">
        <p14:creationId xmlns:p14="http://schemas.microsoft.com/office/powerpoint/2010/main" val="52769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Combinazioni – </a:t>
            </a:r>
            <a:r>
              <a:rPr lang="it-IT" dirty="0" err="1"/>
              <a:t>Tipo+Classe</a:t>
            </a:r>
            <a:endParaRPr lang="it-IT" dirty="0"/>
          </a:p>
        </p:txBody>
      </p:sp>
      <p:sp>
        <p:nvSpPr>
          <p:cNvPr id="3" name="Content Placeholder 2"/>
          <p:cNvSpPr>
            <a:spLocks noGrp="1"/>
          </p:cNvSpPr>
          <p:nvPr>
            <p:ph idx="1"/>
          </p:nvPr>
        </p:nvSpPr>
        <p:spPr>
          <a:xfrm>
            <a:off x="1775520" y="2006430"/>
            <a:ext cx="10416480" cy="4851570"/>
          </a:xfrm>
        </p:spPr>
        <p:txBody>
          <a:bodyPr>
            <a:noAutofit/>
          </a:bodyPr>
          <a:lstStyle/>
          <a:p>
            <a:r>
              <a:rPr lang="it-IT" sz="2400" dirty="0"/>
              <a:t>Selettore scomponibile in tre parti:</a:t>
            </a:r>
          </a:p>
          <a:p>
            <a:pPr lvl="1"/>
            <a:r>
              <a:rPr lang="it-IT" sz="2400" dirty="0"/>
              <a:t>tag</a:t>
            </a:r>
          </a:p>
          <a:p>
            <a:pPr lvl="1"/>
            <a:r>
              <a:rPr lang="it-IT" sz="2400" dirty="0">
                <a:solidFill>
                  <a:srgbClr val="C00000"/>
                </a:solidFill>
              </a:rPr>
              <a:t>.</a:t>
            </a:r>
          </a:p>
          <a:p>
            <a:pPr lvl="1"/>
            <a:r>
              <a:rPr lang="it-IT" sz="2400" dirty="0">
                <a:solidFill>
                  <a:srgbClr val="44546A"/>
                </a:solidFill>
              </a:rPr>
              <a:t>classe</a:t>
            </a:r>
            <a:endParaRPr lang="it-IT" sz="2400" b="1" dirty="0"/>
          </a:p>
          <a:p>
            <a:r>
              <a:rPr lang="it-IT" sz="2400" dirty="0"/>
              <a:t>La selezione avviene in due fasi:</a:t>
            </a:r>
          </a:p>
          <a:p>
            <a:pPr lvl="1"/>
            <a:r>
              <a:rPr lang="it-IT" sz="2400" dirty="0"/>
              <a:t>Recupera gli elementi che appartengono al tipo indicato</a:t>
            </a:r>
          </a:p>
          <a:p>
            <a:pPr lvl="1"/>
            <a:r>
              <a:rPr lang="it-IT" sz="2400" dirty="0"/>
              <a:t>Seleziona quegli elementi con una classe uguale a quella specificata</a:t>
            </a:r>
          </a:p>
        </p:txBody>
      </p:sp>
      <p:sp>
        <p:nvSpPr>
          <p:cNvPr id="5" name="TextBox 4"/>
          <p:cNvSpPr txBox="1"/>
          <p:nvPr/>
        </p:nvSpPr>
        <p:spPr>
          <a:xfrm>
            <a:off x="3821236" y="5572035"/>
            <a:ext cx="4701928" cy="1200329"/>
          </a:xfrm>
          <a:prstGeom prst="rect">
            <a:avLst/>
          </a:prstGeom>
          <a:noFill/>
        </p:spPr>
        <p:txBody>
          <a:bodyPr wrap="none" rtlCol="0">
            <a:spAutoFit/>
          </a:bodyPr>
          <a:lstStyle/>
          <a:p>
            <a:r>
              <a:rPr lang="en-US" sz="2400" dirty="0">
                <a:solidFill>
                  <a:srgbClr val="800000"/>
                </a:solidFill>
                <a:latin typeface="Courier"/>
                <a:cs typeface="Courier"/>
              </a:rPr>
              <a:t>div.classe1</a:t>
            </a:r>
            <a:r>
              <a:rPr lang="en-US" sz="2400" dirty="0">
                <a:solidFill>
                  <a:srgbClr val="000000"/>
                </a:solidFill>
                <a:latin typeface="Courier"/>
                <a:cs typeface="Courier"/>
              </a:rPr>
              <a:t>{</a:t>
            </a:r>
          </a:p>
          <a:p>
            <a:r>
              <a:rPr lang="en-US" sz="2400" dirty="0">
                <a:solidFill>
                  <a:srgbClr val="FF0000"/>
                </a:solidFill>
                <a:latin typeface="Courier"/>
                <a:cs typeface="Courier"/>
              </a:rPr>
              <a:t>	background-color</a:t>
            </a:r>
            <a:r>
              <a:rPr lang="en-US" sz="2400" dirty="0">
                <a:solidFill>
                  <a:srgbClr val="000000"/>
                </a:solidFill>
                <a:latin typeface="Courier"/>
                <a:cs typeface="Courier"/>
              </a:rPr>
              <a:t>: </a:t>
            </a:r>
            <a:r>
              <a:rPr lang="en-US" sz="2400" dirty="0">
                <a:solidFill>
                  <a:srgbClr val="0000FF"/>
                </a:solidFill>
                <a:latin typeface="Courier"/>
                <a:cs typeface="Courier"/>
              </a:rPr>
              <a:t>red</a:t>
            </a:r>
            <a:r>
              <a:rPr lang="en-US" sz="2400" dirty="0">
                <a:solidFill>
                  <a:srgbClr val="000000"/>
                </a:solidFill>
                <a:latin typeface="Courier"/>
                <a:cs typeface="Courier"/>
              </a:rPr>
              <a:t>;</a:t>
            </a:r>
          </a:p>
          <a:p>
            <a:r>
              <a:rPr lang="en-US" sz="2400" dirty="0">
                <a:solidFill>
                  <a:srgbClr val="000000"/>
                </a:solidFill>
                <a:latin typeface="Courier"/>
                <a:cs typeface="Courier"/>
              </a:rPr>
              <a:t>}</a:t>
            </a:r>
            <a:endParaRPr lang="it-IT" sz="2400" dirty="0">
              <a:latin typeface="Courier"/>
              <a:cs typeface="Courier"/>
            </a:endParaRPr>
          </a:p>
        </p:txBody>
      </p:sp>
    </p:spTree>
    <p:extLst>
      <p:ext uri="{BB962C8B-B14F-4D97-AF65-F5344CB8AC3E}">
        <p14:creationId xmlns:p14="http://schemas.microsoft.com/office/powerpoint/2010/main" val="277689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Combinazioni – </a:t>
            </a:r>
            <a:r>
              <a:rPr lang="it-IT" dirty="0" err="1"/>
              <a:t>Tipo+Classe</a:t>
            </a:r>
            <a:endParaRPr lang="it-IT" dirty="0"/>
          </a:p>
        </p:txBody>
      </p:sp>
      <p:sp>
        <p:nvSpPr>
          <p:cNvPr id="95" name="Rounded Rectangle 3">
            <a:extLst>
              <a:ext uri="{FF2B5EF4-FFF2-40B4-BE49-F238E27FC236}">
                <a16:creationId xmlns:a16="http://schemas.microsoft.com/office/drawing/2014/main" id="{88D6FE5A-F2A8-4D35-B308-B69075F7972F}"/>
              </a:ext>
            </a:extLst>
          </p:cNvPr>
          <p:cNvSpPr/>
          <p:nvPr/>
        </p:nvSpPr>
        <p:spPr bwMode="auto">
          <a:xfrm>
            <a:off x="5317754" y="1516297"/>
            <a:ext cx="2784613" cy="7596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3200" dirty="0">
                <a:solidFill>
                  <a:schemeClr val="tx1"/>
                </a:solidFill>
                <a:latin typeface="Titillium Web" pitchFamily="2" charset="77"/>
                <a:ea typeface="Franklin Gothic Book" charset="0"/>
                <a:cs typeface="Franklin Gothic Book" charset="0"/>
              </a:rPr>
              <a:t>body</a:t>
            </a:r>
            <a:endParaRPr lang="it-IT" sz="2400" dirty="0">
              <a:solidFill>
                <a:schemeClr val="tx1"/>
              </a:solidFill>
              <a:latin typeface="Titillium Web" pitchFamily="2" charset="77"/>
              <a:ea typeface="Franklin Gothic Book" charset="0"/>
              <a:cs typeface="Franklin Gothic Book" charset="0"/>
            </a:endParaRPr>
          </a:p>
        </p:txBody>
      </p:sp>
      <p:sp>
        <p:nvSpPr>
          <p:cNvPr id="96" name="Rounded Rectangle 4">
            <a:extLst>
              <a:ext uri="{FF2B5EF4-FFF2-40B4-BE49-F238E27FC236}">
                <a16:creationId xmlns:a16="http://schemas.microsoft.com/office/drawing/2014/main" id="{78B283BC-8520-4B68-8973-E15029EA4069}"/>
              </a:ext>
            </a:extLst>
          </p:cNvPr>
          <p:cNvSpPr/>
          <p:nvPr/>
        </p:nvSpPr>
        <p:spPr bwMode="auto">
          <a:xfrm>
            <a:off x="918735" y="2615793"/>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err="1">
                <a:solidFill>
                  <a:schemeClr val="tx1"/>
                </a:solidFill>
                <a:latin typeface="Titillium Web" pitchFamily="2" charset="77"/>
                <a:ea typeface="Franklin Gothic Book" charset="0"/>
                <a:cs typeface="Franklin Gothic Book" charset="0"/>
              </a:rPr>
              <a:t>header</a:t>
            </a:r>
            <a:endParaRPr lang="it-IT" sz="2400" dirty="0">
              <a:solidFill>
                <a:schemeClr val="tx1"/>
              </a:solidFill>
              <a:latin typeface="Titillium Web" pitchFamily="2" charset="77"/>
              <a:ea typeface="Franklin Gothic Book" charset="0"/>
              <a:cs typeface="Franklin Gothic Book" charset="0"/>
            </a:endParaRPr>
          </a:p>
        </p:txBody>
      </p:sp>
      <p:sp>
        <p:nvSpPr>
          <p:cNvPr id="97" name="Rounded Rectangle 5">
            <a:extLst>
              <a:ext uri="{FF2B5EF4-FFF2-40B4-BE49-F238E27FC236}">
                <a16:creationId xmlns:a16="http://schemas.microsoft.com/office/drawing/2014/main" id="{3299DBF5-E0B3-4DE7-9F89-ECAEDF9EC9E9}"/>
              </a:ext>
            </a:extLst>
          </p:cNvPr>
          <p:cNvSpPr/>
          <p:nvPr/>
        </p:nvSpPr>
        <p:spPr bwMode="auto">
          <a:xfrm>
            <a:off x="888530" y="3289638"/>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h1</a:t>
            </a:r>
          </a:p>
        </p:txBody>
      </p:sp>
      <p:sp>
        <p:nvSpPr>
          <p:cNvPr id="98" name="Rounded Rectangle 7">
            <a:extLst>
              <a:ext uri="{FF2B5EF4-FFF2-40B4-BE49-F238E27FC236}">
                <a16:creationId xmlns:a16="http://schemas.microsoft.com/office/drawing/2014/main" id="{E4FAC786-F9F6-4DFD-B96F-587B607C552A}"/>
              </a:ext>
            </a:extLst>
          </p:cNvPr>
          <p:cNvSpPr/>
          <p:nvPr/>
        </p:nvSpPr>
        <p:spPr bwMode="auto">
          <a:xfrm>
            <a:off x="3615217" y="3694734"/>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article</a:t>
            </a:r>
            <a:endParaRPr lang="it-IT" sz="2400" dirty="0">
              <a:solidFill>
                <a:schemeClr val="tx1"/>
              </a:solidFill>
              <a:latin typeface="Titillium Web" pitchFamily="2" charset="77"/>
              <a:ea typeface="Franklin Gothic Book" charset="0"/>
              <a:cs typeface="Franklin Gothic Book" charset="0"/>
            </a:endParaRPr>
          </a:p>
        </p:txBody>
      </p:sp>
      <p:sp>
        <p:nvSpPr>
          <p:cNvPr id="99" name="Rounded Rectangle 8">
            <a:extLst>
              <a:ext uri="{FF2B5EF4-FFF2-40B4-BE49-F238E27FC236}">
                <a16:creationId xmlns:a16="http://schemas.microsoft.com/office/drawing/2014/main" id="{FE1C8D4A-F62F-42D1-AEB9-7E3BF533AD36}"/>
              </a:ext>
            </a:extLst>
          </p:cNvPr>
          <p:cNvSpPr/>
          <p:nvPr/>
        </p:nvSpPr>
        <p:spPr bwMode="auto">
          <a:xfrm>
            <a:off x="3615217" y="4338352"/>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section</a:t>
            </a:r>
          </a:p>
        </p:txBody>
      </p:sp>
      <p:sp>
        <p:nvSpPr>
          <p:cNvPr id="100" name="Rounded Rectangle 10">
            <a:extLst>
              <a:ext uri="{FF2B5EF4-FFF2-40B4-BE49-F238E27FC236}">
                <a16:creationId xmlns:a16="http://schemas.microsoft.com/office/drawing/2014/main" id="{181C87D4-9F54-47C8-800E-0FDFE5B8D4C7}"/>
              </a:ext>
            </a:extLst>
          </p:cNvPr>
          <p:cNvSpPr/>
          <p:nvPr/>
        </p:nvSpPr>
        <p:spPr bwMode="auto">
          <a:xfrm>
            <a:off x="4380617" y="589566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01" name="Straight Connector 12">
            <a:extLst>
              <a:ext uri="{FF2B5EF4-FFF2-40B4-BE49-F238E27FC236}">
                <a16:creationId xmlns:a16="http://schemas.microsoft.com/office/drawing/2014/main" id="{DB5BC522-3094-4AD0-831C-0F2877D422D2}"/>
              </a:ext>
            </a:extLst>
          </p:cNvPr>
          <p:cNvCxnSpPr>
            <a:cxnSpLocks/>
            <a:stCxn id="95" idx="2"/>
            <a:endCxn id="96" idx="0"/>
          </p:cNvCxnSpPr>
          <p:nvPr/>
        </p:nvCxnSpPr>
        <p:spPr>
          <a:xfrm flipH="1">
            <a:off x="1752476" y="2275969"/>
            <a:ext cx="4957585" cy="339824"/>
          </a:xfrm>
          <a:prstGeom prst="line">
            <a:avLst/>
          </a:prstGeom>
          <a:ln w="28575">
            <a:solidFill>
              <a:srgbClr val="1F497D"/>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2" name="Straight Connector 13">
            <a:extLst>
              <a:ext uri="{FF2B5EF4-FFF2-40B4-BE49-F238E27FC236}">
                <a16:creationId xmlns:a16="http://schemas.microsoft.com/office/drawing/2014/main" id="{2F58E5B0-2FB4-4EE6-9733-171E826B4E9D}"/>
              </a:ext>
            </a:extLst>
          </p:cNvPr>
          <p:cNvCxnSpPr>
            <a:cxnSpLocks/>
            <a:stCxn id="95" idx="2"/>
            <a:endCxn id="98" idx="0"/>
          </p:cNvCxnSpPr>
          <p:nvPr/>
        </p:nvCxnSpPr>
        <p:spPr>
          <a:xfrm flipH="1">
            <a:off x="4448958" y="2275969"/>
            <a:ext cx="2261103" cy="1418765"/>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3" name="Straight Connector 15">
            <a:extLst>
              <a:ext uri="{FF2B5EF4-FFF2-40B4-BE49-F238E27FC236}">
                <a16:creationId xmlns:a16="http://schemas.microsoft.com/office/drawing/2014/main" id="{BC0FD762-C9E1-46A4-9D47-A490868BC19A}"/>
              </a:ext>
            </a:extLst>
          </p:cNvPr>
          <p:cNvCxnSpPr>
            <a:cxnSpLocks/>
            <a:endCxn id="97" idx="0"/>
          </p:cNvCxnSpPr>
          <p:nvPr/>
        </p:nvCxnSpPr>
        <p:spPr>
          <a:xfrm>
            <a:off x="1717233" y="3143185"/>
            <a:ext cx="5038" cy="14645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4" name="Rounded Rectangle 22">
            <a:extLst>
              <a:ext uri="{FF2B5EF4-FFF2-40B4-BE49-F238E27FC236}">
                <a16:creationId xmlns:a16="http://schemas.microsoft.com/office/drawing/2014/main" id="{A64C16E0-7933-4D8C-9BC5-0AF856ECBE73}"/>
              </a:ext>
            </a:extLst>
          </p:cNvPr>
          <p:cNvSpPr/>
          <p:nvPr/>
        </p:nvSpPr>
        <p:spPr bwMode="auto">
          <a:xfrm>
            <a:off x="888530" y="4063650"/>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05" name="Straight Connector 15">
            <a:extLst>
              <a:ext uri="{FF2B5EF4-FFF2-40B4-BE49-F238E27FC236}">
                <a16:creationId xmlns:a16="http://schemas.microsoft.com/office/drawing/2014/main" id="{5C66FA8A-52F4-4FD5-B742-EA983E5D5CAB}"/>
              </a:ext>
            </a:extLst>
          </p:cNvPr>
          <p:cNvCxnSpPr>
            <a:cxnSpLocks/>
            <a:stCxn id="104" idx="0"/>
            <a:endCxn id="97" idx="2"/>
          </p:cNvCxnSpPr>
          <p:nvPr/>
        </p:nvCxnSpPr>
        <p:spPr>
          <a:xfrm flipV="1">
            <a:off x="1722271" y="3827108"/>
            <a:ext cx="0" cy="23654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5">
            <a:extLst>
              <a:ext uri="{FF2B5EF4-FFF2-40B4-BE49-F238E27FC236}">
                <a16:creationId xmlns:a16="http://schemas.microsoft.com/office/drawing/2014/main" id="{988BEAC9-A9BD-4238-94A2-C09E1DC8AE49}"/>
              </a:ext>
            </a:extLst>
          </p:cNvPr>
          <p:cNvCxnSpPr>
            <a:cxnSpLocks/>
            <a:stCxn id="98" idx="2"/>
            <a:endCxn id="99" idx="0"/>
          </p:cNvCxnSpPr>
          <p:nvPr/>
        </p:nvCxnSpPr>
        <p:spPr>
          <a:xfrm>
            <a:off x="4448958" y="4232204"/>
            <a:ext cx="0" cy="106148"/>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5">
            <a:extLst>
              <a:ext uri="{FF2B5EF4-FFF2-40B4-BE49-F238E27FC236}">
                <a16:creationId xmlns:a16="http://schemas.microsoft.com/office/drawing/2014/main" id="{392BEAAF-217D-4FE0-89F5-ACA2F9619322}"/>
              </a:ext>
            </a:extLst>
          </p:cNvPr>
          <p:cNvCxnSpPr>
            <a:cxnSpLocks/>
            <a:stCxn id="99" idx="2"/>
            <a:endCxn id="118" idx="0"/>
          </p:cNvCxnSpPr>
          <p:nvPr/>
        </p:nvCxnSpPr>
        <p:spPr>
          <a:xfrm flipH="1">
            <a:off x="3108413" y="4875822"/>
            <a:ext cx="1340545" cy="23852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8" name="Rounded Rectangle 7">
            <a:extLst>
              <a:ext uri="{FF2B5EF4-FFF2-40B4-BE49-F238E27FC236}">
                <a16:creationId xmlns:a16="http://schemas.microsoft.com/office/drawing/2014/main" id="{D11114DA-E4C0-460D-9CE7-F4A5852382D8}"/>
              </a:ext>
            </a:extLst>
          </p:cNvPr>
          <p:cNvSpPr/>
          <p:nvPr/>
        </p:nvSpPr>
        <p:spPr bwMode="auto">
          <a:xfrm>
            <a:off x="7589590" y="3395769"/>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nav</a:t>
            </a:r>
            <a:endParaRPr lang="it-IT" sz="2400" dirty="0">
              <a:solidFill>
                <a:schemeClr val="tx1"/>
              </a:solidFill>
              <a:latin typeface="Titillium Web" pitchFamily="2" charset="77"/>
              <a:ea typeface="Franklin Gothic Book" charset="0"/>
              <a:cs typeface="Franklin Gothic Book" charset="0"/>
            </a:endParaRPr>
          </a:p>
        </p:txBody>
      </p:sp>
      <p:sp>
        <p:nvSpPr>
          <p:cNvPr id="109" name="Rounded Rectangle 8">
            <a:extLst>
              <a:ext uri="{FF2B5EF4-FFF2-40B4-BE49-F238E27FC236}">
                <a16:creationId xmlns:a16="http://schemas.microsoft.com/office/drawing/2014/main" id="{91D6F496-50F6-4F3B-9803-E18E12BE977B}"/>
              </a:ext>
            </a:extLst>
          </p:cNvPr>
          <p:cNvSpPr/>
          <p:nvPr/>
        </p:nvSpPr>
        <p:spPr bwMode="auto">
          <a:xfrm>
            <a:off x="7620886" y="4338352"/>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div</a:t>
            </a:r>
            <a:endParaRPr lang="it-IT" sz="2400" dirty="0">
              <a:solidFill>
                <a:schemeClr val="tx1"/>
              </a:solidFill>
              <a:latin typeface="Titillium Web" pitchFamily="2" charset="77"/>
              <a:ea typeface="Franklin Gothic Book" charset="0"/>
              <a:cs typeface="Franklin Gothic Book" charset="0"/>
            </a:endParaRPr>
          </a:p>
        </p:txBody>
      </p:sp>
      <p:cxnSp>
        <p:nvCxnSpPr>
          <p:cNvPr id="110" name="Straight Connector 13">
            <a:extLst>
              <a:ext uri="{FF2B5EF4-FFF2-40B4-BE49-F238E27FC236}">
                <a16:creationId xmlns:a16="http://schemas.microsoft.com/office/drawing/2014/main" id="{93E213B8-EE7D-44CB-880C-96161AEB7F12}"/>
              </a:ext>
            </a:extLst>
          </p:cNvPr>
          <p:cNvCxnSpPr>
            <a:cxnSpLocks/>
            <a:stCxn id="95" idx="2"/>
            <a:endCxn id="108" idx="0"/>
          </p:cNvCxnSpPr>
          <p:nvPr/>
        </p:nvCxnSpPr>
        <p:spPr>
          <a:xfrm>
            <a:off x="6710061" y="2275969"/>
            <a:ext cx="1713270" cy="1119800"/>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5">
            <a:extLst>
              <a:ext uri="{FF2B5EF4-FFF2-40B4-BE49-F238E27FC236}">
                <a16:creationId xmlns:a16="http://schemas.microsoft.com/office/drawing/2014/main" id="{9AA0F706-82A4-4A76-8622-14F4B0D88952}"/>
              </a:ext>
            </a:extLst>
          </p:cNvPr>
          <p:cNvCxnSpPr>
            <a:cxnSpLocks/>
            <a:stCxn id="108" idx="2"/>
            <a:endCxn id="109" idx="0"/>
          </p:cNvCxnSpPr>
          <p:nvPr/>
        </p:nvCxnSpPr>
        <p:spPr>
          <a:xfrm>
            <a:off x="8423331" y="3933239"/>
            <a:ext cx="31296" cy="405113"/>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2" name="Rounded Rectangle 7">
            <a:extLst>
              <a:ext uri="{FF2B5EF4-FFF2-40B4-BE49-F238E27FC236}">
                <a16:creationId xmlns:a16="http://schemas.microsoft.com/office/drawing/2014/main" id="{8CCA5086-9686-47CA-B7D9-B72B5B15BD2F}"/>
              </a:ext>
            </a:extLst>
          </p:cNvPr>
          <p:cNvSpPr/>
          <p:nvPr/>
        </p:nvSpPr>
        <p:spPr bwMode="auto">
          <a:xfrm>
            <a:off x="10464664" y="2808224"/>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footer</a:t>
            </a:r>
            <a:endParaRPr lang="it-IT" sz="2400" dirty="0">
              <a:solidFill>
                <a:schemeClr val="tx1"/>
              </a:solidFill>
              <a:latin typeface="Titillium Web" pitchFamily="2" charset="77"/>
              <a:ea typeface="Franklin Gothic Book" charset="0"/>
              <a:cs typeface="Franklin Gothic Book" charset="0"/>
            </a:endParaRPr>
          </a:p>
        </p:txBody>
      </p:sp>
      <p:sp>
        <p:nvSpPr>
          <p:cNvPr id="113" name="Rounded Rectangle 8">
            <a:extLst>
              <a:ext uri="{FF2B5EF4-FFF2-40B4-BE49-F238E27FC236}">
                <a16:creationId xmlns:a16="http://schemas.microsoft.com/office/drawing/2014/main" id="{3E42A229-B5C8-414C-AA0C-5952730771BD}"/>
              </a:ext>
            </a:extLst>
          </p:cNvPr>
          <p:cNvSpPr/>
          <p:nvPr/>
        </p:nvSpPr>
        <p:spPr bwMode="auto">
          <a:xfrm>
            <a:off x="10463889" y="3781041"/>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sp>
        <p:nvSpPr>
          <p:cNvPr id="114" name="Rounded Rectangle 10">
            <a:extLst>
              <a:ext uri="{FF2B5EF4-FFF2-40B4-BE49-F238E27FC236}">
                <a16:creationId xmlns:a16="http://schemas.microsoft.com/office/drawing/2014/main" id="{4CF30E57-2203-4CF5-897C-DE977B5A0B9A}"/>
              </a:ext>
            </a:extLst>
          </p:cNvPr>
          <p:cNvSpPr/>
          <p:nvPr/>
        </p:nvSpPr>
        <p:spPr bwMode="auto">
          <a:xfrm>
            <a:off x="10463889" y="4532033"/>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15" name="Straight Connector 13">
            <a:extLst>
              <a:ext uri="{FF2B5EF4-FFF2-40B4-BE49-F238E27FC236}">
                <a16:creationId xmlns:a16="http://schemas.microsoft.com/office/drawing/2014/main" id="{1388E2AB-0F11-4561-88D4-DD39F27DC859}"/>
              </a:ext>
            </a:extLst>
          </p:cNvPr>
          <p:cNvCxnSpPr>
            <a:cxnSpLocks/>
            <a:stCxn id="95" idx="2"/>
            <a:endCxn id="112" idx="0"/>
          </p:cNvCxnSpPr>
          <p:nvPr/>
        </p:nvCxnSpPr>
        <p:spPr>
          <a:xfrm>
            <a:off x="6710061" y="2275969"/>
            <a:ext cx="4588344" cy="532255"/>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6" name="Straight Connector 15">
            <a:extLst>
              <a:ext uri="{FF2B5EF4-FFF2-40B4-BE49-F238E27FC236}">
                <a16:creationId xmlns:a16="http://schemas.microsoft.com/office/drawing/2014/main" id="{7E635B76-732A-434E-BDE2-6CA638622FBE}"/>
              </a:ext>
            </a:extLst>
          </p:cNvPr>
          <p:cNvCxnSpPr>
            <a:cxnSpLocks/>
            <a:stCxn id="113" idx="2"/>
            <a:endCxn id="114" idx="0"/>
          </p:cNvCxnSpPr>
          <p:nvPr/>
        </p:nvCxnSpPr>
        <p:spPr>
          <a:xfrm>
            <a:off x="11297630" y="4318511"/>
            <a:ext cx="0" cy="21352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7" name="Rounded Rectangle 8">
            <a:extLst>
              <a:ext uri="{FF2B5EF4-FFF2-40B4-BE49-F238E27FC236}">
                <a16:creationId xmlns:a16="http://schemas.microsoft.com/office/drawing/2014/main" id="{109D6B1C-1A4E-426B-9754-197344A46E94}"/>
              </a:ext>
            </a:extLst>
          </p:cNvPr>
          <p:cNvSpPr/>
          <p:nvPr/>
        </p:nvSpPr>
        <p:spPr bwMode="auto">
          <a:xfrm>
            <a:off x="4380617" y="5114344"/>
            <a:ext cx="1667482" cy="53747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sp>
        <p:nvSpPr>
          <p:cNvPr id="118" name="Rounded Rectangle 8">
            <a:extLst>
              <a:ext uri="{FF2B5EF4-FFF2-40B4-BE49-F238E27FC236}">
                <a16:creationId xmlns:a16="http://schemas.microsoft.com/office/drawing/2014/main" id="{BCA66CAD-7601-4101-9C42-D306F1E4E2BE}"/>
              </a:ext>
            </a:extLst>
          </p:cNvPr>
          <p:cNvSpPr/>
          <p:nvPr/>
        </p:nvSpPr>
        <p:spPr bwMode="auto">
          <a:xfrm>
            <a:off x="2274672" y="5114344"/>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h2</a:t>
            </a:r>
            <a:endParaRPr lang="it-IT" sz="2400" dirty="0">
              <a:solidFill>
                <a:schemeClr val="tx1"/>
              </a:solidFill>
              <a:latin typeface="Titillium Web" pitchFamily="2" charset="77"/>
              <a:ea typeface="Franklin Gothic Book" charset="0"/>
              <a:cs typeface="Franklin Gothic Book" charset="0"/>
            </a:endParaRPr>
          </a:p>
        </p:txBody>
      </p:sp>
      <p:cxnSp>
        <p:nvCxnSpPr>
          <p:cNvPr id="119" name="Straight Connector 15">
            <a:extLst>
              <a:ext uri="{FF2B5EF4-FFF2-40B4-BE49-F238E27FC236}">
                <a16:creationId xmlns:a16="http://schemas.microsoft.com/office/drawing/2014/main" id="{7DA5F753-E035-4C29-9AC6-F596E50E9AF1}"/>
              </a:ext>
            </a:extLst>
          </p:cNvPr>
          <p:cNvCxnSpPr>
            <a:cxnSpLocks/>
            <a:stCxn id="99" idx="2"/>
            <a:endCxn id="117" idx="0"/>
          </p:cNvCxnSpPr>
          <p:nvPr/>
        </p:nvCxnSpPr>
        <p:spPr>
          <a:xfrm>
            <a:off x="4448958" y="4875822"/>
            <a:ext cx="765400" cy="238522"/>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5">
            <a:extLst>
              <a:ext uri="{FF2B5EF4-FFF2-40B4-BE49-F238E27FC236}">
                <a16:creationId xmlns:a16="http://schemas.microsoft.com/office/drawing/2014/main" id="{4D58241B-77A8-4ED9-AA76-0106C298F538}"/>
              </a:ext>
            </a:extLst>
          </p:cNvPr>
          <p:cNvCxnSpPr>
            <a:cxnSpLocks/>
            <a:stCxn id="118" idx="2"/>
            <a:endCxn id="121" idx="0"/>
          </p:cNvCxnSpPr>
          <p:nvPr/>
        </p:nvCxnSpPr>
        <p:spPr>
          <a:xfrm>
            <a:off x="3108413" y="5651814"/>
            <a:ext cx="637"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1" name="Rounded Rectangle 10">
            <a:extLst>
              <a:ext uri="{FF2B5EF4-FFF2-40B4-BE49-F238E27FC236}">
                <a16:creationId xmlns:a16="http://schemas.microsoft.com/office/drawing/2014/main" id="{9E7C3322-1668-4281-86D9-DFFB580E564C}"/>
              </a:ext>
            </a:extLst>
          </p:cNvPr>
          <p:cNvSpPr/>
          <p:nvPr/>
        </p:nvSpPr>
        <p:spPr bwMode="auto">
          <a:xfrm>
            <a:off x="2275309" y="5895668"/>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cxnSp>
        <p:nvCxnSpPr>
          <p:cNvPr id="122" name="Straight Connector 15">
            <a:extLst>
              <a:ext uri="{FF2B5EF4-FFF2-40B4-BE49-F238E27FC236}">
                <a16:creationId xmlns:a16="http://schemas.microsoft.com/office/drawing/2014/main" id="{B014C898-B26F-4B0C-8D6A-DC90216D7A0C}"/>
              </a:ext>
            </a:extLst>
          </p:cNvPr>
          <p:cNvCxnSpPr>
            <a:cxnSpLocks/>
            <a:stCxn id="117" idx="2"/>
            <a:endCxn id="100" idx="0"/>
          </p:cNvCxnSpPr>
          <p:nvPr/>
        </p:nvCxnSpPr>
        <p:spPr>
          <a:xfrm>
            <a:off x="5214358" y="5651814"/>
            <a:ext cx="0"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3" name="Rounded Rectangle 10">
            <a:extLst>
              <a:ext uri="{FF2B5EF4-FFF2-40B4-BE49-F238E27FC236}">
                <a16:creationId xmlns:a16="http://schemas.microsoft.com/office/drawing/2014/main" id="{EC3B7026-6E3E-4735-B870-3EBE67800C0F}"/>
              </a:ext>
            </a:extLst>
          </p:cNvPr>
          <p:cNvSpPr/>
          <p:nvPr/>
        </p:nvSpPr>
        <p:spPr bwMode="auto">
          <a:xfrm>
            <a:off x="6401633" y="6194223"/>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sp>
        <p:nvSpPr>
          <p:cNvPr id="124" name="Rounded Rectangle 8">
            <a:extLst>
              <a:ext uri="{FF2B5EF4-FFF2-40B4-BE49-F238E27FC236}">
                <a16:creationId xmlns:a16="http://schemas.microsoft.com/office/drawing/2014/main" id="{8928A818-BCEC-4BAB-A5B1-8F840111AF9F}"/>
              </a:ext>
            </a:extLst>
          </p:cNvPr>
          <p:cNvSpPr/>
          <p:nvPr/>
        </p:nvSpPr>
        <p:spPr bwMode="auto">
          <a:xfrm>
            <a:off x="6401633" y="5413292"/>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a:t>
            </a:r>
          </a:p>
        </p:txBody>
      </p:sp>
      <p:cxnSp>
        <p:nvCxnSpPr>
          <p:cNvPr id="125" name="Straight Connector 15">
            <a:extLst>
              <a:ext uri="{FF2B5EF4-FFF2-40B4-BE49-F238E27FC236}">
                <a16:creationId xmlns:a16="http://schemas.microsoft.com/office/drawing/2014/main" id="{FD2F4EAB-7E4B-483F-A3AB-E44F0741BCEF}"/>
              </a:ext>
            </a:extLst>
          </p:cNvPr>
          <p:cNvCxnSpPr>
            <a:cxnSpLocks/>
            <a:stCxn id="124" idx="2"/>
            <a:endCxn id="123" idx="0"/>
          </p:cNvCxnSpPr>
          <p:nvPr/>
        </p:nvCxnSpPr>
        <p:spPr>
          <a:xfrm>
            <a:off x="7235374" y="5950762"/>
            <a:ext cx="0" cy="243461"/>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6" name="Rounded Rectangle 10">
            <a:extLst>
              <a:ext uri="{FF2B5EF4-FFF2-40B4-BE49-F238E27FC236}">
                <a16:creationId xmlns:a16="http://schemas.microsoft.com/office/drawing/2014/main" id="{E5AE0E8B-8ED2-4E13-A1A9-75EB3322DFA3}"/>
              </a:ext>
            </a:extLst>
          </p:cNvPr>
          <p:cNvSpPr/>
          <p:nvPr/>
        </p:nvSpPr>
        <p:spPr bwMode="auto">
          <a:xfrm>
            <a:off x="9222543" y="6201274"/>
            <a:ext cx="1667482" cy="53747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contenuto</a:t>
            </a:r>
          </a:p>
        </p:txBody>
      </p:sp>
      <p:sp>
        <p:nvSpPr>
          <p:cNvPr id="127" name="Rounded Rectangle 8">
            <a:extLst>
              <a:ext uri="{FF2B5EF4-FFF2-40B4-BE49-F238E27FC236}">
                <a16:creationId xmlns:a16="http://schemas.microsoft.com/office/drawing/2014/main" id="{21E49B92-BA56-4401-AB73-B448DBF439F8}"/>
              </a:ext>
            </a:extLst>
          </p:cNvPr>
          <p:cNvSpPr/>
          <p:nvPr/>
        </p:nvSpPr>
        <p:spPr bwMode="auto">
          <a:xfrm>
            <a:off x="9222543" y="5419950"/>
            <a:ext cx="1667482" cy="53747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128" name="Straight Connector 15">
            <a:extLst>
              <a:ext uri="{FF2B5EF4-FFF2-40B4-BE49-F238E27FC236}">
                <a16:creationId xmlns:a16="http://schemas.microsoft.com/office/drawing/2014/main" id="{1D97A212-CD26-4280-9F59-9C178CBAD905}"/>
              </a:ext>
            </a:extLst>
          </p:cNvPr>
          <p:cNvCxnSpPr>
            <a:cxnSpLocks/>
            <a:stCxn id="127" idx="2"/>
            <a:endCxn id="126" idx="0"/>
          </p:cNvCxnSpPr>
          <p:nvPr/>
        </p:nvCxnSpPr>
        <p:spPr>
          <a:xfrm>
            <a:off x="10056284" y="5957420"/>
            <a:ext cx="0" cy="243854"/>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5">
            <a:extLst>
              <a:ext uri="{FF2B5EF4-FFF2-40B4-BE49-F238E27FC236}">
                <a16:creationId xmlns:a16="http://schemas.microsoft.com/office/drawing/2014/main" id="{065F933D-C1BE-444C-BCB8-41AD55994817}"/>
              </a:ext>
            </a:extLst>
          </p:cNvPr>
          <p:cNvCxnSpPr>
            <a:cxnSpLocks/>
            <a:stCxn id="109" idx="2"/>
            <a:endCxn id="124" idx="0"/>
          </p:cNvCxnSpPr>
          <p:nvPr/>
        </p:nvCxnSpPr>
        <p:spPr>
          <a:xfrm flipH="1">
            <a:off x="7235374" y="4875822"/>
            <a:ext cx="1219253" cy="537470"/>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5">
            <a:extLst>
              <a:ext uri="{FF2B5EF4-FFF2-40B4-BE49-F238E27FC236}">
                <a16:creationId xmlns:a16="http://schemas.microsoft.com/office/drawing/2014/main" id="{98EF5A31-79AD-4996-B460-E5C6998F96BD}"/>
              </a:ext>
            </a:extLst>
          </p:cNvPr>
          <p:cNvCxnSpPr>
            <a:cxnSpLocks/>
            <a:stCxn id="109" idx="2"/>
            <a:endCxn id="127" idx="0"/>
          </p:cNvCxnSpPr>
          <p:nvPr/>
        </p:nvCxnSpPr>
        <p:spPr>
          <a:xfrm>
            <a:off x="8454627" y="4875822"/>
            <a:ext cx="1601657" cy="544128"/>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1" name="Straight Connector 15">
            <a:extLst>
              <a:ext uri="{FF2B5EF4-FFF2-40B4-BE49-F238E27FC236}">
                <a16:creationId xmlns:a16="http://schemas.microsoft.com/office/drawing/2014/main" id="{D6AD4E6B-3852-4973-8586-57F0A75A9D44}"/>
              </a:ext>
            </a:extLst>
          </p:cNvPr>
          <p:cNvCxnSpPr>
            <a:cxnSpLocks/>
            <a:stCxn id="112" idx="2"/>
            <a:endCxn id="113" idx="0"/>
          </p:cNvCxnSpPr>
          <p:nvPr/>
        </p:nvCxnSpPr>
        <p:spPr>
          <a:xfrm flipH="1">
            <a:off x="11297630" y="3345694"/>
            <a:ext cx="775" cy="435347"/>
          </a:xfrm>
          <a:prstGeom prst="line">
            <a:avLst/>
          </a:prstGeom>
          <a:ln w="28575">
            <a:solidFill>
              <a:srgbClr val="1F497D"/>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5" name="Rounded Rectangle 54"/>
          <p:cNvSpPr/>
          <p:nvPr/>
        </p:nvSpPr>
        <p:spPr bwMode="auto">
          <a:xfrm>
            <a:off x="8649883" y="4106216"/>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class=classe2</a:t>
            </a:r>
          </a:p>
        </p:txBody>
      </p:sp>
      <p:sp>
        <p:nvSpPr>
          <p:cNvPr id="46" name="Rounded Rectangle 54">
            <a:extLst>
              <a:ext uri="{FF2B5EF4-FFF2-40B4-BE49-F238E27FC236}">
                <a16:creationId xmlns:a16="http://schemas.microsoft.com/office/drawing/2014/main" id="{5EF8D47E-92C2-494D-BA91-1AB4AC712AE4}"/>
              </a:ext>
            </a:extLst>
          </p:cNvPr>
          <p:cNvSpPr/>
          <p:nvPr/>
        </p:nvSpPr>
        <p:spPr bwMode="auto">
          <a:xfrm>
            <a:off x="5380327" y="4847588"/>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class=classe1</a:t>
            </a:r>
          </a:p>
        </p:txBody>
      </p:sp>
      <p:sp>
        <p:nvSpPr>
          <p:cNvPr id="47" name="Rounded Rectangle 54">
            <a:extLst>
              <a:ext uri="{FF2B5EF4-FFF2-40B4-BE49-F238E27FC236}">
                <a16:creationId xmlns:a16="http://schemas.microsoft.com/office/drawing/2014/main" id="{F34ACE33-E3F9-44DF-9572-F43112E754C6}"/>
              </a:ext>
            </a:extLst>
          </p:cNvPr>
          <p:cNvSpPr/>
          <p:nvPr/>
        </p:nvSpPr>
        <p:spPr bwMode="auto">
          <a:xfrm>
            <a:off x="10219775" y="5283025"/>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class=classe1</a:t>
            </a:r>
          </a:p>
        </p:txBody>
      </p:sp>
      <p:sp>
        <p:nvSpPr>
          <p:cNvPr id="48" name="Rounded Rectangle 54">
            <a:extLst>
              <a:ext uri="{FF2B5EF4-FFF2-40B4-BE49-F238E27FC236}">
                <a16:creationId xmlns:a16="http://schemas.microsoft.com/office/drawing/2014/main" id="{32C780C0-F395-4FFB-9FEC-D5EB27C96843}"/>
              </a:ext>
            </a:extLst>
          </p:cNvPr>
          <p:cNvSpPr/>
          <p:nvPr/>
        </p:nvSpPr>
        <p:spPr bwMode="auto">
          <a:xfrm>
            <a:off x="7357406" y="5194570"/>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class=classe1</a:t>
            </a:r>
          </a:p>
        </p:txBody>
      </p:sp>
      <p:sp>
        <p:nvSpPr>
          <p:cNvPr id="49" name="Rounded Rectangle 54">
            <a:extLst>
              <a:ext uri="{FF2B5EF4-FFF2-40B4-BE49-F238E27FC236}">
                <a16:creationId xmlns:a16="http://schemas.microsoft.com/office/drawing/2014/main" id="{EE2AF528-6AB9-4D71-9A9C-94AD8CD88198}"/>
              </a:ext>
            </a:extLst>
          </p:cNvPr>
          <p:cNvSpPr/>
          <p:nvPr/>
        </p:nvSpPr>
        <p:spPr bwMode="auto">
          <a:xfrm>
            <a:off x="2030189" y="3158027"/>
            <a:ext cx="1643116" cy="494115"/>
          </a:xfrm>
          <a:prstGeom prst="roundRect">
            <a:avLst/>
          </a:prstGeom>
          <a:ln>
            <a:solidFill>
              <a:schemeClr val="accent4">
                <a:lumMod val="75000"/>
              </a:schemeClr>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cs typeface="Franklin Gothic Book"/>
              </a:rPr>
              <a:t>class=classe1</a:t>
            </a:r>
          </a:p>
        </p:txBody>
      </p:sp>
    </p:spTree>
    <p:extLst>
      <p:ext uri="{BB962C8B-B14F-4D97-AF65-F5344CB8AC3E}">
        <p14:creationId xmlns:p14="http://schemas.microsoft.com/office/powerpoint/2010/main" val="3616559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Selettori - Relazionali</a:t>
            </a:r>
            <a:endParaRPr lang="it-IT" dirty="0"/>
          </a:p>
        </p:txBody>
      </p:sp>
      <p:sp>
        <p:nvSpPr>
          <p:cNvPr id="3" name="Content Placeholder 2"/>
          <p:cNvSpPr>
            <a:spLocks noGrp="1"/>
          </p:cNvSpPr>
          <p:nvPr>
            <p:ph idx="1"/>
          </p:nvPr>
        </p:nvSpPr>
        <p:spPr>
          <a:xfrm>
            <a:off x="1775520" y="1988840"/>
            <a:ext cx="10416480" cy="3744416"/>
          </a:xfrm>
        </p:spPr>
        <p:txBody>
          <a:bodyPr>
            <a:noAutofit/>
          </a:bodyPr>
          <a:lstStyle/>
          <a:p>
            <a:r>
              <a:rPr lang="it-IT" sz="2600" dirty="0"/>
              <a:t>Sfruttando la struttura ad albero della pagina è possibile applicare una o più regole seguendo la gerarchia imposta dal pagina web:</a:t>
            </a:r>
          </a:p>
          <a:p>
            <a:pPr lvl="1"/>
            <a:r>
              <a:rPr lang="it-IT" sz="2600" dirty="0"/>
              <a:t>discendenti</a:t>
            </a:r>
          </a:p>
          <a:p>
            <a:pPr lvl="1"/>
            <a:r>
              <a:rPr lang="it-IT" sz="2600" dirty="0"/>
              <a:t>figli</a:t>
            </a:r>
          </a:p>
          <a:p>
            <a:pPr lvl="1"/>
            <a:r>
              <a:rPr lang="it-IT" sz="2600" dirty="0"/>
              <a:t>fratelli adiacenti</a:t>
            </a:r>
          </a:p>
          <a:p>
            <a:pPr lvl="1"/>
            <a:r>
              <a:rPr lang="it-IT" sz="2600" dirty="0"/>
              <a:t>fratelli</a:t>
            </a:r>
          </a:p>
          <a:p>
            <a:r>
              <a:rPr lang="it-IT" sz="2600" dirty="0"/>
              <a:t>Si possono formare regole complesse e a catena</a:t>
            </a:r>
          </a:p>
          <a:p>
            <a:endParaRPr lang="it-IT" sz="2600" dirty="0"/>
          </a:p>
        </p:txBody>
      </p:sp>
    </p:spTree>
    <p:extLst>
      <p:ext uri="{BB962C8B-B14F-4D97-AF65-F5344CB8AC3E}">
        <p14:creationId xmlns:p14="http://schemas.microsoft.com/office/powerpoint/2010/main" val="41665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Relazionali - Discendenti</a:t>
            </a:r>
            <a:endParaRPr lang="it-IT" dirty="0"/>
          </a:p>
        </p:txBody>
      </p:sp>
      <p:sp>
        <p:nvSpPr>
          <p:cNvPr id="3" name="Content Placeholder 2"/>
          <p:cNvSpPr>
            <a:spLocks noGrp="1"/>
          </p:cNvSpPr>
          <p:nvPr>
            <p:ph idx="1"/>
          </p:nvPr>
        </p:nvSpPr>
        <p:spPr>
          <a:xfrm>
            <a:off x="1775520" y="1988840"/>
            <a:ext cx="10416480" cy="3744416"/>
          </a:xfrm>
        </p:spPr>
        <p:txBody>
          <a:bodyPr>
            <a:noAutofit/>
          </a:bodyPr>
          <a:lstStyle/>
          <a:p>
            <a:r>
              <a:rPr lang="it-IT" sz="2600" dirty="0"/>
              <a:t>Selettore composto da:</a:t>
            </a:r>
          </a:p>
          <a:p>
            <a:pPr lvl="1"/>
            <a:r>
              <a:rPr lang="it-IT" sz="2600" dirty="0" err="1"/>
              <a:t>tag_contenitore</a:t>
            </a:r>
            <a:r>
              <a:rPr lang="it-IT" sz="2600" dirty="0"/>
              <a:t> </a:t>
            </a:r>
            <a:r>
              <a:rPr lang="it-IT" sz="2600" dirty="0" err="1"/>
              <a:t>tag_contenuto</a:t>
            </a:r>
            <a:endParaRPr lang="it-IT" sz="2600" dirty="0"/>
          </a:p>
          <a:p>
            <a:pPr lvl="1"/>
            <a:r>
              <a:rPr lang="it-IT" sz="2600" dirty="0"/>
              <a:t>si possono formare delle catene composte</a:t>
            </a:r>
          </a:p>
          <a:p>
            <a:r>
              <a:rPr lang="it-IT" sz="2600" dirty="0"/>
              <a:t>Seleziona tutti gli elementi che sono </a:t>
            </a:r>
            <a:r>
              <a:rPr lang="it-IT" sz="2600" b="1" u="sng" dirty="0"/>
              <a:t>discendenti</a:t>
            </a:r>
            <a:r>
              <a:rPr lang="it-IT" sz="2600" dirty="0"/>
              <a:t> dell’elemento specificato (basta che sia ‘all’</a:t>
            </a:r>
            <a:r>
              <a:rPr lang="it-IT" sz="2600" dirty="0" err="1"/>
              <a:t>interno’</a:t>
            </a:r>
            <a:r>
              <a:rPr lang="it-IT" sz="2600" dirty="0"/>
              <a:t>)</a:t>
            </a:r>
          </a:p>
          <a:p>
            <a:endParaRPr lang="it-IT" sz="2600" dirty="0"/>
          </a:p>
          <a:p>
            <a:pPr marL="0" indent="0">
              <a:buNone/>
            </a:pPr>
            <a:endParaRPr lang="it-IT" sz="2600" dirty="0"/>
          </a:p>
        </p:txBody>
      </p:sp>
      <p:sp>
        <p:nvSpPr>
          <p:cNvPr id="5" name="TextBox 4"/>
          <p:cNvSpPr txBox="1"/>
          <p:nvPr/>
        </p:nvSpPr>
        <p:spPr>
          <a:xfrm>
            <a:off x="1919536" y="5086925"/>
            <a:ext cx="2850460" cy="1292662"/>
          </a:xfrm>
          <a:prstGeom prst="rect">
            <a:avLst/>
          </a:prstGeom>
          <a:noFill/>
        </p:spPr>
        <p:txBody>
          <a:bodyPr wrap="none" rtlCol="0">
            <a:spAutoFit/>
          </a:bodyPr>
          <a:lstStyle/>
          <a:p>
            <a:r>
              <a:rPr lang="en-US" sz="2600" dirty="0">
                <a:solidFill>
                  <a:srgbClr val="800000"/>
                </a:solidFill>
                <a:latin typeface="Courier"/>
                <a:cs typeface="Courier"/>
              </a:rPr>
              <a:t>div a</a:t>
            </a:r>
            <a:r>
              <a:rPr lang="en-US" sz="2600" dirty="0">
                <a:solidFill>
                  <a:srgbClr val="000000"/>
                </a:solidFill>
                <a:latin typeface="Courier"/>
                <a:cs typeface="Courier"/>
              </a:rPr>
              <a:t>{</a:t>
            </a:r>
          </a:p>
          <a:p>
            <a:r>
              <a:rPr lang="en-US" sz="2600" dirty="0">
                <a:solidFill>
                  <a:srgbClr val="000000"/>
                </a:solidFill>
                <a:latin typeface="Courier"/>
                <a:cs typeface="Courier"/>
              </a:rPr>
              <a:t>	</a:t>
            </a:r>
            <a:r>
              <a:rPr lang="en-US" sz="2600" dirty="0">
                <a:solidFill>
                  <a:srgbClr val="FF0000"/>
                </a:solidFill>
                <a:latin typeface="Courier"/>
                <a:cs typeface="Courier"/>
              </a:rPr>
              <a:t>color</a:t>
            </a:r>
            <a:r>
              <a:rPr lang="en-US" sz="2600" dirty="0">
                <a:solidFill>
                  <a:srgbClr val="000000"/>
                </a:solidFill>
                <a:latin typeface="Courier"/>
                <a:cs typeface="Courier"/>
              </a:rPr>
              <a:t>: </a:t>
            </a:r>
            <a:r>
              <a:rPr lang="en-US" sz="2600" dirty="0">
                <a:solidFill>
                  <a:srgbClr val="0000FF"/>
                </a:solidFill>
                <a:latin typeface="Courier"/>
                <a:cs typeface="Courier"/>
              </a:rPr>
              <a:t>red</a:t>
            </a:r>
            <a:r>
              <a:rPr lang="en-US" sz="2600" dirty="0">
                <a:solidFill>
                  <a:srgbClr val="000000"/>
                </a:solidFill>
                <a:latin typeface="Courier"/>
                <a:cs typeface="Courier"/>
              </a:rPr>
              <a:t>;</a:t>
            </a:r>
          </a:p>
          <a:p>
            <a:r>
              <a:rPr lang="en-US" sz="2600" dirty="0">
                <a:solidFill>
                  <a:srgbClr val="000000"/>
                </a:solidFill>
                <a:latin typeface="Courier"/>
                <a:cs typeface="Courier"/>
              </a:rPr>
              <a:t>}</a:t>
            </a:r>
            <a:endParaRPr lang="it-IT" sz="2600" dirty="0">
              <a:latin typeface="Courier"/>
              <a:cs typeface="Courier"/>
            </a:endParaRPr>
          </a:p>
        </p:txBody>
      </p:sp>
      <p:sp>
        <p:nvSpPr>
          <p:cNvPr id="6" name="TextBox 4">
            <a:extLst>
              <a:ext uri="{FF2B5EF4-FFF2-40B4-BE49-F238E27FC236}">
                <a16:creationId xmlns:a16="http://schemas.microsoft.com/office/drawing/2014/main" id="{CAEE5474-4D3D-4732-A774-126A9ACC7006}"/>
              </a:ext>
            </a:extLst>
          </p:cNvPr>
          <p:cNvSpPr txBox="1"/>
          <p:nvPr/>
        </p:nvSpPr>
        <p:spPr>
          <a:xfrm>
            <a:off x="7392144" y="5086925"/>
            <a:ext cx="4192173" cy="1292662"/>
          </a:xfrm>
          <a:prstGeom prst="rect">
            <a:avLst/>
          </a:prstGeom>
          <a:noFill/>
        </p:spPr>
        <p:txBody>
          <a:bodyPr wrap="none" rtlCol="0">
            <a:spAutoFit/>
          </a:bodyPr>
          <a:lstStyle/>
          <a:p>
            <a:r>
              <a:rPr lang="en-US" sz="2600" dirty="0">
                <a:solidFill>
                  <a:srgbClr val="800000"/>
                </a:solidFill>
                <a:latin typeface="Courier"/>
                <a:cs typeface="Courier"/>
              </a:rPr>
              <a:t>article section div</a:t>
            </a:r>
            <a:r>
              <a:rPr lang="en-US" sz="2600" dirty="0">
                <a:solidFill>
                  <a:srgbClr val="000000"/>
                </a:solidFill>
                <a:latin typeface="Courier"/>
                <a:cs typeface="Courier"/>
              </a:rPr>
              <a:t>{</a:t>
            </a:r>
          </a:p>
          <a:p>
            <a:r>
              <a:rPr lang="en-US" sz="2600" dirty="0">
                <a:solidFill>
                  <a:srgbClr val="000000"/>
                </a:solidFill>
                <a:latin typeface="Courier"/>
                <a:cs typeface="Courier"/>
              </a:rPr>
              <a:t>	</a:t>
            </a:r>
            <a:r>
              <a:rPr lang="en-US" sz="2600" dirty="0">
                <a:solidFill>
                  <a:srgbClr val="FF0000"/>
                </a:solidFill>
                <a:latin typeface="Courier"/>
                <a:cs typeface="Courier"/>
              </a:rPr>
              <a:t>color</a:t>
            </a:r>
            <a:r>
              <a:rPr lang="en-US" sz="2600" dirty="0">
                <a:solidFill>
                  <a:srgbClr val="000000"/>
                </a:solidFill>
                <a:latin typeface="Courier"/>
                <a:cs typeface="Courier"/>
              </a:rPr>
              <a:t>: </a:t>
            </a:r>
            <a:r>
              <a:rPr lang="en-US" sz="2600" dirty="0">
                <a:solidFill>
                  <a:srgbClr val="0000FF"/>
                </a:solidFill>
                <a:latin typeface="Courier"/>
                <a:cs typeface="Courier"/>
              </a:rPr>
              <a:t>red</a:t>
            </a:r>
            <a:r>
              <a:rPr lang="en-US" sz="2600" dirty="0">
                <a:solidFill>
                  <a:srgbClr val="000000"/>
                </a:solidFill>
                <a:latin typeface="Courier"/>
                <a:cs typeface="Courier"/>
              </a:rPr>
              <a:t>;</a:t>
            </a:r>
          </a:p>
          <a:p>
            <a:r>
              <a:rPr lang="en-US" sz="2600" dirty="0">
                <a:solidFill>
                  <a:srgbClr val="000000"/>
                </a:solidFill>
                <a:latin typeface="Courier"/>
                <a:cs typeface="Courier"/>
              </a:rPr>
              <a:t>}</a:t>
            </a:r>
            <a:endParaRPr lang="it-IT" sz="2600" dirty="0">
              <a:latin typeface="Courier"/>
              <a:cs typeface="Courier"/>
            </a:endParaRPr>
          </a:p>
        </p:txBody>
      </p:sp>
    </p:spTree>
    <p:extLst>
      <p:ext uri="{BB962C8B-B14F-4D97-AF65-F5344CB8AC3E}">
        <p14:creationId xmlns:p14="http://schemas.microsoft.com/office/powerpoint/2010/main" val="54786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Combinazioni - Discendenti</a:t>
            </a:r>
          </a:p>
        </p:txBody>
      </p:sp>
      <p:sp>
        <p:nvSpPr>
          <p:cNvPr id="36" name="Rounded Rectangle 3">
            <a:extLst>
              <a:ext uri="{FF2B5EF4-FFF2-40B4-BE49-F238E27FC236}">
                <a16:creationId xmlns:a16="http://schemas.microsoft.com/office/drawing/2014/main" id="{50A33D82-809C-4232-83DC-766971D0F166}"/>
              </a:ext>
            </a:extLst>
          </p:cNvPr>
          <p:cNvSpPr/>
          <p:nvPr/>
        </p:nvSpPr>
        <p:spPr bwMode="auto">
          <a:xfrm>
            <a:off x="5319374" y="1597795"/>
            <a:ext cx="2423864" cy="669538"/>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3200" dirty="0">
                <a:solidFill>
                  <a:schemeClr val="tx1"/>
                </a:solidFill>
                <a:latin typeface="Titillium Web" pitchFamily="2" charset="77"/>
                <a:ea typeface="Franklin Gothic Book" charset="0"/>
                <a:cs typeface="Franklin Gothic Book" charset="0"/>
              </a:rPr>
              <a:t>body</a:t>
            </a:r>
          </a:p>
        </p:txBody>
      </p:sp>
      <p:sp>
        <p:nvSpPr>
          <p:cNvPr id="37" name="Rounded Rectangle 4">
            <a:extLst>
              <a:ext uri="{FF2B5EF4-FFF2-40B4-BE49-F238E27FC236}">
                <a16:creationId xmlns:a16="http://schemas.microsoft.com/office/drawing/2014/main" id="{FF812036-5F61-4A22-87D0-293374F19C15}"/>
              </a:ext>
            </a:extLst>
          </p:cNvPr>
          <p:cNvSpPr/>
          <p:nvPr/>
        </p:nvSpPr>
        <p:spPr bwMode="auto">
          <a:xfrm>
            <a:off x="1472805" y="3316566"/>
            <a:ext cx="1451458" cy="472473"/>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header</a:t>
            </a:r>
            <a:endParaRPr lang="it-IT" sz="2400" dirty="0">
              <a:solidFill>
                <a:schemeClr val="tx1"/>
              </a:solidFill>
              <a:latin typeface="Titillium Web" pitchFamily="2" charset="77"/>
              <a:ea typeface="Franklin Gothic Book" charset="0"/>
              <a:cs typeface="Franklin Gothic Book" charset="0"/>
            </a:endParaRPr>
          </a:p>
        </p:txBody>
      </p:sp>
      <p:sp>
        <p:nvSpPr>
          <p:cNvPr id="38" name="Rounded Rectangle 5">
            <a:extLst>
              <a:ext uri="{FF2B5EF4-FFF2-40B4-BE49-F238E27FC236}">
                <a16:creationId xmlns:a16="http://schemas.microsoft.com/office/drawing/2014/main" id="{B2B2BE40-45A2-4DB4-A754-73ED91EF4CE5}"/>
              </a:ext>
            </a:extLst>
          </p:cNvPr>
          <p:cNvSpPr/>
          <p:nvPr/>
        </p:nvSpPr>
        <p:spPr bwMode="auto">
          <a:xfrm>
            <a:off x="1477843" y="4000490"/>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h1</a:t>
            </a:r>
          </a:p>
        </p:txBody>
      </p:sp>
      <p:sp>
        <p:nvSpPr>
          <p:cNvPr id="39" name="Rounded Rectangle 7">
            <a:extLst>
              <a:ext uri="{FF2B5EF4-FFF2-40B4-BE49-F238E27FC236}">
                <a16:creationId xmlns:a16="http://schemas.microsoft.com/office/drawing/2014/main" id="{AF975D53-3299-4D82-9134-563E577A38AE}"/>
              </a:ext>
            </a:extLst>
          </p:cNvPr>
          <p:cNvSpPr/>
          <p:nvPr/>
        </p:nvSpPr>
        <p:spPr bwMode="auto">
          <a:xfrm>
            <a:off x="4034185" y="3323868"/>
            <a:ext cx="1451458" cy="4724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article</a:t>
            </a:r>
          </a:p>
        </p:txBody>
      </p:sp>
      <p:sp>
        <p:nvSpPr>
          <p:cNvPr id="40" name="Rounded Rectangle 8">
            <a:extLst>
              <a:ext uri="{FF2B5EF4-FFF2-40B4-BE49-F238E27FC236}">
                <a16:creationId xmlns:a16="http://schemas.microsoft.com/office/drawing/2014/main" id="{423E6D97-677C-4ED7-A9A1-921F865ABAC1}"/>
              </a:ext>
            </a:extLst>
          </p:cNvPr>
          <p:cNvSpPr/>
          <p:nvPr/>
        </p:nvSpPr>
        <p:spPr bwMode="auto">
          <a:xfrm>
            <a:off x="4034184" y="4023510"/>
            <a:ext cx="1451458" cy="4797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section</a:t>
            </a:r>
            <a:endParaRPr lang="it-IT" sz="2400" dirty="0">
              <a:solidFill>
                <a:schemeClr val="tx1"/>
              </a:solidFill>
              <a:latin typeface="Titillium Web" pitchFamily="2" charset="77"/>
              <a:ea typeface="Franklin Gothic Book" charset="0"/>
              <a:cs typeface="Franklin Gothic Book" charset="0"/>
            </a:endParaRPr>
          </a:p>
        </p:txBody>
      </p:sp>
      <p:sp>
        <p:nvSpPr>
          <p:cNvPr id="47" name="Rounded Rectangle 10">
            <a:extLst>
              <a:ext uri="{FF2B5EF4-FFF2-40B4-BE49-F238E27FC236}">
                <a16:creationId xmlns:a16="http://schemas.microsoft.com/office/drawing/2014/main" id="{A51870E7-4AFF-4888-B3AA-ADFB4D16E110}"/>
              </a:ext>
            </a:extLst>
          </p:cNvPr>
          <p:cNvSpPr/>
          <p:nvPr/>
        </p:nvSpPr>
        <p:spPr bwMode="auto">
          <a:xfrm>
            <a:off x="4721243" y="5555826"/>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3" name="Straight Connector 12">
            <a:extLst>
              <a:ext uri="{FF2B5EF4-FFF2-40B4-BE49-F238E27FC236}">
                <a16:creationId xmlns:a16="http://schemas.microsoft.com/office/drawing/2014/main" id="{8B7E1297-B3E2-40CA-B365-C4150E349EAB}"/>
              </a:ext>
            </a:extLst>
          </p:cNvPr>
          <p:cNvCxnSpPr>
            <a:cxnSpLocks/>
            <a:stCxn id="36" idx="2"/>
            <a:endCxn id="37" idx="0"/>
          </p:cNvCxnSpPr>
          <p:nvPr/>
        </p:nvCxnSpPr>
        <p:spPr>
          <a:xfrm flipH="1">
            <a:off x="2198534" y="2267333"/>
            <a:ext cx="4332772" cy="1049233"/>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13">
            <a:extLst>
              <a:ext uri="{FF2B5EF4-FFF2-40B4-BE49-F238E27FC236}">
                <a16:creationId xmlns:a16="http://schemas.microsoft.com/office/drawing/2014/main" id="{962129D1-2311-4EC7-90D4-85959D877A59}"/>
              </a:ext>
            </a:extLst>
          </p:cNvPr>
          <p:cNvCxnSpPr>
            <a:cxnSpLocks/>
            <a:stCxn id="36" idx="2"/>
            <a:endCxn id="39" idx="0"/>
          </p:cNvCxnSpPr>
          <p:nvPr/>
        </p:nvCxnSpPr>
        <p:spPr>
          <a:xfrm flipH="1">
            <a:off x="4759914" y="2267333"/>
            <a:ext cx="1771392" cy="1056535"/>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15">
            <a:extLst>
              <a:ext uri="{FF2B5EF4-FFF2-40B4-BE49-F238E27FC236}">
                <a16:creationId xmlns:a16="http://schemas.microsoft.com/office/drawing/2014/main" id="{71335919-9880-45E1-B0F8-1925C35BC5FF}"/>
              </a:ext>
            </a:extLst>
          </p:cNvPr>
          <p:cNvCxnSpPr>
            <a:cxnSpLocks/>
            <a:stCxn id="37" idx="2"/>
            <a:endCxn id="38" idx="0"/>
          </p:cNvCxnSpPr>
          <p:nvPr/>
        </p:nvCxnSpPr>
        <p:spPr>
          <a:xfrm>
            <a:off x="2198534" y="3789039"/>
            <a:ext cx="5038" cy="211451"/>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Rounded Rectangle 22">
            <a:extLst>
              <a:ext uri="{FF2B5EF4-FFF2-40B4-BE49-F238E27FC236}">
                <a16:creationId xmlns:a16="http://schemas.microsoft.com/office/drawing/2014/main" id="{ADF4F481-1D6D-42D5-A781-ABCEEB179339}"/>
              </a:ext>
            </a:extLst>
          </p:cNvPr>
          <p:cNvSpPr/>
          <p:nvPr/>
        </p:nvSpPr>
        <p:spPr bwMode="auto">
          <a:xfrm>
            <a:off x="1477843" y="4774502"/>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9" name="Straight Connector 15">
            <a:extLst>
              <a:ext uri="{FF2B5EF4-FFF2-40B4-BE49-F238E27FC236}">
                <a16:creationId xmlns:a16="http://schemas.microsoft.com/office/drawing/2014/main" id="{20E0D90D-9291-4056-B33E-125062CFD3E6}"/>
              </a:ext>
            </a:extLst>
          </p:cNvPr>
          <p:cNvCxnSpPr>
            <a:cxnSpLocks/>
            <a:stCxn id="58" idx="0"/>
            <a:endCxn id="38" idx="2"/>
          </p:cNvCxnSpPr>
          <p:nvPr/>
        </p:nvCxnSpPr>
        <p:spPr>
          <a:xfrm flipV="1">
            <a:off x="2203572" y="4480262"/>
            <a:ext cx="0" cy="29424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15">
            <a:extLst>
              <a:ext uri="{FF2B5EF4-FFF2-40B4-BE49-F238E27FC236}">
                <a16:creationId xmlns:a16="http://schemas.microsoft.com/office/drawing/2014/main" id="{B8FBDC17-A815-4EB8-9EC1-55E590AA82A7}"/>
              </a:ext>
            </a:extLst>
          </p:cNvPr>
          <p:cNvCxnSpPr>
            <a:cxnSpLocks/>
            <a:stCxn id="39" idx="2"/>
            <a:endCxn id="40" idx="0"/>
          </p:cNvCxnSpPr>
          <p:nvPr/>
        </p:nvCxnSpPr>
        <p:spPr>
          <a:xfrm flipH="1">
            <a:off x="4759913" y="3796340"/>
            <a:ext cx="1" cy="22717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15">
            <a:extLst>
              <a:ext uri="{FF2B5EF4-FFF2-40B4-BE49-F238E27FC236}">
                <a16:creationId xmlns:a16="http://schemas.microsoft.com/office/drawing/2014/main" id="{04E76641-5151-42B7-88B6-AD878CF9EEF1}"/>
              </a:ext>
            </a:extLst>
          </p:cNvPr>
          <p:cNvCxnSpPr>
            <a:cxnSpLocks/>
            <a:stCxn id="40" idx="2"/>
            <a:endCxn id="76" idx="0"/>
          </p:cNvCxnSpPr>
          <p:nvPr/>
        </p:nvCxnSpPr>
        <p:spPr>
          <a:xfrm flipH="1">
            <a:off x="3859349" y="4503282"/>
            <a:ext cx="900564" cy="27126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ounded Rectangle 7">
            <a:extLst>
              <a:ext uri="{FF2B5EF4-FFF2-40B4-BE49-F238E27FC236}">
                <a16:creationId xmlns:a16="http://schemas.microsoft.com/office/drawing/2014/main" id="{B1EC065D-BA9C-40AF-84E8-EDA6F89AA1B3}"/>
              </a:ext>
            </a:extLst>
          </p:cNvPr>
          <p:cNvSpPr/>
          <p:nvPr/>
        </p:nvSpPr>
        <p:spPr bwMode="auto">
          <a:xfrm>
            <a:off x="7355378" y="3268095"/>
            <a:ext cx="1451458" cy="4724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nav</a:t>
            </a:r>
            <a:endParaRPr lang="it-IT" sz="2400" dirty="0">
              <a:solidFill>
                <a:schemeClr val="tx1"/>
              </a:solidFill>
              <a:latin typeface="Titillium Web" pitchFamily="2" charset="77"/>
              <a:ea typeface="Franklin Gothic Book" charset="0"/>
              <a:cs typeface="Franklin Gothic Book" charset="0"/>
            </a:endParaRPr>
          </a:p>
        </p:txBody>
      </p:sp>
      <p:sp>
        <p:nvSpPr>
          <p:cNvPr id="65" name="Rounded Rectangle 8">
            <a:extLst>
              <a:ext uri="{FF2B5EF4-FFF2-40B4-BE49-F238E27FC236}">
                <a16:creationId xmlns:a16="http://schemas.microsoft.com/office/drawing/2014/main" id="{FE30191A-EF38-49D3-A62C-13AB11747165}"/>
              </a:ext>
            </a:extLst>
          </p:cNvPr>
          <p:cNvSpPr/>
          <p:nvPr/>
        </p:nvSpPr>
        <p:spPr bwMode="auto">
          <a:xfrm>
            <a:off x="7355378" y="3948847"/>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cxnSp>
        <p:nvCxnSpPr>
          <p:cNvPr id="67" name="Straight Connector 13">
            <a:extLst>
              <a:ext uri="{FF2B5EF4-FFF2-40B4-BE49-F238E27FC236}">
                <a16:creationId xmlns:a16="http://schemas.microsoft.com/office/drawing/2014/main" id="{7D7519E3-13D2-4B6D-A1FA-2F6E5E3EE198}"/>
              </a:ext>
            </a:extLst>
          </p:cNvPr>
          <p:cNvCxnSpPr>
            <a:cxnSpLocks/>
            <a:stCxn id="36" idx="2"/>
            <a:endCxn id="64" idx="0"/>
          </p:cNvCxnSpPr>
          <p:nvPr/>
        </p:nvCxnSpPr>
        <p:spPr>
          <a:xfrm>
            <a:off x="6531306" y="2267333"/>
            <a:ext cx="1549801" cy="1000762"/>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15">
            <a:extLst>
              <a:ext uri="{FF2B5EF4-FFF2-40B4-BE49-F238E27FC236}">
                <a16:creationId xmlns:a16="http://schemas.microsoft.com/office/drawing/2014/main" id="{F459462F-2E7D-4728-A57D-16BF1BC68771}"/>
              </a:ext>
            </a:extLst>
          </p:cNvPr>
          <p:cNvCxnSpPr>
            <a:cxnSpLocks/>
            <a:stCxn id="64" idx="2"/>
            <a:endCxn id="65" idx="0"/>
          </p:cNvCxnSpPr>
          <p:nvPr/>
        </p:nvCxnSpPr>
        <p:spPr>
          <a:xfrm>
            <a:off x="8081107" y="3740567"/>
            <a:ext cx="0" cy="20828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ounded Rectangle 7">
            <a:extLst>
              <a:ext uri="{FF2B5EF4-FFF2-40B4-BE49-F238E27FC236}">
                <a16:creationId xmlns:a16="http://schemas.microsoft.com/office/drawing/2014/main" id="{02356C02-C29C-4209-913E-3249D7FAA3F4}"/>
              </a:ext>
            </a:extLst>
          </p:cNvPr>
          <p:cNvSpPr/>
          <p:nvPr/>
        </p:nvSpPr>
        <p:spPr bwMode="auto">
          <a:xfrm>
            <a:off x="9742886" y="3316566"/>
            <a:ext cx="1451458" cy="479773"/>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err="1">
                <a:solidFill>
                  <a:schemeClr val="tx1"/>
                </a:solidFill>
                <a:latin typeface="Titillium Web" pitchFamily="2" charset="77"/>
                <a:ea typeface="Franklin Gothic Book" charset="0"/>
                <a:cs typeface="Franklin Gothic Book" charset="0"/>
              </a:rPr>
              <a:t>footer</a:t>
            </a:r>
            <a:endParaRPr lang="it-IT" sz="2400" dirty="0">
              <a:solidFill>
                <a:schemeClr val="tx1"/>
              </a:solidFill>
              <a:latin typeface="Titillium Web" pitchFamily="2" charset="77"/>
              <a:ea typeface="Franklin Gothic Book" charset="0"/>
              <a:cs typeface="Franklin Gothic Book" charset="0"/>
            </a:endParaRPr>
          </a:p>
        </p:txBody>
      </p:sp>
      <p:sp>
        <p:nvSpPr>
          <p:cNvPr id="71" name="Rounded Rectangle 8">
            <a:extLst>
              <a:ext uri="{FF2B5EF4-FFF2-40B4-BE49-F238E27FC236}">
                <a16:creationId xmlns:a16="http://schemas.microsoft.com/office/drawing/2014/main" id="{9D48CA11-0ACA-4491-8ADF-FF69D1368760}"/>
              </a:ext>
            </a:extLst>
          </p:cNvPr>
          <p:cNvSpPr/>
          <p:nvPr/>
        </p:nvSpPr>
        <p:spPr bwMode="auto">
          <a:xfrm>
            <a:off x="9742886" y="4023510"/>
            <a:ext cx="1451458" cy="4797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sp>
        <p:nvSpPr>
          <p:cNvPr id="72" name="Rounded Rectangle 10">
            <a:extLst>
              <a:ext uri="{FF2B5EF4-FFF2-40B4-BE49-F238E27FC236}">
                <a16:creationId xmlns:a16="http://schemas.microsoft.com/office/drawing/2014/main" id="{6012EFBC-FF8A-4F95-B933-280ACA49F700}"/>
              </a:ext>
            </a:extLst>
          </p:cNvPr>
          <p:cNvSpPr/>
          <p:nvPr/>
        </p:nvSpPr>
        <p:spPr bwMode="auto">
          <a:xfrm>
            <a:off x="9742886" y="4774502"/>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73" name="Straight Connector 13">
            <a:extLst>
              <a:ext uri="{FF2B5EF4-FFF2-40B4-BE49-F238E27FC236}">
                <a16:creationId xmlns:a16="http://schemas.microsoft.com/office/drawing/2014/main" id="{51ED39ED-4DA0-443B-A868-430D4F8DB1B0}"/>
              </a:ext>
            </a:extLst>
          </p:cNvPr>
          <p:cNvCxnSpPr>
            <a:cxnSpLocks/>
            <a:stCxn id="36" idx="2"/>
            <a:endCxn id="70" idx="0"/>
          </p:cNvCxnSpPr>
          <p:nvPr/>
        </p:nvCxnSpPr>
        <p:spPr>
          <a:xfrm>
            <a:off x="6531306" y="2267333"/>
            <a:ext cx="3937309" cy="1049233"/>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15">
            <a:extLst>
              <a:ext uri="{FF2B5EF4-FFF2-40B4-BE49-F238E27FC236}">
                <a16:creationId xmlns:a16="http://schemas.microsoft.com/office/drawing/2014/main" id="{581AA3F6-EAE6-40CD-9621-84237BE240F5}"/>
              </a:ext>
            </a:extLst>
          </p:cNvPr>
          <p:cNvCxnSpPr>
            <a:cxnSpLocks/>
            <a:stCxn id="71" idx="2"/>
            <a:endCxn id="72" idx="0"/>
          </p:cNvCxnSpPr>
          <p:nvPr/>
        </p:nvCxnSpPr>
        <p:spPr>
          <a:xfrm>
            <a:off x="10468615" y="4503282"/>
            <a:ext cx="0" cy="27122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Rounded Rectangle 8">
            <a:extLst>
              <a:ext uri="{FF2B5EF4-FFF2-40B4-BE49-F238E27FC236}">
                <a16:creationId xmlns:a16="http://schemas.microsoft.com/office/drawing/2014/main" id="{A2C31935-4990-48E1-8860-A2A200ACBDAC}"/>
              </a:ext>
            </a:extLst>
          </p:cNvPr>
          <p:cNvSpPr/>
          <p:nvPr/>
        </p:nvSpPr>
        <p:spPr bwMode="auto">
          <a:xfrm>
            <a:off x="4721243" y="4774502"/>
            <a:ext cx="1451458" cy="473700"/>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sp>
        <p:nvSpPr>
          <p:cNvPr id="76" name="Rounded Rectangle 8">
            <a:extLst>
              <a:ext uri="{FF2B5EF4-FFF2-40B4-BE49-F238E27FC236}">
                <a16:creationId xmlns:a16="http://schemas.microsoft.com/office/drawing/2014/main" id="{49D3E6BC-C5D9-4F0B-88FD-E5F7B3EFFF09}"/>
              </a:ext>
            </a:extLst>
          </p:cNvPr>
          <p:cNvSpPr/>
          <p:nvPr/>
        </p:nvSpPr>
        <p:spPr bwMode="auto">
          <a:xfrm>
            <a:off x="3133620" y="4774542"/>
            <a:ext cx="1451458" cy="473700"/>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h2</a:t>
            </a:r>
          </a:p>
        </p:txBody>
      </p:sp>
      <p:cxnSp>
        <p:nvCxnSpPr>
          <p:cNvPr id="77" name="Straight Connector 15">
            <a:extLst>
              <a:ext uri="{FF2B5EF4-FFF2-40B4-BE49-F238E27FC236}">
                <a16:creationId xmlns:a16="http://schemas.microsoft.com/office/drawing/2014/main" id="{4C7389CD-B19C-46FC-9219-AD1C316985B5}"/>
              </a:ext>
            </a:extLst>
          </p:cNvPr>
          <p:cNvCxnSpPr>
            <a:cxnSpLocks/>
            <a:stCxn id="40" idx="2"/>
            <a:endCxn id="75" idx="0"/>
          </p:cNvCxnSpPr>
          <p:nvPr/>
        </p:nvCxnSpPr>
        <p:spPr>
          <a:xfrm>
            <a:off x="4759913" y="4503282"/>
            <a:ext cx="687059" cy="27122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15">
            <a:extLst>
              <a:ext uri="{FF2B5EF4-FFF2-40B4-BE49-F238E27FC236}">
                <a16:creationId xmlns:a16="http://schemas.microsoft.com/office/drawing/2014/main" id="{96F72A43-98A0-4114-A648-74695F2F91F5}"/>
              </a:ext>
            </a:extLst>
          </p:cNvPr>
          <p:cNvCxnSpPr>
            <a:cxnSpLocks/>
            <a:stCxn id="76" idx="2"/>
            <a:endCxn id="79" idx="0"/>
          </p:cNvCxnSpPr>
          <p:nvPr/>
        </p:nvCxnSpPr>
        <p:spPr>
          <a:xfrm>
            <a:off x="3859349" y="5248242"/>
            <a:ext cx="637"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ounded Rectangle 10">
            <a:extLst>
              <a:ext uri="{FF2B5EF4-FFF2-40B4-BE49-F238E27FC236}">
                <a16:creationId xmlns:a16="http://schemas.microsoft.com/office/drawing/2014/main" id="{B20391E0-50B8-49FA-9CA0-06AA9B05402B}"/>
              </a:ext>
            </a:extLst>
          </p:cNvPr>
          <p:cNvSpPr/>
          <p:nvPr/>
        </p:nvSpPr>
        <p:spPr bwMode="auto">
          <a:xfrm>
            <a:off x="3134257" y="5555866"/>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80" name="Straight Connector 15">
            <a:extLst>
              <a:ext uri="{FF2B5EF4-FFF2-40B4-BE49-F238E27FC236}">
                <a16:creationId xmlns:a16="http://schemas.microsoft.com/office/drawing/2014/main" id="{BD84ABD5-CE20-4216-935B-986D118DC909}"/>
              </a:ext>
            </a:extLst>
          </p:cNvPr>
          <p:cNvCxnSpPr>
            <a:cxnSpLocks/>
            <a:stCxn id="75" idx="2"/>
            <a:endCxn id="47" idx="0"/>
          </p:cNvCxnSpPr>
          <p:nvPr/>
        </p:nvCxnSpPr>
        <p:spPr>
          <a:xfrm>
            <a:off x="5446972" y="5248202"/>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Rounded Rectangle 10">
            <a:extLst>
              <a:ext uri="{FF2B5EF4-FFF2-40B4-BE49-F238E27FC236}">
                <a16:creationId xmlns:a16="http://schemas.microsoft.com/office/drawing/2014/main" id="{C9A40D12-BAE0-4FEC-9842-28C06FF4F15C}"/>
              </a:ext>
            </a:extLst>
          </p:cNvPr>
          <p:cNvSpPr/>
          <p:nvPr/>
        </p:nvSpPr>
        <p:spPr bwMode="auto">
          <a:xfrm>
            <a:off x="6415342" y="6247824"/>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82" name="Rounded Rectangle 8">
            <a:extLst>
              <a:ext uri="{FF2B5EF4-FFF2-40B4-BE49-F238E27FC236}">
                <a16:creationId xmlns:a16="http://schemas.microsoft.com/office/drawing/2014/main" id="{4895EA13-7A0F-46E5-9711-F67F029137F2}"/>
              </a:ext>
            </a:extLst>
          </p:cNvPr>
          <p:cNvSpPr/>
          <p:nvPr/>
        </p:nvSpPr>
        <p:spPr bwMode="auto">
          <a:xfrm>
            <a:off x="6444742" y="5466500"/>
            <a:ext cx="1451458" cy="47370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a:t>
            </a:r>
          </a:p>
        </p:txBody>
      </p:sp>
      <p:sp>
        <p:nvSpPr>
          <p:cNvPr id="84" name="Rounded Rectangle 10">
            <a:extLst>
              <a:ext uri="{FF2B5EF4-FFF2-40B4-BE49-F238E27FC236}">
                <a16:creationId xmlns:a16="http://schemas.microsoft.com/office/drawing/2014/main" id="{23E44381-2B67-4BF0-AA56-000DE6310E51}"/>
              </a:ext>
            </a:extLst>
          </p:cNvPr>
          <p:cNvSpPr/>
          <p:nvPr/>
        </p:nvSpPr>
        <p:spPr bwMode="auto">
          <a:xfrm>
            <a:off x="8087109" y="5445224"/>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85" name="Rounded Rectangle 8">
            <a:extLst>
              <a:ext uri="{FF2B5EF4-FFF2-40B4-BE49-F238E27FC236}">
                <a16:creationId xmlns:a16="http://schemas.microsoft.com/office/drawing/2014/main" id="{B0E2D94C-C25E-4F36-B62E-87BF7F06377D}"/>
              </a:ext>
            </a:extLst>
          </p:cNvPr>
          <p:cNvSpPr/>
          <p:nvPr/>
        </p:nvSpPr>
        <p:spPr bwMode="auto">
          <a:xfrm>
            <a:off x="8087109" y="4725786"/>
            <a:ext cx="1451458" cy="47370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86" name="Straight Connector 15">
            <a:extLst>
              <a:ext uri="{FF2B5EF4-FFF2-40B4-BE49-F238E27FC236}">
                <a16:creationId xmlns:a16="http://schemas.microsoft.com/office/drawing/2014/main" id="{8606C667-A6C3-400F-8A04-1003A035A66A}"/>
              </a:ext>
            </a:extLst>
          </p:cNvPr>
          <p:cNvCxnSpPr>
            <a:cxnSpLocks/>
            <a:stCxn id="85" idx="2"/>
            <a:endCxn id="84" idx="0"/>
          </p:cNvCxnSpPr>
          <p:nvPr/>
        </p:nvCxnSpPr>
        <p:spPr>
          <a:xfrm>
            <a:off x="8812838" y="5199486"/>
            <a:ext cx="0" cy="245738"/>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15">
            <a:extLst>
              <a:ext uri="{FF2B5EF4-FFF2-40B4-BE49-F238E27FC236}">
                <a16:creationId xmlns:a16="http://schemas.microsoft.com/office/drawing/2014/main" id="{0A0EE89C-0C4B-4E2B-AA9F-DFF471A64668}"/>
              </a:ext>
            </a:extLst>
          </p:cNvPr>
          <p:cNvCxnSpPr>
            <a:cxnSpLocks/>
            <a:stCxn id="65" idx="2"/>
          </p:cNvCxnSpPr>
          <p:nvPr/>
        </p:nvCxnSpPr>
        <p:spPr>
          <a:xfrm flipH="1">
            <a:off x="7339021" y="4428619"/>
            <a:ext cx="742086" cy="29785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15">
            <a:extLst>
              <a:ext uri="{FF2B5EF4-FFF2-40B4-BE49-F238E27FC236}">
                <a16:creationId xmlns:a16="http://schemas.microsoft.com/office/drawing/2014/main" id="{02F2CF32-44A2-4942-AD44-6C181A4CF0AA}"/>
              </a:ext>
            </a:extLst>
          </p:cNvPr>
          <p:cNvCxnSpPr>
            <a:cxnSpLocks/>
            <a:stCxn id="65" idx="2"/>
            <a:endCxn id="85" idx="0"/>
          </p:cNvCxnSpPr>
          <p:nvPr/>
        </p:nvCxnSpPr>
        <p:spPr>
          <a:xfrm>
            <a:off x="8081107" y="4428619"/>
            <a:ext cx="731731" cy="297167"/>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15">
            <a:extLst>
              <a:ext uri="{FF2B5EF4-FFF2-40B4-BE49-F238E27FC236}">
                <a16:creationId xmlns:a16="http://schemas.microsoft.com/office/drawing/2014/main" id="{C8BDA198-BAA6-4F78-AAF1-DF93FB7AC2CE}"/>
              </a:ext>
            </a:extLst>
          </p:cNvPr>
          <p:cNvCxnSpPr>
            <a:cxnSpLocks/>
            <a:stCxn id="70" idx="2"/>
            <a:endCxn id="71" idx="0"/>
          </p:cNvCxnSpPr>
          <p:nvPr/>
        </p:nvCxnSpPr>
        <p:spPr>
          <a:xfrm>
            <a:off x="10468615" y="3796339"/>
            <a:ext cx="0" cy="227171"/>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5">
            <a:extLst>
              <a:ext uri="{FF2B5EF4-FFF2-40B4-BE49-F238E27FC236}">
                <a16:creationId xmlns:a16="http://schemas.microsoft.com/office/drawing/2014/main" id="{B8E176CE-9404-4502-B7EA-101D604F05EB}"/>
              </a:ext>
            </a:extLst>
          </p:cNvPr>
          <p:cNvCxnSpPr>
            <a:cxnSpLocks/>
          </p:cNvCxnSpPr>
          <p:nvPr/>
        </p:nvCxnSpPr>
        <p:spPr>
          <a:xfrm>
            <a:off x="7176120" y="5165790"/>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ounded Rectangle 8">
            <a:extLst>
              <a:ext uri="{FF2B5EF4-FFF2-40B4-BE49-F238E27FC236}">
                <a16:creationId xmlns:a16="http://schemas.microsoft.com/office/drawing/2014/main" id="{AE74431B-94BA-4322-9066-12AA39758609}"/>
              </a:ext>
            </a:extLst>
          </p:cNvPr>
          <p:cNvSpPr/>
          <p:nvPr/>
        </p:nvSpPr>
        <p:spPr bwMode="auto">
          <a:xfrm>
            <a:off x="6444742" y="4722750"/>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p</a:t>
            </a:r>
            <a:endParaRPr lang="it-IT" sz="2400" dirty="0">
              <a:solidFill>
                <a:schemeClr val="tx1"/>
              </a:solidFill>
              <a:latin typeface="Titillium Web" pitchFamily="2" charset="77"/>
              <a:ea typeface="Franklin Gothic Book" charset="0"/>
              <a:cs typeface="Franklin Gothic Book" charset="0"/>
            </a:endParaRPr>
          </a:p>
        </p:txBody>
      </p:sp>
      <p:cxnSp>
        <p:nvCxnSpPr>
          <p:cNvPr id="83" name="Straight Connector 15">
            <a:extLst>
              <a:ext uri="{FF2B5EF4-FFF2-40B4-BE49-F238E27FC236}">
                <a16:creationId xmlns:a16="http://schemas.microsoft.com/office/drawing/2014/main" id="{DABDF21B-384D-4D71-8F25-3E691CA8FA8F}"/>
              </a:ext>
            </a:extLst>
          </p:cNvPr>
          <p:cNvCxnSpPr>
            <a:cxnSpLocks/>
          </p:cNvCxnSpPr>
          <p:nvPr/>
        </p:nvCxnSpPr>
        <p:spPr>
          <a:xfrm>
            <a:off x="7192954" y="5940200"/>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745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Relazionali - Figli</a:t>
            </a:r>
            <a:endParaRPr lang="it-IT" dirty="0"/>
          </a:p>
        </p:txBody>
      </p:sp>
      <p:sp>
        <p:nvSpPr>
          <p:cNvPr id="3" name="Content Placeholder 2"/>
          <p:cNvSpPr>
            <a:spLocks noGrp="1"/>
          </p:cNvSpPr>
          <p:nvPr>
            <p:ph idx="1"/>
          </p:nvPr>
        </p:nvSpPr>
        <p:spPr>
          <a:xfrm>
            <a:off x="1775520" y="1988840"/>
            <a:ext cx="10081120" cy="3600400"/>
          </a:xfrm>
        </p:spPr>
        <p:txBody>
          <a:bodyPr>
            <a:noAutofit/>
          </a:bodyPr>
          <a:lstStyle/>
          <a:p>
            <a:r>
              <a:rPr lang="it-IT" sz="2600" dirty="0"/>
              <a:t>Selettore composto da:</a:t>
            </a:r>
          </a:p>
          <a:p>
            <a:pPr lvl="1"/>
            <a:r>
              <a:rPr lang="it-IT" sz="2600" dirty="0" err="1"/>
              <a:t>tag_contenitore</a:t>
            </a:r>
            <a:r>
              <a:rPr lang="it-IT" sz="2600" dirty="0"/>
              <a:t> </a:t>
            </a:r>
            <a:r>
              <a:rPr lang="it-IT" sz="2600" dirty="0">
                <a:solidFill>
                  <a:srgbClr val="800000"/>
                </a:solidFill>
              </a:rPr>
              <a:t>&gt; </a:t>
            </a:r>
            <a:r>
              <a:rPr lang="it-IT" sz="2600" dirty="0" err="1">
                <a:solidFill>
                  <a:srgbClr val="44546A"/>
                </a:solidFill>
              </a:rPr>
              <a:t>tag_contenuto</a:t>
            </a:r>
            <a:endParaRPr lang="it-IT" sz="2600" dirty="0">
              <a:solidFill>
                <a:srgbClr val="44546A"/>
              </a:solidFill>
            </a:endParaRPr>
          </a:p>
          <a:p>
            <a:pPr lvl="1"/>
            <a:r>
              <a:rPr lang="it-IT" sz="2600" dirty="0">
                <a:solidFill>
                  <a:srgbClr val="44546A"/>
                </a:solidFill>
              </a:rPr>
              <a:t>si possono formare catene composte</a:t>
            </a:r>
          </a:p>
          <a:p>
            <a:r>
              <a:rPr lang="it-IT" sz="2600" dirty="0"/>
              <a:t>Seleziona tutti gli elementi che sono </a:t>
            </a:r>
            <a:r>
              <a:rPr lang="it-IT" sz="2600" b="1" u="sng" dirty="0"/>
              <a:t>diretti discendenti </a:t>
            </a:r>
            <a:r>
              <a:rPr lang="it-IT" sz="2600" dirty="0"/>
              <a:t>di un altro</a:t>
            </a:r>
          </a:p>
          <a:p>
            <a:pPr lvl="1"/>
            <a:r>
              <a:rPr lang="it-IT" sz="2600" dirty="0"/>
              <a:t>Primo livello di discendenza</a:t>
            </a:r>
          </a:p>
        </p:txBody>
      </p:sp>
      <p:sp>
        <p:nvSpPr>
          <p:cNvPr id="5" name="TextBox 4"/>
          <p:cNvSpPr txBox="1"/>
          <p:nvPr/>
        </p:nvSpPr>
        <p:spPr>
          <a:xfrm>
            <a:off x="4577051" y="5157192"/>
            <a:ext cx="3190297" cy="1292662"/>
          </a:xfrm>
          <a:prstGeom prst="rect">
            <a:avLst/>
          </a:prstGeom>
          <a:noFill/>
        </p:spPr>
        <p:txBody>
          <a:bodyPr wrap="none" rtlCol="0">
            <a:spAutoFit/>
          </a:bodyPr>
          <a:lstStyle/>
          <a:p>
            <a:r>
              <a:rPr lang="en-US" sz="2600" dirty="0">
                <a:solidFill>
                  <a:srgbClr val="800000"/>
                </a:solidFill>
                <a:latin typeface="Courier"/>
                <a:cs typeface="Courier"/>
              </a:rPr>
              <a:t>nav &gt; div &gt; a </a:t>
            </a:r>
            <a:r>
              <a:rPr lang="en-US" sz="2600" dirty="0">
                <a:solidFill>
                  <a:srgbClr val="000000"/>
                </a:solidFill>
                <a:latin typeface="Courier"/>
                <a:cs typeface="Courier"/>
              </a:rPr>
              <a:t>{</a:t>
            </a:r>
          </a:p>
          <a:p>
            <a:r>
              <a:rPr lang="en-US" sz="2600" dirty="0">
                <a:solidFill>
                  <a:srgbClr val="000000"/>
                </a:solidFill>
                <a:latin typeface="Courier"/>
                <a:cs typeface="Courier"/>
              </a:rPr>
              <a:t>	</a:t>
            </a:r>
            <a:r>
              <a:rPr lang="en-US" sz="2600" dirty="0">
                <a:solidFill>
                  <a:srgbClr val="FF0000"/>
                </a:solidFill>
                <a:latin typeface="Courier"/>
                <a:cs typeface="Courier"/>
              </a:rPr>
              <a:t>color</a:t>
            </a:r>
            <a:r>
              <a:rPr lang="en-US" sz="2600" dirty="0">
                <a:solidFill>
                  <a:srgbClr val="000000"/>
                </a:solidFill>
                <a:latin typeface="Courier"/>
                <a:cs typeface="Courier"/>
              </a:rPr>
              <a:t>: </a:t>
            </a:r>
            <a:r>
              <a:rPr lang="en-US" sz="2600" dirty="0">
                <a:solidFill>
                  <a:srgbClr val="0000FF"/>
                </a:solidFill>
                <a:latin typeface="Courier"/>
                <a:cs typeface="Courier"/>
              </a:rPr>
              <a:t>red</a:t>
            </a:r>
            <a:r>
              <a:rPr lang="en-US" sz="2600" dirty="0">
                <a:solidFill>
                  <a:srgbClr val="000000"/>
                </a:solidFill>
                <a:latin typeface="Courier"/>
                <a:cs typeface="Courier"/>
              </a:rPr>
              <a:t>;</a:t>
            </a:r>
          </a:p>
          <a:p>
            <a:r>
              <a:rPr lang="en-US" sz="2600" dirty="0">
                <a:solidFill>
                  <a:srgbClr val="000000"/>
                </a:solidFill>
                <a:latin typeface="Courier"/>
                <a:cs typeface="Courier"/>
              </a:rPr>
              <a:t>}</a:t>
            </a:r>
            <a:endParaRPr lang="it-IT" sz="2600" dirty="0">
              <a:latin typeface="Courier"/>
              <a:cs typeface="Courier"/>
            </a:endParaRPr>
          </a:p>
        </p:txBody>
      </p:sp>
    </p:spTree>
    <p:extLst>
      <p:ext uri="{BB962C8B-B14F-4D97-AF65-F5344CB8AC3E}">
        <p14:creationId xmlns:p14="http://schemas.microsoft.com/office/powerpoint/2010/main" val="175235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Relazionali - Figli</a:t>
            </a:r>
          </a:p>
        </p:txBody>
      </p:sp>
      <p:sp>
        <p:nvSpPr>
          <p:cNvPr id="36" name="Rounded Rectangle 3">
            <a:extLst>
              <a:ext uri="{FF2B5EF4-FFF2-40B4-BE49-F238E27FC236}">
                <a16:creationId xmlns:a16="http://schemas.microsoft.com/office/drawing/2014/main" id="{50A33D82-809C-4232-83DC-766971D0F166}"/>
              </a:ext>
            </a:extLst>
          </p:cNvPr>
          <p:cNvSpPr/>
          <p:nvPr/>
        </p:nvSpPr>
        <p:spPr bwMode="auto">
          <a:xfrm>
            <a:off x="5319374" y="1597795"/>
            <a:ext cx="2423864" cy="669538"/>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3200" dirty="0">
                <a:solidFill>
                  <a:schemeClr val="tx1"/>
                </a:solidFill>
                <a:latin typeface="Titillium Web" pitchFamily="2" charset="77"/>
                <a:ea typeface="Franklin Gothic Book" charset="0"/>
                <a:cs typeface="Franklin Gothic Book" charset="0"/>
              </a:rPr>
              <a:t>body</a:t>
            </a:r>
          </a:p>
        </p:txBody>
      </p:sp>
      <p:sp>
        <p:nvSpPr>
          <p:cNvPr id="37" name="Rounded Rectangle 4">
            <a:extLst>
              <a:ext uri="{FF2B5EF4-FFF2-40B4-BE49-F238E27FC236}">
                <a16:creationId xmlns:a16="http://schemas.microsoft.com/office/drawing/2014/main" id="{FF812036-5F61-4A22-87D0-293374F19C15}"/>
              </a:ext>
            </a:extLst>
          </p:cNvPr>
          <p:cNvSpPr/>
          <p:nvPr/>
        </p:nvSpPr>
        <p:spPr bwMode="auto">
          <a:xfrm>
            <a:off x="1472805" y="3316566"/>
            <a:ext cx="1451458" cy="472473"/>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header</a:t>
            </a:r>
            <a:endParaRPr lang="it-IT" sz="2400" dirty="0">
              <a:solidFill>
                <a:schemeClr val="tx1"/>
              </a:solidFill>
              <a:latin typeface="Titillium Web" pitchFamily="2" charset="77"/>
              <a:ea typeface="Franklin Gothic Book" charset="0"/>
              <a:cs typeface="Franklin Gothic Book" charset="0"/>
            </a:endParaRPr>
          </a:p>
        </p:txBody>
      </p:sp>
      <p:sp>
        <p:nvSpPr>
          <p:cNvPr id="38" name="Rounded Rectangle 5">
            <a:extLst>
              <a:ext uri="{FF2B5EF4-FFF2-40B4-BE49-F238E27FC236}">
                <a16:creationId xmlns:a16="http://schemas.microsoft.com/office/drawing/2014/main" id="{B2B2BE40-45A2-4DB4-A754-73ED91EF4CE5}"/>
              </a:ext>
            </a:extLst>
          </p:cNvPr>
          <p:cNvSpPr/>
          <p:nvPr/>
        </p:nvSpPr>
        <p:spPr bwMode="auto">
          <a:xfrm>
            <a:off x="1477843" y="4000490"/>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h1</a:t>
            </a:r>
          </a:p>
        </p:txBody>
      </p:sp>
      <p:sp>
        <p:nvSpPr>
          <p:cNvPr id="39" name="Rounded Rectangle 7">
            <a:extLst>
              <a:ext uri="{FF2B5EF4-FFF2-40B4-BE49-F238E27FC236}">
                <a16:creationId xmlns:a16="http://schemas.microsoft.com/office/drawing/2014/main" id="{AF975D53-3299-4D82-9134-563E577A38AE}"/>
              </a:ext>
            </a:extLst>
          </p:cNvPr>
          <p:cNvSpPr/>
          <p:nvPr/>
        </p:nvSpPr>
        <p:spPr bwMode="auto">
          <a:xfrm>
            <a:off x="4034185" y="3323868"/>
            <a:ext cx="1451458" cy="4724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article</a:t>
            </a:r>
          </a:p>
        </p:txBody>
      </p:sp>
      <p:sp>
        <p:nvSpPr>
          <p:cNvPr id="40" name="Rounded Rectangle 8">
            <a:extLst>
              <a:ext uri="{FF2B5EF4-FFF2-40B4-BE49-F238E27FC236}">
                <a16:creationId xmlns:a16="http://schemas.microsoft.com/office/drawing/2014/main" id="{423E6D97-677C-4ED7-A9A1-921F865ABAC1}"/>
              </a:ext>
            </a:extLst>
          </p:cNvPr>
          <p:cNvSpPr/>
          <p:nvPr/>
        </p:nvSpPr>
        <p:spPr bwMode="auto">
          <a:xfrm>
            <a:off x="4034184" y="4023510"/>
            <a:ext cx="1451458" cy="4797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section</a:t>
            </a:r>
            <a:endParaRPr lang="it-IT" sz="2400" dirty="0">
              <a:solidFill>
                <a:schemeClr val="tx1"/>
              </a:solidFill>
              <a:latin typeface="Titillium Web" pitchFamily="2" charset="77"/>
              <a:ea typeface="Franklin Gothic Book" charset="0"/>
              <a:cs typeface="Franklin Gothic Book" charset="0"/>
            </a:endParaRPr>
          </a:p>
        </p:txBody>
      </p:sp>
      <p:sp>
        <p:nvSpPr>
          <p:cNvPr id="47" name="Rounded Rectangle 10">
            <a:extLst>
              <a:ext uri="{FF2B5EF4-FFF2-40B4-BE49-F238E27FC236}">
                <a16:creationId xmlns:a16="http://schemas.microsoft.com/office/drawing/2014/main" id="{A51870E7-4AFF-4888-B3AA-ADFB4D16E110}"/>
              </a:ext>
            </a:extLst>
          </p:cNvPr>
          <p:cNvSpPr/>
          <p:nvPr/>
        </p:nvSpPr>
        <p:spPr bwMode="auto">
          <a:xfrm>
            <a:off x="4721243" y="5555826"/>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3" name="Straight Connector 12">
            <a:extLst>
              <a:ext uri="{FF2B5EF4-FFF2-40B4-BE49-F238E27FC236}">
                <a16:creationId xmlns:a16="http://schemas.microsoft.com/office/drawing/2014/main" id="{8B7E1297-B3E2-40CA-B365-C4150E349EAB}"/>
              </a:ext>
            </a:extLst>
          </p:cNvPr>
          <p:cNvCxnSpPr>
            <a:cxnSpLocks/>
            <a:stCxn id="36" idx="2"/>
            <a:endCxn id="37" idx="0"/>
          </p:cNvCxnSpPr>
          <p:nvPr/>
        </p:nvCxnSpPr>
        <p:spPr>
          <a:xfrm flipH="1">
            <a:off x="2198534" y="2267333"/>
            <a:ext cx="4332772" cy="1049233"/>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13">
            <a:extLst>
              <a:ext uri="{FF2B5EF4-FFF2-40B4-BE49-F238E27FC236}">
                <a16:creationId xmlns:a16="http://schemas.microsoft.com/office/drawing/2014/main" id="{962129D1-2311-4EC7-90D4-85959D877A59}"/>
              </a:ext>
            </a:extLst>
          </p:cNvPr>
          <p:cNvCxnSpPr>
            <a:cxnSpLocks/>
            <a:stCxn id="36" idx="2"/>
            <a:endCxn id="39" idx="0"/>
          </p:cNvCxnSpPr>
          <p:nvPr/>
        </p:nvCxnSpPr>
        <p:spPr>
          <a:xfrm flipH="1">
            <a:off x="4759914" y="2267333"/>
            <a:ext cx="1771392" cy="1056535"/>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15">
            <a:extLst>
              <a:ext uri="{FF2B5EF4-FFF2-40B4-BE49-F238E27FC236}">
                <a16:creationId xmlns:a16="http://schemas.microsoft.com/office/drawing/2014/main" id="{71335919-9880-45E1-B0F8-1925C35BC5FF}"/>
              </a:ext>
            </a:extLst>
          </p:cNvPr>
          <p:cNvCxnSpPr>
            <a:cxnSpLocks/>
            <a:stCxn id="37" idx="2"/>
            <a:endCxn id="38" idx="0"/>
          </p:cNvCxnSpPr>
          <p:nvPr/>
        </p:nvCxnSpPr>
        <p:spPr>
          <a:xfrm>
            <a:off x="2198534" y="3789039"/>
            <a:ext cx="5038" cy="211451"/>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Rounded Rectangle 22">
            <a:extLst>
              <a:ext uri="{FF2B5EF4-FFF2-40B4-BE49-F238E27FC236}">
                <a16:creationId xmlns:a16="http://schemas.microsoft.com/office/drawing/2014/main" id="{ADF4F481-1D6D-42D5-A781-ABCEEB179339}"/>
              </a:ext>
            </a:extLst>
          </p:cNvPr>
          <p:cNvSpPr/>
          <p:nvPr/>
        </p:nvSpPr>
        <p:spPr bwMode="auto">
          <a:xfrm>
            <a:off x="1477843" y="4774502"/>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9" name="Straight Connector 15">
            <a:extLst>
              <a:ext uri="{FF2B5EF4-FFF2-40B4-BE49-F238E27FC236}">
                <a16:creationId xmlns:a16="http://schemas.microsoft.com/office/drawing/2014/main" id="{20E0D90D-9291-4056-B33E-125062CFD3E6}"/>
              </a:ext>
            </a:extLst>
          </p:cNvPr>
          <p:cNvCxnSpPr>
            <a:cxnSpLocks/>
            <a:stCxn id="58" idx="0"/>
            <a:endCxn id="38" idx="2"/>
          </p:cNvCxnSpPr>
          <p:nvPr/>
        </p:nvCxnSpPr>
        <p:spPr>
          <a:xfrm flipV="1">
            <a:off x="2203572" y="4480262"/>
            <a:ext cx="0" cy="29424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15">
            <a:extLst>
              <a:ext uri="{FF2B5EF4-FFF2-40B4-BE49-F238E27FC236}">
                <a16:creationId xmlns:a16="http://schemas.microsoft.com/office/drawing/2014/main" id="{B8FBDC17-A815-4EB8-9EC1-55E590AA82A7}"/>
              </a:ext>
            </a:extLst>
          </p:cNvPr>
          <p:cNvCxnSpPr>
            <a:cxnSpLocks/>
            <a:stCxn id="39" idx="2"/>
            <a:endCxn id="40" idx="0"/>
          </p:cNvCxnSpPr>
          <p:nvPr/>
        </p:nvCxnSpPr>
        <p:spPr>
          <a:xfrm flipH="1">
            <a:off x="4759913" y="3796340"/>
            <a:ext cx="1" cy="22717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15">
            <a:extLst>
              <a:ext uri="{FF2B5EF4-FFF2-40B4-BE49-F238E27FC236}">
                <a16:creationId xmlns:a16="http://schemas.microsoft.com/office/drawing/2014/main" id="{04E76641-5151-42B7-88B6-AD878CF9EEF1}"/>
              </a:ext>
            </a:extLst>
          </p:cNvPr>
          <p:cNvCxnSpPr>
            <a:cxnSpLocks/>
            <a:stCxn id="40" idx="2"/>
            <a:endCxn id="76" idx="0"/>
          </p:cNvCxnSpPr>
          <p:nvPr/>
        </p:nvCxnSpPr>
        <p:spPr>
          <a:xfrm flipH="1">
            <a:off x="3859349" y="4503282"/>
            <a:ext cx="900564" cy="27126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ounded Rectangle 7">
            <a:extLst>
              <a:ext uri="{FF2B5EF4-FFF2-40B4-BE49-F238E27FC236}">
                <a16:creationId xmlns:a16="http://schemas.microsoft.com/office/drawing/2014/main" id="{B1EC065D-BA9C-40AF-84E8-EDA6F89AA1B3}"/>
              </a:ext>
            </a:extLst>
          </p:cNvPr>
          <p:cNvSpPr/>
          <p:nvPr/>
        </p:nvSpPr>
        <p:spPr bwMode="auto">
          <a:xfrm>
            <a:off x="7355378" y="3268095"/>
            <a:ext cx="1451458" cy="4724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nav</a:t>
            </a:r>
            <a:endParaRPr lang="it-IT" sz="2400" dirty="0">
              <a:solidFill>
                <a:schemeClr val="tx1"/>
              </a:solidFill>
              <a:latin typeface="Titillium Web" pitchFamily="2" charset="77"/>
              <a:ea typeface="Franklin Gothic Book" charset="0"/>
              <a:cs typeface="Franklin Gothic Book" charset="0"/>
            </a:endParaRPr>
          </a:p>
        </p:txBody>
      </p:sp>
      <p:sp>
        <p:nvSpPr>
          <p:cNvPr id="65" name="Rounded Rectangle 8">
            <a:extLst>
              <a:ext uri="{FF2B5EF4-FFF2-40B4-BE49-F238E27FC236}">
                <a16:creationId xmlns:a16="http://schemas.microsoft.com/office/drawing/2014/main" id="{FE30191A-EF38-49D3-A62C-13AB11747165}"/>
              </a:ext>
            </a:extLst>
          </p:cNvPr>
          <p:cNvSpPr/>
          <p:nvPr/>
        </p:nvSpPr>
        <p:spPr bwMode="auto">
          <a:xfrm>
            <a:off x="7355378" y="3948847"/>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cxnSp>
        <p:nvCxnSpPr>
          <p:cNvPr id="67" name="Straight Connector 13">
            <a:extLst>
              <a:ext uri="{FF2B5EF4-FFF2-40B4-BE49-F238E27FC236}">
                <a16:creationId xmlns:a16="http://schemas.microsoft.com/office/drawing/2014/main" id="{7D7519E3-13D2-4B6D-A1FA-2F6E5E3EE198}"/>
              </a:ext>
            </a:extLst>
          </p:cNvPr>
          <p:cNvCxnSpPr>
            <a:cxnSpLocks/>
            <a:stCxn id="36" idx="2"/>
            <a:endCxn id="64" idx="0"/>
          </p:cNvCxnSpPr>
          <p:nvPr/>
        </p:nvCxnSpPr>
        <p:spPr>
          <a:xfrm>
            <a:off x="6531306" y="2267333"/>
            <a:ext cx="1549801" cy="1000762"/>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15">
            <a:extLst>
              <a:ext uri="{FF2B5EF4-FFF2-40B4-BE49-F238E27FC236}">
                <a16:creationId xmlns:a16="http://schemas.microsoft.com/office/drawing/2014/main" id="{F459462F-2E7D-4728-A57D-16BF1BC68771}"/>
              </a:ext>
            </a:extLst>
          </p:cNvPr>
          <p:cNvCxnSpPr>
            <a:cxnSpLocks/>
            <a:stCxn id="64" idx="2"/>
            <a:endCxn id="65" idx="0"/>
          </p:cNvCxnSpPr>
          <p:nvPr/>
        </p:nvCxnSpPr>
        <p:spPr>
          <a:xfrm>
            <a:off x="8081107" y="3740567"/>
            <a:ext cx="0" cy="20828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ounded Rectangle 7">
            <a:extLst>
              <a:ext uri="{FF2B5EF4-FFF2-40B4-BE49-F238E27FC236}">
                <a16:creationId xmlns:a16="http://schemas.microsoft.com/office/drawing/2014/main" id="{02356C02-C29C-4209-913E-3249D7FAA3F4}"/>
              </a:ext>
            </a:extLst>
          </p:cNvPr>
          <p:cNvSpPr/>
          <p:nvPr/>
        </p:nvSpPr>
        <p:spPr bwMode="auto">
          <a:xfrm>
            <a:off x="9742886" y="3316566"/>
            <a:ext cx="1451458" cy="479773"/>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err="1">
                <a:solidFill>
                  <a:schemeClr val="tx1"/>
                </a:solidFill>
                <a:latin typeface="Titillium Web" pitchFamily="2" charset="77"/>
                <a:ea typeface="Franklin Gothic Book" charset="0"/>
                <a:cs typeface="Franklin Gothic Book" charset="0"/>
              </a:rPr>
              <a:t>footer</a:t>
            </a:r>
            <a:endParaRPr lang="it-IT" sz="2400" dirty="0">
              <a:solidFill>
                <a:schemeClr val="tx1"/>
              </a:solidFill>
              <a:latin typeface="Titillium Web" pitchFamily="2" charset="77"/>
              <a:ea typeface="Franklin Gothic Book" charset="0"/>
              <a:cs typeface="Franklin Gothic Book" charset="0"/>
            </a:endParaRPr>
          </a:p>
        </p:txBody>
      </p:sp>
      <p:sp>
        <p:nvSpPr>
          <p:cNvPr id="71" name="Rounded Rectangle 8">
            <a:extLst>
              <a:ext uri="{FF2B5EF4-FFF2-40B4-BE49-F238E27FC236}">
                <a16:creationId xmlns:a16="http://schemas.microsoft.com/office/drawing/2014/main" id="{9D48CA11-0ACA-4491-8ADF-FF69D1368760}"/>
              </a:ext>
            </a:extLst>
          </p:cNvPr>
          <p:cNvSpPr/>
          <p:nvPr/>
        </p:nvSpPr>
        <p:spPr bwMode="auto">
          <a:xfrm>
            <a:off x="9742886" y="4023510"/>
            <a:ext cx="1451458" cy="4797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sp>
        <p:nvSpPr>
          <p:cNvPr id="72" name="Rounded Rectangle 10">
            <a:extLst>
              <a:ext uri="{FF2B5EF4-FFF2-40B4-BE49-F238E27FC236}">
                <a16:creationId xmlns:a16="http://schemas.microsoft.com/office/drawing/2014/main" id="{6012EFBC-FF8A-4F95-B933-280ACA49F700}"/>
              </a:ext>
            </a:extLst>
          </p:cNvPr>
          <p:cNvSpPr/>
          <p:nvPr/>
        </p:nvSpPr>
        <p:spPr bwMode="auto">
          <a:xfrm>
            <a:off x="9742886" y="4774502"/>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73" name="Straight Connector 13">
            <a:extLst>
              <a:ext uri="{FF2B5EF4-FFF2-40B4-BE49-F238E27FC236}">
                <a16:creationId xmlns:a16="http://schemas.microsoft.com/office/drawing/2014/main" id="{51ED39ED-4DA0-443B-A868-430D4F8DB1B0}"/>
              </a:ext>
            </a:extLst>
          </p:cNvPr>
          <p:cNvCxnSpPr>
            <a:cxnSpLocks/>
            <a:stCxn id="36" idx="2"/>
            <a:endCxn id="70" idx="0"/>
          </p:cNvCxnSpPr>
          <p:nvPr/>
        </p:nvCxnSpPr>
        <p:spPr>
          <a:xfrm>
            <a:off x="6531306" y="2267333"/>
            <a:ext cx="3937309" cy="1049233"/>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15">
            <a:extLst>
              <a:ext uri="{FF2B5EF4-FFF2-40B4-BE49-F238E27FC236}">
                <a16:creationId xmlns:a16="http://schemas.microsoft.com/office/drawing/2014/main" id="{581AA3F6-EAE6-40CD-9621-84237BE240F5}"/>
              </a:ext>
            </a:extLst>
          </p:cNvPr>
          <p:cNvCxnSpPr>
            <a:cxnSpLocks/>
            <a:stCxn id="71" idx="2"/>
            <a:endCxn id="72" idx="0"/>
          </p:cNvCxnSpPr>
          <p:nvPr/>
        </p:nvCxnSpPr>
        <p:spPr>
          <a:xfrm>
            <a:off x="10468615" y="4503282"/>
            <a:ext cx="0" cy="27122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Rounded Rectangle 8">
            <a:extLst>
              <a:ext uri="{FF2B5EF4-FFF2-40B4-BE49-F238E27FC236}">
                <a16:creationId xmlns:a16="http://schemas.microsoft.com/office/drawing/2014/main" id="{A2C31935-4990-48E1-8860-A2A200ACBDAC}"/>
              </a:ext>
            </a:extLst>
          </p:cNvPr>
          <p:cNvSpPr/>
          <p:nvPr/>
        </p:nvSpPr>
        <p:spPr bwMode="auto">
          <a:xfrm>
            <a:off x="4721243" y="4774502"/>
            <a:ext cx="1451458" cy="473700"/>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sp>
        <p:nvSpPr>
          <p:cNvPr id="76" name="Rounded Rectangle 8">
            <a:extLst>
              <a:ext uri="{FF2B5EF4-FFF2-40B4-BE49-F238E27FC236}">
                <a16:creationId xmlns:a16="http://schemas.microsoft.com/office/drawing/2014/main" id="{49D3E6BC-C5D9-4F0B-88FD-E5F7B3EFFF09}"/>
              </a:ext>
            </a:extLst>
          </p:cNvPr>
          <p:cNvSpPr/>
          <p:nvPr/>
        </p:nvSpPr>
        <p:spPr bwMode="auto">
          <a:xfrm>
            <a:off x="3133620" y="4774542"/>
            <a:ext cx="1451458" cy="473700"/>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h2</a:t>
            </a:r>
          </a:p>
        </p:txBody>
      </p:sp>
      <p:cxnSp>
        <p:nvCxnSpPr>
          <p:cNvPr id="77" name="Straight Connector 15">
            <a:extLst>
              <a:ext uri="{FF2B5EF4-FFF2-40B4-BE49-F238E27FC236}">
                <a16:creationId xmlns:a16="http://schemas.microsoft.com/office/drawing/2014/main" id="{4C7389CD-B19C-46FC-9219-AD1C316985B5}"/>
              </a:ext>
            </a:extLst>
          </p:cNvPr>
          <p:cNvCxnSpPr>
            <a:cxnSpLocks/>
            <a:stCxn id="40" idx="2"/>
            <a:endCxn id="75" idx="0"/>
          </p:cNvCxnSpPr>
          <p:nvPr/>
        </p:nvCxnSpPr>
        <p:spPr>
          <a:xfrm>
            <a:off x="4759913" y="4503282"/>
            <a:ext cx="687059" cy="27122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15">
            <a:extLst>
              <a:ext uri="{FF2B5EF4-FFF2-40B4-BE49-F238E27FC236}">
                <a16:creationId xmlns:a16="http://schemas.microsoft.com/office/drawing/2014/main" id="{96F72A43-98A0-4114-A648-74695F2F91F5}"/>
              </a:ext>
            </a:extLst>
          </p:cNvPr>
          <p:cNvCxnSpPr>
            <a:cxnSpLocks/>
            <a:stCxn id="76" idx="2"/>
            <a:endCxn id="79" idx="0"/>
          </p:cNvCxnSpPr>
          <p:nvPr/>
        </p:nvCxnSpPr>
        <p:spPr>
          <a:xfrm>
            <a:off x="3859349" y="5248242"/>
            <a:ext cx="637"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ounded Rectangle 10">
            <a:extLst>
              <a:ext uri="{FF2B5EF4-FFF2-40B4-BE49-F238E27FC236}">
                <a16:creationId xmlns:a16="http://schemas.microsoft.com/office/drawing/2014/main" id="{B20391E0-50B8-49FA-9CA0-06AA9B05402B}"/>
              </a:ext>
            </a:extLst>
          </p:cNvPr>
          <p:cNvSpPr/>
          <p:nvPr/>
        </p:nvSpPr>
        <p:spPr bwMode="auto">
          <a:xfrm>
            <a:off x="3134257" y="5555866"/>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80" name="Straight Connector 15">
            <a:extLst>
              <a:ext uri="{FF2B5EF4-FFF2-40B4-BE49-F238E27FC236}">
                <a16:creationId xmlns:a16="http://schemas.microsoft.com/office/drawing/2014/main" id="{BD84ABD5-CE20-4216-935B-986D118DC909}"/>
              </a:ext>
            </a:extLst>
          </p:cNvPr>
          <p:cNvCxnSpPr>
            <a:cxnSpLocks/>
            <a:stCxn id="75" idx="2"/>
            <a:endCxn id="47" idx="0"/>
          </p:cNvCxnSpPr>
          <p:nvPr/>
        </p:nvCxnSpPr>
        <p:spPr>
          <a:xfrm>
            <a:off x="5446972" y="5248202"/>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Rounded Rectangle 10">
            <a:extLst>
              <a:ext uri="{FF2B5EF4-FFF2-40B4-BE49-F238E27FC236}">
                <a16:creationId xmlns:a16="http://schemas.microsoft.com/office/drawing/2014/main" id="{C9A40D12-BAE0-4FEC-9842-28C06FF4F15C}"/>
              </a:ext>
            </a:extLst>
          </p:cNvPr>
          <p:cNvSpPr/>
          <p:nvPr/>
        </p:nvSpPr>
        <p:spPr bwMode="auto">
          <a:xfrm>
            <a:off x="6415342" y="6247824"/>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82" name="Rounded Rectangle 8">
            <a:extLst>
              <a:ext uri="{FF2B5EF4-FFF2-40B4-BE49-F238E27FC236}">
                <a16:creationId xmlns:a16="http://schemas.microsoft.com/office/drawing/2014/main" id="{4895EA13-7A0F-46E5-9711-F67F029137F2}"/>
              </a:ext>
            </a:extLst>
          </p:cNvPr>
          <p:cNvSpPr/>
          <p:nvPr/>
        </p:nvSpPr>
        <p:spPr bwMode="auto">
          <a:xfrm>
            <a:off x="6444742" y="5466500"/>
            <a:ext cx="1451458" cy="47370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a:t>
            </a:r>
          </a:p>
        </p:txBody>
      </p:sp>
      <p:sp>
        <p:nvSpPr>
          <p:cNvPr id="84" name="Rounded Rectangle 10">
            <a:extLst>
              <a:ext uri="{FF2B5EF4-FFF2-40B4-BE49-F238E27FC236}">
                <a16:creationId xmlns:a16="http://schemas.microsoft.com/office/drawing/2014/main" id="{23E44381-2B67-4BF0-AA56-000DE6310E51}"/>
              </a:ext>
            </a:extLst>
          </p:cNvPr>
          <p:cNvSpPr/>
          <p:nvPr/>
        </p:nvSpPr>
        <p:spPr bwMode="auto">
          <a:xfrm>
            <a:off x="8087109" y="5445224"/>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85" name="Rounded Rectangle 8">
            <a:extLst>
              <a:ext uri="{FF2B5EF4-FFF2-40B4-BE49-F238E27FC236}">
                <a16:creationId xmlns:a16="http://schemas.microsoft.com/office/drawing/2014/main" id="{B0E2D94C-C25E-4F36-B62E-87BF7F06377D}"/>
              </a:ext>
            </a:extLst>
          </p:cNvPr>
          <p:cNvSpPr/>
          <p:nvPr/>
        </p:nvSpPr>
        <p:spPr bwMode="auto">
          <a:xfrm>
            <a:off x="8087109" y="4725786"/>
            <a:ext cx="1451458" cy="47370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86" name="Straight Connector 15">
            <a:extLst>
              <a:ext uri="{FF2B5EF4-FFF2-40B4-BE49-F238E27FC236}">
                <a16:creationId xmlns:a16="http://schemas.microsoft.com/office/drawing/2014/main" id="{8606C667-A6C3-400F-8A04-1003A035A66A}"/>
              </a:ext>
            </a:extLst>
          </p:cNvPr>
          <p:cNvCxnSpPr>
            <a:cxnSpLocks/>
            <a:stCxn id="85" idx="2"/>
            <a:endCxn id="84" idx="0"/>
          </p:cNvCxnSpPr>
          <p:nvPr/>
        </p:nvCxnSpPr>
        <p:spPr>
          <a:xfrm>
            <a:off x="8812838" y="5199486"/>
            <a:ext cx="0" cy="245738"/>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15">
            <a:extLst>
              <a:ext uri="{FF2B5EF4-FFF2-40B4-BE49-F238E27FC236}">
                <a16:creationId xmlns:a16="http://schemas.microsoft.com/office/drawing/2014/main" id="{0A0EE89C-0C4B-4E2B-AA9F-DFF471A64668}"/>
              </a:ext>
            </a:extLst>
          </p:cNvPr>
          <p:cNvCxnSpPr>
            <a:cxnSpLocks/>
            <a:stCxn id="65" idx="2"/>
          </p:cNvCxnSpPr>
          <p:nvPr/>
        </p:nvCxnSpPr>
        <p:spPr>
          <a:xfrm flipH="1">
            <a:off x="7339021" y="4428619"/>
            <a:ext cx="742086" cy="29785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15">
            <a:extLst>
              <a:ext uri="{FF2B5EF4-FFF2-40B4-BE49-F238E27FC236}">
                <a16:creationId xmlns:a16="http://schemas.microsoft.com/office/drawing/2014/main" id="{02F2CF32-44A2-4942-AD44-6C181A4CF0AA}"/>
              </a:ext>
            </a:extLst>
          </p:cNvPr>
          <p:cNvCxnSpPr>
            <a:cxnSpLocks/>
            <a:stCxn id="65" idx="2"/>
            <a:endCxn id="85" idx="0"/>
          </p:cNvCxnSpPr>
          <p:nvPr/>
        </p:nvCxnSpPr>
        <p:spPr>
          <a:xfrm>
            <a:off x="8081107" y="4428619"/>
            <a:ext cx="731731" cy="297167"/>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15">
            <a:extLst>
              <a:ext uri="{FF2B5EF4-FFF2-40B4-BE49-F238E27FC236}">
                <a16:creationId xmlns:a16="http://schemas.microsoft.com/office/drawing/2014/main" id="{C8BDA198-BAA6-4F78-AAF1-DF93FB7AC2CE}"/>
              </a:ext>
            </a:extLst>
          </p:cNvPr>
          <p:cNvCxnSpPr>
            <a:cxnSpLocks/>
            <a:stCxn id="70" idx="2"/>
            <a:endCxn id="71" idx="0"/>
          </p:cNvCxnSpPr>
          <p:nvPr/>
        </p:nvCxnSpPr>
        <p:spPr>
          <a:xfrm>
            <a:off x="10468615" y="3796339"/>
            <a:ext cx="0" cy="227171"/>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5">
            <a:extLst>
              <a:ext uri="{FF2B5EF4-FFF2-40B4-BE49-F238E27FC236}">
                <a16:creationId xmlns:a16="http://schemas.microsoft.com/office/drawing/2014/main" id="{B8E176CE-9404-4502-B7EA-101D604F05EB}"/>
              </a:ext>
            </a:extLst>
          </p:cNvPr>
          <p:cNvCxnSpPr>
            <a:cxnSpLocks/>
          </p:cNvCxnSpPr>
          <p:nvPr/>
        </p:nvCxnSpPr>
        <p:spPr>
          <a:xfrm>
            <a:off x="7176120" y="5165790"/>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ounded Rectangle 8">
            <a:extLst>
              <a:ext uri="{FF2B5EF4-FFF2-40B4-BE49-F238E27FC236}">
                <a16:creationId xmlns:a16="http://schemas.microsoft.com/office/drawing/2014/main" id="{AE74431B-94BA-4322-9066-12AA39758609}"/>
              </a:ext>
            </a:extLst>
          </p:cNvPr>
          <p:cNvSpPr/>
          <p:nvPr/>
        </p:nvSpPr>
        <p:spPr bwMode="auto">
          <a:xfrm>
            <a:off x="6527490" y="4686018"/>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cxnSp>
        <p:nvCxnSpPr>
          <p:cNvPr id="83" name="Straight Connector 15">
            <a:extLst>
              <a:ext uri="{FF2B5EF4-FFF2-40B4-BE49-F238E27FC236}">
                <a16:creationId xmlns:a16="http://schemas.microsoft.com/office/drawing/2014/main" id="{DABDF21B-384D-4D71-8F25-3E691CA8FA8F}"/>
              </a:ext>
            </a:extLst>
          </p:cNvPr>
          <p:cNvCxnSpPr>
            <a:cxnSpLocks/>
          </p:cNvCxnSpPr>
          <p:nvPr/>
        </p:nvCxnSpPr>
        <p:spPr>
          <a:xfrm>
            <a:off x="7192954" y="5940200"/>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023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Relazionali - Fratelli</a:t>
            </a:r>
            <a:endParaRPr lang="it-IT" dirty="0"/>
          </a:p>
        </p:txBody>
      </p:sp>
      <p:sp>
        <p:nvSpPr>
          <p:cNvPr id="3" name="Content Placeholder 2"/>
          <p:cNvSpPr>
            <a:spLocks noGrp="1"/>
          </p:cNvSpPr>
          <p:nvPr>
            <p:ph idx="1"/>
          </p:nvPr>
        </p:nvSpPr>
        <p:spPr>
          <a:xfrm>
            <a:off x="1775520" y="1988840"/>
            <a:ext cx="10081120" cy="3600400"/>
          </a:xfrm>
        </p:spPr>
        <p:txBody>
          <a:bodyPr>
            <a:noAutofit/>
          </a:bodyPr>
          <a:lstStyle/>
          <a:p>
            <a:r>
              <a:rPr lang="it-IT" sz="2600" dirty="0"/>
              <a:t>Agisce sugli elementi che sono allo stesso livello del tag specificato</a:t>
            </a:r>
          </a:p>
          <a:p>
            <a:r>
              <a:rPr lang="it-IT" sz="2600" dirty="0"/>
              <a:t>Due opzioni:</a:t>
            </a:r>
          </a:p>
          <a:p>
            <a:pPr lvl="1"/>
            <a:r>
              <a:rPr lang="it-IT" sz="2600" dirty="0">
                <a:solidFill>
                  <a:srgbClr val="44546A"/>
                </a:solidFill>
              </a:rPr>
              <a:t>Generale</a:t>
            </a:r>
            <a:r>
              <a:rPr lang="it-IT" sz="2600">
                <a:solidFill>
                  <a:srgbClr val="44546A"/>
                </a:solidFill>
              </a:rPr>
              <a:t>: tag </a:t>
            </a:r>
            <a:r>
              <a:rPr lang="it-IT" sz="2600" b="1" i="0" dirty="0">
                <a:solidFill>
                  <a:srgbClr val="800000"/>
                </a:solidFill>
              </a:rPr>
              <a:t>~</a:t>
            </a:r>
            <a:r>
              <a:rPr lang="it-IT" sz="2600" dirty="0">
                <a:solidFill>
                  <a:srgbClr val="44546A"/>
                </a:solidFill>
              </a:rPr>
              <a:t> </a:t>
            </a:r>
            <a:r>
              <a:rPr lang="it-IT" sz="2600" dirty="0" err="1">
                <a:solidFill>
                  <a:srgbClr val="44546A"/>
                </a:solidFill>
              </a:rPr>
              <a:t>tag</a:t>
            </a:r>
            <a:r>
              <a:rPr lang="it-IT" sz="2600" err="1">
                <a:solidFill>
                  <a:srgbClr val="44546A"/>
                </a:solidFill>
              </a:rPr>
              <a:t>_</a:t>
            </a:r>
            <a:r>
              <a:rPr lang="it-IT" sz="2600">
                <a:solidFill>
                  <a:srgbClr val="44546A"/>
                </a:solidFill>
              </a:rPr>
              <a:t>fratello</a:t>
            </a:r>
            <a:endParaRPr lang="it-IT" sz="2600" dirty="0">
              <a:solidFill>
                <a:srgbClr val="44546A"/>
              </a:solidFill>
            </a:endParaRPr>
          </a:p>
          <a:p>
            <a:pPr lvl="2">
              <a:buFont typeface="Arial" panose="020B0604020202020204" pitchFamily="34" charset="0"/>
              <a:buChar char="•"/>
            </a:pPr>
            <a:r>
              <a:rPr lang="it-IT" sz="2600" dirty="0">
                <a:solidFill>
                  <a:srgbClr val="44546A"/>
                </a:solidFill>
              </a:rPr>
              <a:t>applica la regola a tutti i </a:t>
            </a:r>
            <a:r>
              <a:rPr lang="it-IT" sz="2600" dirty="0" err="1">
                <a:solidFill>
                  <a:srgbClr val="44546A"/>
                </a:solidFill>
              </a:rPr>
              <a:t>tag_fratello</a:t>
            </a:r>
            <a:endParaRPr lang="it-IT" sz="2600" dirty="0">
              <a:solidFill>
                <a:srgbClr val="44546A"/>
              </a:solidFill>
            </a:endParaRPr>
          </a:p>
          <a:p>
            <a:pPr lvl="1"/>
            <a:r>
              <a:rPr lang="it-IT" sz="2600" dirty="0"/>
              <a:t>Adiacenti</a:t>
            </a:r>
            <a:r>
              <a:rPr lang="it-IT" sz="2600"/>
              <a:t>: tag </a:t>
            </a:r>
            <a:r>
              <a:rPr lang="it-IT" sz="2600" b="1" i="0" dirty="0">
                <a:solidFill>
                  <a:srgbClr val="800000"/>
                </a:solidFill>
              </a:rPr>
              <a:t>+</a:t>
            </a:r>
            <a:r>
              <a:rPr lang="it-IT" sz="2600" dirty="0">
                <a:solidFill>
                  <a:srgbClr val="800000"/>
                </a:solidFill>
              </a:rPr>
              <a:t> </a:t>
            </a:r>
            <a:r>
              <a:rPr lang="it-IT" sz="2600" dirty="0" err="1">
                <a:solidFill>
                  <a:srgbClr val="44546A"/>
                </a:solidFill>
              </a:rPr>
              <a:t>tag_fratello</a:t>
            </a:r>
            <a:endParaRPr lang="it-IT" sz="2600" dirty="0">
              <a:solidFill>
                <a:srgbClr val="44546A"/>
              </a:solidFill>
            </a:endParaRPr>
          </a:p>
          <a:p>
            <a:pPr lvl="2">
              <a:buFont typeface="Arial" panose="020B0604020202020204" pitchFamily="34" charset="0"/>
              <a:buChar char="•"/>
            </a:pPr>
            <a:r>
              <a:rPr lang="it-IT" sz="2600" dirty="0">
                <a:solidFill>
                  <a:srgbClr val="44546A"/>
                </a:solidFill>
              </a:rPr>
              <a:t>applica la regola solo al primo </a:t>
            </a:r>
            <a:r>
              <a:rPr lang="it-IT" sz="2600" dirty="0" err="1">
                <a:solidFill>
                  <a:srgbClr val="44546A"/>
                </a:solidFill>
              </a:rPr>
              <a:t>tag_fratello</a:t>
            </a:r>
            <a:r>
              <a:rPr lang="it-IT" sz="2600" dirty="0">
                <a:solidFill>
                  <a:srgbClr val="44546A"/>
                </a:solidFill>
              </a:rPr>
              <a:t> adiacente</a:t>
            </a:r>
          </a:p>
        </p:txBody>
      </p:sp>
      <p:sp>
        <p:nvSpPr>
          <p:cNvPr id="5" name="TextBox 4"/>
          <p:cNvSpPr txBox="1"/>
          <p:nvPr/>
        </p:nvSpPr>
        <p:spPr>
          <a:xfrm>
            <a:off x="7032104" y="5589240"/>
            <a:ext cx="5616624" cy="1200329"/>
          </a:xfrm>
          <a:prstGeom prst="rect">
            <a:avLst/>
          </a:prstGeom>
          <a:noFill/>
        </p:spPr>
        <p:txBody>
          <a:bodyPr wrap="square" rtlCol="0">
            <a:spAutoFit/>
          </a:bodyPr>
          <a:lstStyle/>
          <a:p>
            <a:r>
              <a:rPr lang="en-US" sz="2400" dirty="0">
                <a:solidFill>
                  <a:srgbClr val="800000"/>
                </a:solidFill>
                <a:latin typeface="Courier"/>
                <a:cs typeface="Courier"/>
              </a:rPr>
              <a:t>div + a </a:t>
            </a:r>
            <a:r>
              <a:rPr lang="en-US" sz="2400" dirty="0">
                <a:solidFill>
                  <a:srgbClr val="000000"/>
                </a:solidFill>
                <a:latin typeface="Courier"/>
                <a:cs typeface="Courier"/>
              </a:rPr>
              <a:t>{</a:t>
            </a:r>
          </a:p>
          <a:p>
            <a:r>
              <a:rPr lang="en-US" sz="2400" dirty="0">
                <a:solidFill>
                  <a:srgbClr val="000000"/>
                </a:solidFill>
                <a:latin typeface="Courier"/>
                <a:cs typeface="Courier"/>
              </a:rPr>
              <a:t>	</a:t>
            </a:r>
            <a:r>
              <a:rPr lang="en-US" sz="2400" dirty="0">
                <a:solidFill>
                  <a:srgbClr val="FF0000"/>
                </a:solidFill>
                <a:latin typeface="Courier"/>
                <a:cs typeface="Courier"/>
              </a:rPr>
              <a:t> background-color </a:t>
            </a:r>
            <a:r>
              <a:rPr lang="en-US" sz="2400" dirty="0">
                <a:solidFill>
                  <a:srgbClr val="000000"/>
                </a:solidFill>
                <a:latin typeface="Courier"/>
                <a:cs typeface="Courier"/>
              </a:rPr>
              <a:t>: </a:t>
            </a:r>
            <a:r>
              <a:rPr lang="en-US" sz="2400" dirty="0">
                <a:solidFill>
                  <a:srgbClr val="0000FF"/>
                </a:solidFill>
                <a:latin typeface="Courier"/>
                <a:cs typeface="Courier"/>
              </a:rPr>
              <a:t>red</a:t>
            </a:r>
            <a:r>
              <a:rPr lang="en-US" sz="2400" dirty="0">
                <a:solidFill>
                  <a:srgbClr val="000000"/>
                </a:solidFill>
                <a:latin typeface="Courier"/>
                <a:cs typeface="Courier"/>
              </a:rPr>
              <a:t>;</a:t>
            </a:r>
          </a:p>
          <a:p>
            <a:r>
              <a:rPr lang="en-US" sz="2400" dirty="0">
                <a:solidFill>
                  <a:srgbClr val="000000"/>
                </a:solidFill>
                <a:latin typeface="Courier"/>
                <a:cs typeface="Courier"/>
              </a:rPr>
              <a:t>}</a:t>
            </a:r>
            <a:endParaRPr lang="it-IT" sz="2400" dirty="0">
              <a:latin typeface="Courier"/>
              <a:cs typeface="Courier"/>
            </a:endParaRPr>
          </a:p>
        </p:txBody>
      </p:sp>
      <p:sp>
        <p:nvSpPr>
          <p:cNvPr id="6" name="TextBox 4">
            <a:extLst>
              <a:ext uri="{FF2B5EF4-FFF2-40B4-BE49-F238E27FC236}">
                <a16:creationId xmlns:a16="http://schemas.microsoft.com/office/drawing/2014/main" id="{FB0FF474-F80B-43F8-9414-1FD709AE8EA4}"/>
              </a:ext>
            </a:extLst>
          </p:cNvPr>
          <p:cNvSpPr txBox="1"/>
          <p:nvPr/>
        </p:nvSpPr>
        <p:spPr>
          <a:xfrm>
            <a:off x="1397110" y="5589240"/>
            <a:ext cx="4701928" cy="1200329"/>
          </a:xfrm>
          <a:prstGeom prst="rect">
            <a:avLst/>
          </a:prstGeom>
          <a:noFill/>
        </p:spPr>
        <p:txBody>
          <a:bodyPr wrap="none" rtlCol="0">
            <a:spAutoFit/>
          </a:bodyPr>
          <a:lstStyle/>
          <a:p>
            <a:r>
              <a:rPr lang="en-US" sz="2400" dirty="0">
                <a:solidFill>
                  <a:srgbClr val="800000"/>
                </a:solidFill>
                <a:latin typeface="Courier"/>
                <a:cs typeface="Courier"/>
              </a:rPr>
              <a:t>div </a:t>
            </a:r>
            <a:r>
              <a:rPr lang="it-IT" sz="2400" dirty="0">
                <a:solidFill>
                  <a:srgbClr val="800000"/>
                </a:solidFill>
              </a:rPr>
              <a:t>~</a:t>
            </a:r>
            <a:r>
              <a:rPr lang="en-US" sz="2400" dirty="0">
                <a:solidFill>
                  <a:srgbClr val="800000"/>
                </a:solidFill>
                <a:latin typeface="Courier"/>
                <a:cs typeface="Courier"/>
              </a:rPr>
              <a:t> a </a:t>
            </a:r>
            <a:r>
              <a:rPr lang="en-US" sz="2400" dirty="0">
                <a:solidFill>
                  <a:srgbClr val="000000"/>
                </a:solidFill>
                <a:latin typeface="Courier"/>
                <a:cs typeface="Courier"/>
              </a:rPr>
              <a:t>{</a:t>
            </a:r>
          </a:p>
          <a:p>
            <a:r>
              <a:rPr lang="en-US" sz="2400" dirty="0">
                <a:solidFill>
                  <a:srgbClr val="FF0000"/>
                </a:solidFill>
                <a:latin typeface="Courier"/>
                <a:cs typeface="Courier"/>
              </a:rPr>
              <a:t>	background-color</a:t>
            </a:r>
            <a:r>
              <a:rPr lang="en-US" sz="2400" dirty="0">
                <a:solidFill>
                  <a:srgbClr val="000000"/>
                </a:solidFill>
                <a:latin typeface="Courier"/>
                <a:cs typeface="Courier"/>
              </a:rPr>
              <a:t>: </a:t>
            </a:r>
            <a:r>
              <a:rPr lang="en-US" sz="2400" dirty="0">
                <a:solidFill>
                  <a:srgbClr val="0000FF"/>
                </a:solidFill>
                <a:latin typeface="Courier"/>
                <a:cs typeface="Courier"/>
              </a:rPr>
              <a:t>red</a:t>
            </a:r>
            <a:r>
              <a:rPr lang="en-US" sz="2400" dirty="0">
                <a:solidFill>
                  <a:srgbClr val="000000"/>
                </a:solidFill>
                <a:latin typeface="Courier"/>
                <a:cs typeface="Courier"/>
              </a:rPr>
              <a:t>;</a:t>
            </a:r>
          </a:p>
          <a:p>
            <a:r>
              <a:rPr lang="en-US" sz="2400" dirty="0">
                <a:solidFill>
                  <a:srgbClr val="000000"/>
                </a:solidFill>
                <a:latin typeface="Courier"/>
                <a:cs typeface="Courier"/>
              </a:rPr>
              <a:t>}</a:t>
            </a:r>
            <a:endParaRPr lang="it-IT" sz="2400" dirty="0">
              <a:latin typeface="Courier"/>
              <a:cs typeface="Courier"/>
            </a:endParaRPr>
          </a:p>
        </p:txBody>
      </p:sp>
    </p:spTree>
    <p:extLst>
      <p:ext uri="{BB962C8B-B14F-4D97-AF65-F5344CB8AC3E}">
        <p14:creationId xmlns:p14="http://schemas.microsoft.com/office/powerpoint/2010/main" val="103040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 </a:t>
            </a:r>
            <a:r>
              <a:rPr lang="en-GB" dirty="0" err="1"/>
              <a:t>basi</a:t>
            </a:r>
            <a:endParaRPr lang="en-GB" dirty="0"/>
          </a:p>
        </p:txBody>
      </p:sp>
      <p:sp>
        <p:nvSpPr>
          <p:cNvPr id="6" name="TextBox 5"/>
          <p:cNvSpPr txBox="1"/>
          <p:nvPr/>
        </p:nvSpPr>
        <p:spPr>
          <a:xfrm>
            <a:off x="4530686" y="1480629"/>
            <a:ext cx="3922392" cy="738664"/>
          </a:xfrm>
          <a:prstGeom prst="rect">
            <a:avLst/>
          </a:prstGeom>
          <a:ln w="19050">
            <a:solidFill>
              <a:srgbClr val="1F497D"/>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solidFill>
                  <a:srgbClr val="0000FF"/>
                </a:solidFill>
                <a:latin typeface="Courier"/>
                <a:cs typeface="Courier"/>
              </a:rPr>
              <a:t>&lt;</a:t>
            </a:r>
            <a:r>
              <a:rPr lang="en-US" sz="1400" dirty="0">
                <a:solidFill>
                  <a:srgbClr val="C00000"/>
                </a:solidFill>
                <a:latin typeface="Courier"/>
                <a:cs typeface="Courier"/>
              </a:rPr>
              <a:t>body</a:t>
            </a:r>
            <a:r>
              <a:rPr lang="en-US" sz="1400" dirty="0">
                <a:solidFill>
                  <a:srgbClr val="0000FF"/>
                </a:solidFill>
                <a:latin typeface="Courier"/>
                <a:cs typeface="Courier"/>
              </a:rPr>
              <a:t>&gt;</a:t>
            </a:r>
          </a:p>
          <a:p>
            <a:r>
              <a:rPr lang="en-US" sz="1400" dirty="0">
                <a:solidFill>
                  <a:srgbClr val="0000FF"/>
                </a:solidFill>
                <a:latin typeface="Courier"/>
                <a:cs typeface="Courier"/>
              </a:rPr>
              <a:t>	&lt;</a:t>
            </a:r>
            <a:r>
              <a:rPr lang="en-US" sz="1400" dirty="0">
                <a:solidFill>
                  <a:srgbClr val="C00000"/>
                </a:solidFill>
                <a:latin typeface="Courier"/>
                <a:cs typeface="Courier"/>
              </a:rPr>
              <a:t>p</a:t>
            </a:r>
            <a:r>
              <a:rPr lang="en-US" sz="1400" dirty="0">
                <a:solidFill>
                  <a:srgbClr val="0000FF"/>
                </a:solidFill>
                <a:latin typeface="Courier"/>
                <a:cs typeface="Courier"/>
              </a:rPr>
              <a:t>&gt;</a:t>
            </a:r>
            <a:r>
              <a:rPr lang="en-US" sz="1400" dirty="0">
                <a:solidFill>
                  <a:schemeClr val="tx1"/>
                </a:solidFill>
                <a:latin typeface="Courier"/>
                <a:cs typeface="Courier"/>
              </a:rPr>
              <a:t>Hello world!</a:t>
            </a:r>
            <a:r>
              <a:rPr lang="en-US" sz="1400" dirty="0">
                <a:solidFill>
                  <a:srgbClr val="0000FF"/>
                </a:solidFill>
                <a:latin typeface="Courier"/>
                <a:cs typeface="Courier"/>
              </a:rPr>
              <a:t>&lt;/</a:t>
            </a:r>
            <a:r>
              <a:rPr lang="en-US" sz="1400" dirty="0">
                <a:solidFill>
                  <a:srgbClr val="C00000"/>
                </a:solidFill>
                <a:latin typeface="Courier"/>
                <a:cs typeface="Courier"/>
              </a:rPr>
              <a:t>p</a:t>
            </a:r>
            <a:r>
              <a:rPr lang="en-US" sz="1400" dirty="0">
                <a:solidFill>
                  <a:srgbClr val="0000FF"/>
                </a:solidFill>
                <a:latin typeface="Courier"/>
                <a:cs typeface="Courier"/>
              </a:rPr>
              <a:t>&gt;</a:t>
            </a:r>
          </a:p>
          <a:p>
            <a:r>
              <a:rPr lang="en-US" sz="1400" dirty="0">
                <a:solidFill>
                  <a:srgbClr val="0000FF"/>
                </a:solidFill>
                <a:latin typeface="Courier"/>
                <a:cs typeface="Courier"/>
              </a:rPr>
              <a:t>&lt;/</a:t>
            </a:r>
            <a:r>
              <a:rPr lang="en-US" sz="1400" dirty="0">
                <a:solidFill>
                  <a:srgbClr val="C00000"/>
                </a:solidFill>
                <a:latin typeface="Courier"/>
                <a:cs typeface="Courier"/>
              </a:rPr>
              <a:t>body</a:t>
            </a:r>
            <a:r>
              <a:rPr lang="en-US" sz="1400" dirty="0">
                <a:solidFill>
                  <a:srgbClr val="0000FF"/>
                </a:solidFill>
                <a:latin typeface="Courier"/>
                <a:cs typeface="Courier"/>
              </a:rPr>
              <a:t>&gt;</a:t>
            </a:r>
            <a:endParaRPr lang="it-IT" sz="1400" dirty="0">
              <a:latin typeface="Courier"/>
              <a:cs typeface="Courier"/>
            </a:endParaRPr>
          </a:p>
        </p:txBody>
      </p:sp>
      <p:sp>
        <p:nvSpPr>
          <p:cNvPr id="13" name="TextBox 12"/>
          <p:cNvSpPr txBox="1"/>
          <p:nvPr/>
        </p:nvSpPr>
        <p:spPr>
          <a:xfrm>
            <a:off x="1443435" y="2630771"/>
            <a:ext cx="3591706" cy="2462213"/>
          </a:xfrm>
          <a:prstGeom prst="rect">
            <a:avLst/>
          </a:prstGeom>
          <a:ln w="28575">
            <a:solidFill>
              <a:srgbClr val="1F497D"/>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1400" dirty="0">
                <a:solidFill>
                  <a:srgbClr val="C00000"/>
                </a:solidFill>
                <a:latin typeface="Courier"/>
                <a:cs typeface="Courier"/>
              </a:rPr>
              <a:t>body</a:t>
            </a:r>
            <a:r>
              <a:rPr lang="it-IT" sz="1400" dirty="0">
                <a:solidFill>
                  <a:srgbClr val="FF0000"/>
                </a:solidFill>
                <a:latin typeface="Courier"/>
                <a:cs typeface="Courier"/>
              </a:rPr>
              <a:t> {</a:t>
            </a:r>
          </a:p>
          <a:p>
            <a:r>
              <a:rPr lang="it-IT" sz="1400" dirty="0">
                <a:solidFill>
                  <a:srgbClr val="FF0000"/>
                </a:solidFill>
                <a:latin typeface="Courier"/>
                <a:cs typeface="Courier"/>
              </a:rPr>
              <a:t>  background: </a:t>
            </a:r>
            <a:r>
              <a:rPr lang="it-IT" sz="1400" dirty="0">
                <a:solidFill>
                  <a:srgbClr val="0000FF"/>
                </a:solidFill>
                <a:latin typeface="Courier"/>
                <a:cs typeface="Courier"/>
              </a:rPr>
              <a:t>white</a:t>
            </a:r>
            <a:r>
              <a:rPr lang="it-IT" sz="1400" dirty="0">
                <a:solidFill>
                  <a:schemeClr val="tx1"/>
                </a:solidFill>
                <a:latin typeface="Courier"/>
                <a:cs typeface="Courier"/>
              </a:rPr>
              <a:t>;</a:t>
            </a:r>
            <a:endParaRPr lang="it-IT" sz="1400" dirty="0">
              <a:solidFill>
                <a:srgbClr val="FF0000"/>
              </a:solidFill>
              <a:latin typeface="Courier"/>
              <a:cs typeface="Courier"/>
            </a:endParaRPr>
          </a:p>
          <a:p>
            <a:r>
              <a:rPr lang="it-IT" sz="1400" dirty="0">
                <a:solidFill>
                  <a:srgbClr val="FF0000"/>
                </a:solidFill>
                <a:latin typeface="Courier"/>
                <a:cs typeface="Courier"/>
              </a:rPr>
              <a:t>  font-family: </a:t>
            </a:r>
            <a:r>
              <a:rPr lang="it-IT" sz="1400" dirty="0">
                <a:solidFill>
                  <a:srgbClr val="0000FF"/>
                </a:solidFill>
                <a:latin typeface="Courier"/>
                <a:cs typeface="Courier"/>
              </a:rPr>
              <a:t>sans-</a:t>
            </a:r>
            <a:r>
              <a:rPr lang="it-IT" sz="1400" dirty="0" err="1">
                <a:solidFill>
                  <a:srgbClr val="0000FF"/>
                </a:solidFill>
                <a:latin typeface="Courier"/>
                <a:cs typeface="Courier"/>
              </a:rPr>
              <a:t>serif</a:t>
            </a:r>
            <a:r>
              <a:rPr lang="it-IT" sz="1400" dirty="0">
                <a:solidFill>
                  <a:schemeClr val="tx1"/>
                </a:solidFill>
                <a:latin typeface="Courier"/>
                <a:cs typeface="Courier"/>
              </a:rPr>
              <a:t>;</a:t>
            </a:r>
            <a:endParaRPr lang="it-IT" sz="1400" dirty="0">
              <a:solidFill>
                <a:srgbClr val="FF0000"/>
              </a:solidFill>
              <a:latin typeface="Courier"/>
              <a:cs typeface="Courier"/>
            </a:endParaRPr>
          </a:p>
          <a:p>
            <a:r>
              <a:rPr lang="it-IT" sz="1400" dirty="0">
                <a:solidFill>
                  <a:srgbClr val="FF0000"/>
                </a:solidFill>
                <a:latin typeface="Courier"/>
                <a:cs typeface="Courier"/>
              </a:rPr>
              <a:t>  font-size: </a:t>
            </a:r>
            <a:r>
              <a:rPr lang="it-IT" sz="1400" dirty="0">
                <a:solidFill>
                  <a:srgbClr val="0000FF"/>
                </a:solidFill>
                <a:latin typeface="Courier"/>
                <a:cs typeface="Courier"/>
              </a:rPr>
              <a:t>20px</a:t>
            </a:r>
            <a:r>
              <a:rPr lang="it-IT" sz="1400" dirty="0">
                <a:solidFill>
                  <a:schemeClr val="tx1"/>
                </a:solidFill>
                <a:latin typeface="Courier"/>
                <a:cs typeface="Courier"/>
              </a:rPr>
              <a:t>;</a:t>
            </a:r>
            <a:endParaRPr lang="it-IT" sz="1400" dirty="0">
              <a:solidFill>
                <a:srgbClr val="FF0000"/>
              </a:solidFill>
              <a:latin typeface="Courier"/>
              <a:cs typeface="Courier"/>
            </a:endParaRPr>
          </a:p>
          <a:p>
            <a:r>
              <a:rPr lang="it-IT" sz="1400" dirty="0">
                <a:solidFill>
                  <a:srgbClr val="FF0000"/>
                </a:solidFill>
                <a:latin typeface="Courier"/>
                <a:cs typeface="Courier"/>
              </a:rPr>
              <a:t>}</a:t>
            </a:r>
          </a:p>
          <a:p>
            <a:endParaRPr lang="it-IT" sz="1400" dirty="0">
              <a:solidFill>
                <a:srgbClr val="FF0000"/>
              </a:solidFill>
              <a:latin typeface="Courier"/>
              <a:cs typeface="Courier"/>
            </a:endParaRPr>
          </a:p>
          <a:p>
            <a:r>
              <a:rPr lang="it-IT" sz="1400" dirty="0">
                <a:solidFill>
                  <a:srgbClr val="C00000"/>
                </a:solidFill>
                <a:latin typeface="Courier"/>
                <a:cs typeface="Courier"/>
              </a:rPr>
              <a:t>p</a:t>
            </a:r>
            <a:r>
              <a:rPr lang="it-IT" sz="1400" dirty="0">
                <a:solidFill>
                  <a:srgbClr val="FF0000"/>
                </a:solidFill>
                <a:latin typeface="Courier"/>
                <a:cs typeface="Courier"/>
              </a:rPr>
              <a:t> {</a:t>
            </a:r>
          </a:p>
          <a:p>
            <a:r>
              <a:rPr lang="it-IT" sz="1400" dirty="0">
                <a:solidFill>
                  <a:srgbClr val="FF0000"/>
                </a:solidFill>
                <a:latin typeface="Courier"/>
                <a:cs typeface="Courier"/>
              </a:rPr>
              <a:t>  color: </a:t>
            </a:r>
            <a:r>
              <a:rPr lang="it-IT" sz="1400" dirty="0">
                <a:solidFill>
                  <a:srgbClr val="0000FF"/>
                </a:solidFill>
                <a:latin typeface="Courier"/>
                <a:cs typeface="Courier"/>
              </a:rPr>
              <a:t>#dd4b39</a:t>
            </a:r>
            <a:r>
              <a:rPr lang="it-IT" sz="1400" dirty="0">
                <a:solidFill>
                  <a:schemeClr val="tx1"/>
                </a:solidFill>
                <a:latin typeface="Courier"/>
                <a:cs typeface="Courier"/>
              </a:rPr>
              <a:t>;</a:t>
            </a:r>
            <a:endParaRPr lang="it-IT" sz="1400" dirty="0">
              <a:solidFill>
                <a:srgbClr val="FF0000"/>
              </a:solidFill>
              <a:latin typeface="Courier"/>
              <a:cs typeface="Courier"/>
            </a:endParaRPr>
          </a:p>
          <a:p>
            <a:r>
              <a:rPr lang="it-IT" sz="1400" dirty="0">
                <a:solidFill>
                  <a:srgbClr val="FF0000"/>
                </a:solidFill>
                <a:latin typeface="Courier"/>
                <a:cs typeface="Courier"/>
              </a:rPr>
              <a:t>  border: </a:t>
            </a:r>
            <a:r>
              <a:rPr lang="it-IT" sz="1400" dirty="0">
                <a:solidFill>
                  <a:srgbClr val="0000FF"/>
                </a:solidFill>
                <a:latin typeface="Courier"/>
                <a:cs typeface="Courier"/>
              </a:rPr>
              <a:t>1px </a:t>
            </a:r>
            <a:r>
              <a:rPr lang="it-IT" sz="1400" dirty="0" err="1">
                <a:solidFill>
                  <a:srgbClr val="0000FF"/>
                </a:solidFill>
                <a:latin typeface="Courier"/>
                <a:cs typeface="Courier"/>
              </a:rPr>
              <a:t>solid</a:t>
            </a:r>
            <a:r>
              <a:rPr lang="it-IT" sz="1400" dirty="0">
                <a:solidFill>
                  <a:srgbClr val="0000FF"/>
                </a:solidFill>
                <a:latin typeface="Courier"/>
                <a:cs typeface="Courier"/>
              </a:rPr>
              <a:t> #dd4b39</a:t>
            </a:r>
            <a:r>
              <a:rPr lang="it-IT" sz="1400" dirty="0">
                <a:solidFill>
                  <a:schemeClr val="tx1"/>
                </a:solidFill>
                <a:latin typeface="Courier"/>
                <a:cs typeface="Courier"/>
              </a:rPr>
              <a:t>;</a:t>
            </a:r>
            <a:endParaRPr lang="it-IT" sz="1400" dirty="0">
              <a:solidFill>
                <a:srgbClr val="FF0000"/>
              </a:solidFill>
              <a:latin typeface="Courier"/>
              <a:cs typeface="Courier"/>
            </a:endParaRPr>
          </a:p>
          <a:p>
            <a:r>
              <a:rPr lang="it-IT" sz="1400" dirty="0">
                <a:solidFill>
                  <a:srgbClr val="FF0000"/>
                </a:solidFill>
                <a:latin typeface="Courier"/>
                <a:cs typeface="Courier"/>
              </a:rPr>
              <a:t>  text-</a:t>
            </a:r>
            <a:r>
              <a:rPr lang="it-IT" sz="1400" dirty="0" err="1">
                <a:solidFill>
                  <a:srgbClr val="FF0000"/>
                </a:solidFill>
                <a:latin typeface="Courier"/>
                <a:cs typeface="Courier"/>
              </a:rPr>
              <a:t>align</a:t>
            </a:r>
            <a:r>
              <a:rPr lang="it-IT" sz="1400" dirty="0">
                <a:solidFill>
                  <a:srgbClr val="FF0000"/>
                </a:solidFill>
                <a:latin typeface="Courier"/>
                <a:cs typeface="Courier"/>
              </a:rPr>
              <a:t>: </a:t>
            </a:r>
            <a:r>
              <a:rPr lang="it-IT" sz="1400" dirty="0">
                <a:solidFill>
                  <a:srgbClr val="0000FF"/>
                </a:solidFill>
                <a:latin typeface="Courier"/>
                <a:cs typeface="Courier"/>
              </a:rPr>
              <a:t>center</a:t>
            </a:r>
            <a:r>
              <a:rPr lang="it-IT" sz="1400" dirty="0">
                <a:solidFill>
                  <a:schemeClr val="tx1"/>
                </a:solidFill>
                <a:latin typeface="Courier"/>
                <a:cs typeface="Courier"/>
              </a:rPr>
              <a:t>;</a:t>
            </a:r>
            <a:endParaRPr lang="it-IT" sz="1400" dirty="0">
              <a:solidFill>
                <a:srgbClr val="FF0000"/>
              </a:solidFill>
              <a:latin typeface="Courier"/>
              <a:cs typeface="Courier"/>
            </a:endParaRPr>
          </a:p>
          <a:p>
            <a:r>
              <a:rPr lang="it-IT" sz="1400" dirty="0">
                <a:solidFill>
                  <a:srgbClr val="FF0000"/>
                </a:solidFill>
                <a:latin typeface="Courier"/>
                <a:cs typeface="Courier"/>
              </a:rPr>
              <a:t>}</a:t>
            </a:r>
          </a:p>
        </p:txBody>
      </p:sp>
      <p:sp>
        <p:nvSpPr>
          <p:cNvPr id="14" name="TextBox 13"/>
          <p:cNvSpPr txBox="1"/>
          <p:nvPr/>
        </p:nvSpPr>
        <p:spPr>
          <a:xfrm>
            <a:off x="7306327" y="2579007"/>
            <a:ext cx="4018706" cy="2462213"/>
          </a:xfrm>
          <a:prstGeom prst="rect">
            <a:avLst/>
          </a:prstGeom>
          <a:ln w="28575">
            <a:solidFill>
              <a:srgbClr val="1F497D"/>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it-IT" sz="1400" dirty="0">
                <a:solidFill>
                  <a:srgbClr val="800000"/>
                </a:solidFill>
                <a:highlight>
                  <a:srgbClr val="FFFFFF"/>
                </a:highlight>
                <a:latin typeface="Courier"/>
                <a:cs typeface="Courier"/>
              </a:rPr>
              <a:t>body</a:t>
            </a:r>
            <a:r>
              <a:rPr lang="it-IT" sz="1400" dirty="0">
                <a:solidFill>
                  <a:srgbClr val="000000"/>
                </a:solidFill>
                <a:highlight>
                  <a:srgbClr val="FFFFFF"/>
                </a:highlight>
                <a:latin typeface="Courier"/>
                <a:cs typeface="Courier"/>
              </a:rPr>
              <a:t> {</a:t>
            </a:r>
          </a:p>
          <a:p>
            <a:r>
              <a:rPr lang="it-IT" sz="1400" dirty="0">
                <a:solidFill>
                  <a:srgbClr val="000000"/>
                </a:solidFill>
                <a:highlight>
                  <a:srgbClr val="FFFFFF"/>
                </a:highlight>
                <a:latin typeface="Courier"/>
                <a:cs typeface="Courier"/>
              </a:rPr>
              <a:t>   </a:t>
            </a:r>
            <a:r>
              <a:rPr lang="it-IT" sz="1400" dirty="0">
                <a:solidFill>
                  <a:srgbClr val="FF0000"/>
                </a:solidFill>
                <a:highlight>
                  <a:srgbClr val="FFFFFF"/>
                </a:highlight>
                <a:latin typeface="Courier"/>
                <a:cs typeface="Courier"/>
              </a:rPr>
              <a:t>background</a:t>
            </a:r>
            <a:r>
              <a:rPr lang="it-IT" sz="1400" dirty="0">
                <a:solidFill>
                  <a:srgbClr val="000000"/>
                </a:solidFill>
                <a:highlight>
                  <a:srgbClr val="FFFFFF"/>
                </a:highlight>
                <a:latin typeface="Courier"/>
                <a:cs typeface="Courier"/>
              </a:rPr>
              <a:t>: </a:t>
            </a:r>
            <a:r>
              <a:rPr lang="it-IT" sz="1400" dirty="0">
                <a:solidFill>
                  <a:srgbClr val="0000FF"/>
                </a:solidFill>
                <a:latin typeface="Courier"/>
                <a:cs typeface="Courier"/>
              </a:rPr>
              <a:t>#428ff4</a:t>
            </a:r>
            <a:r>
              <a:rPr lang="it-IT" sz="1400" dirty="0">
                <a:solidFill>
                  <a:srgbClr val="000000"/>
                </a:solidFill>
                <a:highlight>
                  <a:srgbClr val="FFFFFF"/>
                </a:highlight>
                <a:latin typeface="Courier"/>
                <a:cs typeface="Courier"/>
              </a:rPr>
              <a:t>;</a:t>
            </a:r>
          </a:p>
          <a:p>
            <a:r>
              <a:rPr lang="it-IT" sz="1400" dirty="0">
                <a:solidFill>
                  <a:srgbClr val="000000"/>
                </a:solidFill>
                <a:highlight>
                  <a:srgbClr val="FFFFFF"/>
                </a:highlight>
                <a:latin typeface="Courier"/>
                <a:cs typeface="Courier"/>
              </a:rPr>
              <a:t>   </a:t>
            </a:r>
            <a:r>
              <a:rPr lang="it-IT" sz="1400" dirty="0">
                <a:solidFill>
                  <a:srgbClr val="FF0000"/>
                </a:solidFill>
                <a:highlight>
                  <a:srgbClr val="FFFFFF"/>
                </a:highlight>
                <a:latin typeface="Courier"/>
                <a:cs typeface="Courier"/>
              </a:rPr>
              <a:t>font-family: </a:t>
            </a:r>
            <a:r>
              <a:rPr lang="it-IT" sz="1400" dirty="0">
                <a:solidFill>
                  <a:srgbClr val="0000FF"/>
                </a:solidFill>
                <a:highlight>
                  <a:srgbClr val="FFFFFF"/>
                </a:highlight>
                <a:latin typeface="Courier"/>
                <a:cs typeface="Courier"/>
              </a:rPr>
              <a:t>sans-</a:t>
            </a:r>
            <a:r>
              <a:rPr lang="it-IT" sz="1400" dirty="0" err="1">
                <a:solidFill>
                  <a:srgbClr val="0000FF"/>
                </a:solidFill>
                <a:highlight>
                  <a:srgbClr val="FFFFFF"/>
                </a:highlight>
                <a:latin typeface="Courier"/>
                <a:cs typeface="Courier"/>
              </a:rPr>
              <a:t>serif</a:t>
            </a:r>
            <a:r>
              <a:rPr lang="it-IT" sz="1400" dirty="0">
                <a:solidFill>
                  <a:schemeClr val="tx1"/>
                </a:solidFill>
                <a:highlight>
                  <a:srgbClr val="FFFFFF"/>
                </a:highlight>
                <a:latin typeface="Courier"/>
                <a:cs typeface="Courier"/>
              </a:rPr>
              <a:t>;</a:t>
            </a:r>
            <a:endParaRPr lang="it-IT" sz="1400" dirty="0">
              <a:solidFill>
                <a:srgbClr val="FF0000"/>
              </a:solidFill>
              <a:highlight>
                <a:srgbClr val="FFFFFF"/>
              </a:highlight>
              <a:latin typeface="Courier"/>
              <a:cs typeface="Courier"/>
            </a:endParaRPr>
          </a:p>
          <a:p>
            <a:r>
              <a:rPr lang="it-IT" sz="1400" dirty="0">
                <a:solidFill>
                  <a:srgbClr val="FF0000"/>
                </a:solidFill>
                <a:highlight>
                  <a:srgbClr val="FFFFFF"/>
                </a:highlight>
                <a:latin typeface="Courier"/>
                <a:cs typeface="Courier"/>
              </a:rPr>
              <a:t>  font-size: </a:t>
            </a:r>
            <a:r>
              <a:rPr lang="it-IT" sz="1400" dirty="0">
                <a:solidFill>
                  <a:srgbClr val="0000FF"/>
                </a:solidFill>
                <a:highlight>
                  <a:srgbClr val="FFFFFF"/>
                </a:highlight>
                <a:latin typeface="Courier"/>
                <a:cs typeface="Courier"/>
              </a:rPr>
              <a:t>50px</a:t>
            </a:r>
            <a:r>
              <a:rPr lang="it-IT" sz="1400" dirty="0">
                <a:solidFill>
                  <a:schemeClr val="tx1"/>
                </a:solidFill>
                <a:highlight>
                  <a:srgbClr val="FFFFFF"/>
                </a:highlight>
                <a:latin typeface="Courier"/>
                <a:cs typeface="Courier"/>
              </a:rPr>
              <a:t>;</a:t>
            </a:r>
            <a:endParaRPr lang="it-IT" sz="1400" dirty="0">
              <a:solidFill>
                <a:srgbClr val="FF0000"/>
              </a:solidFill>
              <a:highlight>
                <a:srgbClr val="FFFFFF"/>
              </a:highlight>
              <a:latin typeface="Courier"/>
              <a:cs typeface="Courier"/>
            </a:endParaRPr>
          </a:p>
          <a:p>
            <a:r>
              <a:rPr lang="it-IT" sz="1400" dirty="0">
                <a:solidFill>
                  <a:srgbClr val="000000"/>
                </a:solidFill>
                <a:highlight>
                  <a:srgbClr val="FFFFFF"/>
                </a:highlight>
                <a:latin typeface="Courier"/>
                <a:cs typeface="Courier"/>
              </a:rPr>
              <a:t>}</a:t>
            </a:r>
          </a:p>
          <a:p>
            <a:r>
              <a:rPr lang="it-IT" sz="1400" dirty="0">
                <a:solidFill>
                  <a:srgbClr val="800000"/>
                </a:solidFill>
                <a:highlight>
                  <a:srgbClr val="FFFFFF"/>
                </a:highlight>
                <a:latin typeface="Courier"/>
                <a:cs typeface="Courier"/>
              </a:rPr>
              <a:t>p</a:t>
            </a:r>
            <a:r>
              <a:rPr lang="it-IT" sz="1400" dirty="0">
                <a:solidFill>
                  <a:srgbClr val="000000"/>
                </a:solidFill>
                <a:highlight>
                  <a:srgbClr val="FFFFFF"/>
                </a:highlight>
                <a:latin typeface="Courier"/>
                <a:cs typeface="Courier"/>
              </a:rPr>
              <a:t> {</a:t>
            </a:r>
          </a:p>
          <a:p>
            <a:r>
              <a:rPr lang="it-IT" sz="1400" dirty="0">
                <a:solidFill>
                  <a:srgbClr val="000000"/>
                </a:solidFill>
                <a:highlight>
                  <a:srgbClr val="FFFFFF"/>
                </a:highlight>
                <a:latin typeface="Courier"/>
                <a:cs typeface="Courier"/>
              </a:rPr>
              <a:t>   </a:t>
            </a:r>
            <a:r>
              <a:rPr lang="it-IT" sz="1400" dirty="0">
                <a:solidFill>
                  <a:srgbClr val="FF0000"/>
                </a:solidFill>
                <a:highlight>
                  <a:srgbClr val="FFFFFF"/>
                </a:highlight>
                <a:latin typeface="Courier"/>
                <a:cs typeface="Courier"/>
              </a:rPr>
              <a:t>background-color</a:t>
            </a:r>
            <a:r>
              <a:rPr lang="it-IT" sz="1400" dirty="0">
                <a:solidFill>
                  <a:srgbClr val="000000"/>
                </a:solidFill>
                <a:highlight>
                  <a:srgbClr val="FFFFFF"/>
                </a:highlight>
                <a:latin typeface="Courier"/>
                <a:cs typeface="Courier"/>
              </a:rPr>
              <a:t>: </a:t>
            </a:r>
            <a:r>
              <a:rPr lang="it-IT" sz="1400" dirty="0">
                <a:solidFill>
                  <a:srgbClr val="0000FF"/>
                </a:solidFill>
                <a:highlight>
                  <a:srgbClr val="FFFFFF"/>
                </a:highlight>
                <a:latin typeface="Courier"/>
                <a:cs typeface="Courier"/>
              </a:rPr>
              <a:t>#</a:t>
            </a:r>
            <a:r>
              <a:rPr lang="it-IT" sz="1400" dirty="0" err="1">
                <a:solidFill>
                  <a:srgbClr val="0000FF"/>
                </a:solidFill>
                <a:latin typeface="Courier"/>
                <a:cs typeface="Courier"/>
              </a:rPr>
              <a:t>fff</a:t>
            </a:r>
            <a:r>
              <a:rPr lang="it-IT" sz="1400" dirty="0">
                <a:solidFill>
                  <a:srgbClr val="000000"/>
                </a:solidFill>
                <a:highlight>
                  <a:srgbClr val="FFFFFF"/>
                </a:highlight>
                <a:latin typeface="Courier"/>
                <a:cs typeface="Courier"/>
              </a:rPr>
              <a:t>;</a:t>
            </a:r>
          </a:p>
          <a:p>
            <a:r>
              <a:rPr lang="it-IT" sz="1400" dirty="0">
                <a:solidFill>
                  <a:srgbClr val="000000"/>
                </a:solidFill>
                <a:highlight>
                  <a:srgbClr val="FFFFFF"/>
                </a:highlight>
                <a:latin typeface="Courier"/>
                <a:cs typeface="Courier"/>
              </a:rPr>
              <a:t>   </a:t>
            </a:r>
            <a:r>
              <a:rPr lang="it-IT" sz="1400" dirty="0">
                <a:solidFill>
                  <a:srgbClr val="FF0000"/>
                </a:solidFill>
                <a:highlight>
                  <a:srgbClr val="FFFFFF"/>
                </a:highlight>
                <a:latin typeface="Courier"/>
                <a:cs typeface="Courier"/>
              </a:rPr>
              <a:t>color: </a:t>
            </a:r>
            <a:r>
              <a:rPr lang="it-IT" sz="1400" dirty="0">
                <a:solidFill>
                  <a:srgbClr val="0000FF"/>
                </a:solidFill>
                <a:highlight>
                  <a:srgbClr val="FFFFFF"/>
                </a:highlight>
                <a:latin typeface="Courier"/>
                <a:cs typeface="Courier"/>
              </a:rPr>
              <a:t>#dd4b39</a:t>
            </a:r>
            <a:r>
              <a:rPr lang="it-IT" sz="1400" dirty="0">
                <a:solidFill>
                  <a:schemeClr val="tx1"/>
                </a:solidFill>
                <a:highlight>
                  <a:srgbClr val="FFFFFF"/>
                </a:highlight>
                <a:latin typeface="Courier"/>
                <a:cs typeface="Courier"/>
              </a:rPr>
              <a:t>;</a:t>
            </a:r>
            <a:endParaRPr lang="it-IT" sz="1400" dirty="0">
              <a:solidFill>
                <a:srgbClr val="FF0000"/>
              </a:solidFill>
              <a:highlight>
                <a:srgbClr val="FFFFFF"/>
              </a:highlight>
              <a:latin typeface="Courier"/>
              <a:cs typeface="Courier"/>
            </a:endParaRPr>
          </a:p>
          <a:p>
            <a:r>
              <a:rPr lang="it-IT" sz="1400" dirty="0">
                <a:solidFill>
                  <a:srgbClr val="FF0000"/>
                </a:solidFill>
                <a:highlight>
                  <a:srgbClr val="FFFFFF"/>
                </a:highlight>
                <a:latin typeface="Courier"/>
                <a:cs typeface="Courier"/>
              </a:rPr>
              <a:t>   border: </a:t>
            </a:r>
            <a:r>
              <a:rPr lang="it-IT" sz="1400" dirty="0">
                <a:solidFill>
                  <a:srgbClr val="0000FF"/>
                </a:solidFill>
                <a:highlight>
                  <a:srgbClr val="FFFFFF"/>
                </a:highlight>
                <a:latin typeface="Courier"/>
                <a:cs typeface="Courier"/>
              </a:rPr>
              <a:t>1px </a:t>
            </a:r>
            <a:r>
              <a:rPr lang="it-IT" sz="1400" dirty="0" err="1">
                <a:solidFill>
                  <a:srgbClr val="0000FF"/>
                </a:solidFill>
                <a:highlight>
                  <a:srgbClr val="FFFFFF"/>
                </a:highlight>
                <a:latin typeface="Courier"/>
                <a:cs typeface="Courier"/>
              </a:rPr>
              <a:t>solid</a:t>
            </a:r>
            <a:r>
              <a:rPr lang="it-IT" sz="1400" dirty="0">
                <a:solidFill>
                  <a:srgbClr val="0000FF"/>
                </a:solidFill>
                <a:highlight>
                  <a:srgbClr val="FFFFFF"/>
                </a:highlight>
                <a:latin typeface="Courier"/>
                <a:cs typeface="Courier"/>
              </a:rPr>
              <a:t> #dd4b39</a:t>
            </a:r>
            <a:r>
              <a:rPr lang="it-IT" sz="1400" dirty="0">
                <a:solidFill>
                  <a:schemeClr val="tx1"/>
                </a:solidFill>
                <a:highlight>
                  <a:srgbClr val="FFFFFF"/>
                </a:highlight>
                <a:latin typeface="Courier"/>
                <a:cs typeface="Courier"/>
              </a:rPr>
              <a:t>;</a:t>
            </a:r>
            <a:endParaRPr lang="it-IT" sz="1400" dirty="0">
              <a:solidFill>
                <a:srgbClr val="FF0000"/>
              </a:solidFill>
              <a:highlight>
                <a:srgbClr val="FFFFFF"/>
              </a:highlight>
              <a:latin typeface="Courier"/>
              <a:cs typeface="Courier"/>
            </a:endParaRPr>
          </a:p>
          <a:p>
            <a:r>
              <a:rPr lang="it-IT" sz="1400" dirty="0">
                <a:solidFill>
                  <a:srgbClr val="FF0000"/>
                </a:solidFill>
                <a:highlight>
                  <a:srgbClr val="FFFFFF"/>
                </a:highlight>
                <a:latin typeface="Courier"/>
                <a:cs typeface="Courier"/>
              </a:rPr>
              <a:t>   text-</a:t>
            </a:r>
            <a:r>
              <a:rPr lang="it-IT" sz="1400" dirty="0" err="1">
                <a:solidFill>
                  <a:srgbClr val="FF0000"/>
                </a:solidFill>
                <a:highlight>
                  <a:srgbClr val="FFFFFF"/>
                </a:highlight>
                <a:latin typeface="Courier"/>
                <a:cs typeface="Courier"/>
              </a:rPr>
              <a:t>align</a:t>
            </a:r>
            <a:r>
              <a:rPr lang="it-IT" sz="1400" dirty="0">
                <a:solidFill>
                  <a:srgbClr val="FF0000"/>
                </a:solidFill>
                <a:highlight>
                  <a:srgbClr val="FFFFFF"/>
                </a:highlight>
                <a:latin typeface="Courier"/>
                <a:cs typeface="Courier"/>
              </a:rPr>
              <a:t>: </a:t>
            </a:r>
            <a:r>
              <a:rPr lang="it-IT" sz="1400" dirty="0">
                <a:solidFill>
                  <a:srgbClr val="0000FF"/>
                </a:solidFill>
                <a:highlight>
                  <a:srgbClr val="FFFFFF"/>
                </a:highlight>
                <a:latin typeface="Courier"/>
                <a:cs typeface="Courier"/>
              </a:rPr>
              <a:t>center</a:t>
            </a:r>
            <a:r>
              <a:rPr lang="it-IT" sz="1400" dirty="0">
                <a:solidFill>
                  <a:schemeClr val="tx1"/>
                </a:solidFill>
                <a:highlight>
                  <a:srgbClr val="FFFFFF"/>
                </a:highlight>
                <a:latin typeface="Courier"/>
                <a:cs typeface="Courier"/>
              </a:rPr>
              <a:t>;</a:t>
            </a:r>
          </a:p>
          <a:p>
            <a:r>
              <a:rPr lang="it-IT" sz="1400" dirty="0">
                <a:solidFill>
                  <a:srgbClr val="000000"/>
                </a:solidFill>
                <a:highlight>
                  <a:srgbClr val="FFFFFF"/>
                </a:highlight>
                <a:latin typeface="Courier"/>
                <a:cs typeface="Courier"/>
              </a:rPr>
              <a:t>}</a:t>
            </a:r>
            <a:endParaRPr lang="it-IT" sz="1400" dirty="0">
              <a:latin typeface="Courier"/>
              <a:cs typeface="Courier"/>
            </a:endParaRPr>
          </a:p>
        </p:txBody>
      </p:sp>
      <p:cxnSp>
        <p:nvCxnSpPr>
          <p:cNvPr id="17" name="Elbow Connector 16"/>
          <p:cNvCxnSpPr>
            <a:cxnSpLocks/>
            <a:stCxn id="6" idx="1"/>
            <a:endCxn id="13" idx="0"/>
          </p:cNvCxnSpPr>
          <p:nvPr/>
        </p:nvCxnSpPr>
        <p:spPr>
          <a:xfrm rot="10800000" flipV="1">
            <a:off x="3239288" y="1849961"/>
            <a:ext cx="1291398" cy="780810"/>
          </a:xfrm>
          <a:prstGeom prst="bentConnector2">
            <a:avLst/>
          </a:prstGeom>
          <a:ln w="28575">
            <a:solidFill>
              <a:srgbClr val="1F497D"/>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cxnSpLocks/>
            <a:stCxn id="6" idx="3"/>
            <a:endCxn id="14" idx="0"/>
          </p:cNvCxnSpPr>
          <p:nvPr/>
        </p:nvCxnSpPr>
        <p:spPr>
          <a:xfrm>
            <a:off x="8453078" y="1849961"/>
            <a:ext cx="862602" cy="729046"/>
          </a:xfrm>
          <a:prstGeom prst="bentConnector2">
            <a:avLst/>
          </a:prstGeom>
          <a:ln w="28575">
            <a:solidFill>
              <a:srgbClr val="1F497D"/>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cxnSpLocks/>
          </p:cNvCxnSpPr>
          <p:nvPr/>
        </p:nvCxnSpPr>
        <p:spPr>
          <a:xfrm>
            <a:off x="3111384" y="5102208"/>
            <a:ext cx="0" cy="342661"/>
          </a:xfrm>
          <a:prstGeom prst="straightConnector1">
            <a:avLst/>
          </a:prstGeom>
          <a:ln w="28575">
            <a:solidFill>
              <a:srgbClr val="1F497D"/>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a:stCxn id="14" idx="2"/>
          </p:cNvCxnSpPr>
          <p:nvPr/>
        </p:nvCxnSpPr>
        <p:spPr>
          <a:xfrm>
            <a:off x="9315680" y="5041220"/>
            <a:ext cx="0" cy="351885"/>
          </a:xfrm>
          <a:prstGeom prst="straightConnector1">
            <a:avLst/>
          </a:prstGeom>
          <a:ln w="28575">
            <a:solidFill>
              <a:srgbClr val="1F497D"/>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8081021" y="1303371"/>
            <a:ext cx="744114" cy="369332"/>
          </a:xfrm>
          <a:prstGeom prst="rect">
            <a:avLst/>
          </a:prstGeom>
          <a:solidFill>
            <a:srgbClr val="B70718"/>
          </a:solidFill>
          <a:ln>
            <a:solidFill>
              <a:srgbClr val="B70718"/>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it-IT" b="1" dirty="0">
                <a:solidFill>
                  <a:schemeClr val="bg1"/>
                </a:solidFill>
                <a:latin typeface="Titillium Web" pitchFamily="2" charset="77"/>
                <a:cs typeface="Franklin Gothic Book"/>
              </a:rPr>
              <a:t>HTML</a:t>
            </a:r>
          </a:p>
        </p:txBody>
      </p:sp>
      <p:sp>
        <p:nvSpPr>
          <p:cNvPr id="27" name="TextBox 26"/>
          <p:cNvSpPr txBox="1"/>
          <p:nvPr/>
        </p:nvSpPr>
        <p:spPr>
          <a:xfrm>
            <a:off x="4687930" y="2493698"/>
            <a:ext cx="694421" cy="369332"/>
          </a:xfrm>
          <a:prstGeom prst="rect">
            <a:avLst/>
          </a:prstGeom>
          <a:solidFill>
            <a:srgbClr val="B70718"/>
          </a:solidFill>
          <a:ln>
            <a:solidFill>
              <a:srgbClr val="B70718"/>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it-IT" b="1" dirty="0">
                <a:solidFill>
                  <a:schemeClr val="bg1"/>
                </a:solidFill>
                <a:latin typeface="Titillium Web" pitchFamily="2" charset="77"/>
                <a:cs typeface="Franklin Gothic Book"/>
              </a:rPr>
              <a:t>CSS 1</a:t>
            </a:r>
          </a:p>
        </p:txBody>
      </p:sp>
      <p:sp>
        <p:nvSpPr>
          <p:cNvPr id="28" name="TextBox 27"/>
          <p:cNvSpPr txBox="1"/>
          <p:nvPr/>
        </p:nvSpPr>
        <p:spPr>
          <a:xfrm>
            <a:off x="10972800" y="2446105"/>
            <a:ext cx="694421" cy="369332"/>
          </a:xfrm>
          <a:prstGeom prst="rect">
            <a:avLst/>
          </a:prstGeom>
          <a:solidFill>
            <a:srgbClr val="B70718"/>
          </a:solidFill>
          <a:ln>
            <a:solidFill>
              <a:srgbClr val="B70718"/>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it-IT" b="1" dirty="0">
                <a:solidFill>
                  <a:schemeClr val="bg1"/>
                </a:solidFill>
                <a:latin typeface="Titillium Web" pitchFamily="2" charset="77"/>
                <a:cs typeface="Franklin Gothic Book"/>
              </a:rPr>
              <a:t>CSS 2</a:t>
            </a:r>
          </a:p>
        </p:txBody>
      </p:sp>
      <p:pic>
        <p:nvPicPr>
          <p:cNvPr id="34" name="Picture 33">
            <a:extLst>
              <a:ext uri="{FF2B5EF4-FFF2-40B4-BE49-F238E27FC236}">
                <a16:creationId xmlns:a16="http://schemas.microsoft.com/office/drawing/2014/main" id="{31C00E1F-423C-46BB-9C61-B575B3A50DBA}"/>
              </a:ext>
            </a:extLst>
          </p:cNvPr>
          <p:cNvPicPr>
            <a:picLocks noChangeAspect="1"/>
          </p:cNvPicPr>
          <p:nvPr/>
        </p:nvPicPr>
        <p:blipFill rotWithShape="1">
          <a:blip r:embed="rId2"/>
          <a:srcRect l="73471" t="34299" r="979" b="51877"/>
          <a:stretch/>
        </p:blipFill>
        <p:spPr>
          <a:xfrm>
            <a:off x="1455705" y="5478181"/>
            <a:ext cx="3115132" cy="948085"/>
          </a:xfrm>
          <a:prstGeom prst="rect">
            <a:avLst/>
          </a:prstGeom>
        </p:spPr>
      </p:pic>
      <p:pic>
        <p:nvPicPr>
          <p:cNvPr id="35" name="Picture 34">
            <a:extLst>
              <a:ext uri="{FF2B5EF4-FFF2-40B4-BE49-F238E27FC236}">
                <a16:creationId xmlns:a16="http://schemas.microsoft.com/office/drawing/2014/main" id="{8F881809-38A0-4D75-9C17-6486C0FDE2A5}"/>
              </a:ext>
            </a:extLst>
          </p:cNvPr>
          <p:cNvPicPr>
            <a:picLocks noChangeAspect="1"/>
          </p:cNvPicPr>
          <p:nvPr/>
        </p:nvPicPr>
        <p:blipFill rotWithShape="1">
          <a:blip r:embed="rId3"/>
          <a:srcRect l="73471" t="35300" r="978" b="45174"/>
          <a:stretch/>
        </p:blipFill>
        <p:spPr>
          <a:xfrm>
            <a:off x="7758114" y="5395737"/>
            <a:ext cx="3115131" cy="1339064"/>
          </a:xfrm>
          <a:prstGeom prst="rect">
            <a:avLst/>
          </a:prstGeom>
        </p:spPr>
      </p:pic>
    </p:spTree>
    <p:extLst>
      <p:ext uri="{BB962C8B-B14F-4D97-AF65-F5344CB8AC3E}">
        <p14:creationId xmlns:p14="http://schemas.microsoft.com/office/powerpoint/2010/main" val="2156090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269016" cy="1485900"/>
          </a:xfrm>
        </p:spPr>
        <p:txBody>
          <a:bodyPr/>
          <a:lstStyle/>
          <a:p>
            <a:r>
              <a:rPr lang="it-IT" dirty="0"/>
              <a:t>Relazionali – Fratelli (caso generale)</a:t>
            </a:r>
          </a:p>
        </p:txBody>
      </p:sp>
      <p:sp>
        <p:nvSpPr>
          <p:cNvPr id="36" name="Rounded Rectangle 3">
            <a:extLst>
              <a:ext uri="{FF2B5EF4-FFF2-40B4-BE49-F238E27FC236}">
                <a16:creationId xmlns:a16="http://schemas.microsoft.com/office/drawing/2014/main" id="{50A33D82-809C-4232-83DC-766971D0F166}"/>
              </a:ext>
            </a:extLst>
          </p:cNvPr>
          <p:cNvSpPr/>
          <p:nvPr/>
        </p:nvSpPr>
        <p:spPr bwMode="auto">
          <a:xfrm>
            <a:off x="5319374" y="1597795"/>
            <a:ext cx="2423864" cy="669538"/>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3200" dirty="0">
                <a:solidFill>
                  <a:schemeClr val="tx1"/>
                </a:solidFill>
                <a:latin typeface="Titillium Web" pitchFamily="2" charset="77"/>
                <a:ea typeface="Franklin Gothic Book" charset="0"/>
                <a:cs typeface="Franklin Gothic Book" charset="0"/>
              </a:rPr>
              <a:t>body</a:t>
            </a:r>
          </a:p>
        </p:txBody>
      </p:sp>
      <p:sp>
        <p:nvSpPr>
          <p:cNvPr id="37" name="Rounded Rectangle 4">
            <a:extLst>
              <a:ext uri="{FF2B5EF4-FFF2-40B4-BE49-F238E27FC236}">
                <a16:creationId xmlns:a16="http://schemas.microsoft.com/office/drawing/2014/main" id="{FF812036-5F61-4A22-87D0-293374F19C15}"/>
              </a:ext>
            </a:extLst>
          </p:cNvPr>
          <p:cNvSpPr/>
          <p:nvPr/>
        </p:nvSpPr>
        <p:spPr bwMode="auto">
          <a:xfrm>
            <a:off x="1472805" y="3316566"/>
            <a:ext cx="1451458" cy="472473"/>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header</a:t>
            </a:r>
            <a:endParaRPr lang="it-IT" sz="2400" dirty="0">
              <a:solidFill>
                <a:schemeClr val="tx1"/>
              </a:solidFill>
              <a:latin typeface="Titillium Web" pitchFamily="2" charset="77"/>
              <a:ea typeface="Franklin Gothic Book" charset="0"/>
              <a:cs typeface="Franklin Gothic Book" charset="0"/>
            </a:endParaRPr>
          </a:p>
        </p:txBody>
      </p:sp>
      <p:sp>
        <p:nvSpPr>
          <p:cNvPr id="38" name="Rounded Rectangle 5">
            <a:extLst>
              <a:ext uri="{FF2B5EF4-FFF2-40B4-BE49-F238E27FC236}">
                <a16:creationId xmlns:a16="http://schemas.microsoft.com/office/drawing/2014/main" id="{B2B2BE40-45A2-4DB4-A754-73ED91EF4CE5}"/>
              </a:ext>
            </a:extLst>
          </p:cNvPr>
          <p:cNvSpPr/>
          <p:nvPr/>
        </p:nvSpPr>
        <p:spPr bwMode="auto">
          <a:xfrm>
            <a:off x="1477843" y="4000490"/>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h1</a:t>
            </a:r>
          </a:p>
        </p:txBody>
      </p:sp>
      <p:sp>
        <p:nvSpPr>
          <p:cNvPr id="39" name="Rounded Rectangle 7">
            <a:extLst>
              <a:ext uri="{FF2B5EF4-FFF2-40B4-BE49-F238E27FC236}">
                <a16:creationId xmlns:a16="http://schemas.microsoft.com/office/drawing/2014/main" id="{AF975D53-3299-4D82-9134-563E577A38AE}"/>
              </a:ext>
            </a:extLst>
          </p:cNvPr>
          <p:cNvSpPr/>
          <p:nvPr/>
        </p:nvSpPr>
        <p:spPr bwMode="auto">
          <a:xfrm>
            <a:off x="4034185" y="3323868"/>
            <a:ext cx="1451458" cy="4724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article</a:t>
            </a:r>
          </a:p>
        </p:txBody>
      </p:sp>
      <p:sp>
        <p:nvSpPr>
          <p:cNvPr id="40" name="Rounded Rectangle 8">
            <a:extLst>
              <a:ext uri="{FF2B5EF4-FFF2-40B4-BE49-F238E27FC236}">
                <a16:creationId xmlns:a16="http://schemas.microsoft.com/office/drawing/2014/main" id="{423E6D97-677C-4ED7-A9A1-921F865ABAC1}"/>
              </a:ext>
            </a:extLst>
          </p:cNvPr>
          <p:cNvSpPr/>
          <p:nvPr/>
        </p:nvSpPr>
        <p:spPr bwMode="auto">
          <a:xfrm>
            <a:off x="4034184" y="4023510"/>
            <a:ext cx="1451458" cy="4797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section</a:t>
            </a:r>
            <a:endParaRPr lang="it-IT" sz="2400" dirty="0">
              <a:solidFill>
                <a:schemeClr val="tx1"/>
              </a:solidFill>
              <a:latin typeface="Titillium Web" pitchFamily="2" charset="77"/>
              <a:ea typeface="Franklin Gothic Book" charset="0"/>
              <a:cs typeface="Franklin Gothic Book" charset="0"/>
            </a:endParaRPr>
          </a:p>
        </p:txBody>
      </p:sp>
      <p:sp>
        <p:nvSpPr>
          <p:cNvPr id="47" name="Rounded Rectangle 10">
            <a:extLst>
              <a:ext uri="{FF2B5EF4-FFF2-40B4-BE49-F238E27FC236}">
                <a16:creationId xmlns:a16="http://schemas.microsoft.com/office/drawing/2014/main" id="{A51870E7-4AFF-4888-B3AA-ADFB4D16E110}"/>
              </a:ext>
            </a:extLst>
          </p:cNvPr>
          <p:cNvSpPr/>
          <p:nvPr/>
        </p:nvSpPr>
        <p:spPr bwMode="auto">
          <a:xfrm>
            <a:off x="4721243" y="5555826"/>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3" name="Straight Connector 12">
            <a:extLst>
              <a:ext uri="{FF2B5EF4-FFF2-40B4-BE49-F238E27FC236}">
                <a16:creationId xmlns:a16="http://schemas.microsoft.com/office/drawing/2014/main" id="{8B7E1297-B3E2-40CA-B365-C4150E349EAB}"/>
              </a:ext>
            </a:extLst>
          </p:cNvPr>
          <p:cNvCxnSpPr>
            <a:cxnSpLocks/>
            <a:stCxn id="36" idx="2"/>
            <a:endCxn id="37" idx="0"/>
          </p:cNvCxnSpPr>
          <p:nvPr/>
        </p:nvCxnSpPr>
        <p:spPr>
          <a:xfrm flipH="1">
            <a:off x="2198534" y="2267333"/>
            <a:ext cx="4332772" cy="1049233"/>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13">
            <a:extLst>
              <a:ext uri="{FF2B5EF4-FFF2-40B4-BE49-F238E27FC236}">
                <a16:creationId xmlns:a16="http://schemas.microsoft.com/office/drawing/2014/main" id="{962129D1-2311-4EC7-90D4-85959D877A59}"/>
              </a:ext>
            </a:extLst>
          </p:cNvPr>
          <p:cNvCxnSpPr>
            <a:cxnSpLocks/>
            <a:stCxn id="36" idx="2"/>
            <a:endCxn id="39" idx="0"/>
          </p:cNvCxnSpPr>
          <p:nvPr/>
        </p:nvCxnSpPr>
        <p:spPr>
          <a:xfrm flipH="1">
            <a:off x="4759914" y="2267333"/>
            <a:ext cx="1771392" cy="1056535"/>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15">
            <a:extLst>
              <a:ext uri="{FF2B5EF4-FFF2-40B4-BE49-F238E27FC236}">
                <a16:creationId xmlns:a16="http://schemas.microsoft.com/office/drawing/2014/main" id="{71335919-9880-45E1-B0F8-1925C35BC5FF}"/>
              </a:ext>
            </a:extLst>
          </p:cNvPr>
          <p:cNvCxnSpPr>
            <a:cxnSpLocks/>
            <a:stCxn id="37" idx="2"/>
            <a:endCxn id="38" idx="0"/>
          </p:cNvCxnSpPr>
          <p:nvPr/>
        </p:nvCxnSpPr>
        <p:spPr>
          <a:xfrm>
            <a:off x="2198534" y="3789039"/>
            <a:ext cx="5038" cy="211451"/>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Rounded Rectangle 22">
            <a:extLst>
              <a:ext uri="{FF2B5EF4-FFF2-40B4-BE49-F238E27FC236}">
                <a16:creationId xmlns:a16="http://schemas.microsoft.com/office/drawing/2014/main" id="{ADF4F481-1D6D-42D5-A781-ABCEEB179339}"/>
              </a:ext>
            </a:extLst>
          </p:cNvPr>
          <p:cNvSpPr/>
          <p:nvPr/>
        </p:nvSpPr>
        <p:spPr bwMode="auto">
          <a:xfrm>
            <a:off x="1477843" y="4774502"/>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9" name="Straight Connector 15">
            <a:extLst>
              <a:ext uri="{FF2B5EF4-FFF2-40B4-BE49-F238E27FC236}">
                <a16:creationId xmlns:a16="http://schemas.microsoft.com/office/drawing/2014/main" id="{20E0D90D-9291-4056-B33E-125062CFD3E6}"/>
              </a:ext>
            </a:extLst>
          </p:cNvPr>
          <p:cNvCxnSpPr>
            <a:cxnSpLocks/>
            <a:stCxn id="58" idx="0"/>
            <a:endCxn id="38" idx="2"/>
          </p:cNvCxnSpPr>
          <p:nvPr/>
        </p:nvCxnSpPr>
        <p:spPr>
          <a:xfrm flipV="1">
            <a:off x="2203572" y="4480262"/>
            <a:ext cx="0" cy="29424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15">
            <a:extLst>
              <a:ext uri="{FF2B5EF4-FFF2-40B4-BE49-F238E27FC236}">
                <a16:creationId xmlns:a16="http://schemas.microsoft.com/office/drawing/2014/main" id="{B8FBDC17-A815-4EB8-9EC1-55E590AA82A7}"/>
              </a:ext>
            </a:extLst>
          </p:cNvPr>
          <p:cNvCxnSpPr>
            <a:cxnSpLocks/>
            <a:stCxn id="39" idx="2"/>
            <a:endCxn id="40" idx="0"/>
          </p:cNvCxnSpPr>
          <p:nvPr/>
        </p:nvCxnSpPr>
        <p:spPr>
          <a:xfrm flipH="1">
            <a:off x="4759913" y="3796340"/>
            <a:ext cx="1" cy="22717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15">
            <a:extLst>
              <a:ext uri="{FF2B5EF4-FFF2-40B4-BE49-F238E27FC236}">
                <a16:creationId xmlns:a16="http://schemas.microsoft.com/office/drawing/2014/main" id="{04E76641-5151-42B7-88B6-AD878CF9EEF1}"/>
              </a:ext>
            </a:extLst>
          </p:cNvPr>
          <p:cNvCxnSpPr>
            <a:cxnSpLocks/>
            <a:stCxn id="40" idx="2"/>
            <a:endCxn id="76" idx="0"/>
          </p:cNvCxnSpPr>
          <p:nvPr/>
        </p:nvCxnSpPr>
        <p:spPr>
          <a:xfrm flipH="1">
            <a:off x="3859349" y="4503282"/>
            <a:ext cx="900564" cy="27126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ounded Rectangle 7">
            <a:extLst>
              <a:ext uri="{FF2B5EF4-FFF2-40B4-BE49-F238E27FC236}">
                <a16:creationId xmlns:a16="http://schemas.microsoft.com/office/drawing/2014/main" id="{B1EC065D-BA9C-40AF-84E8-EDA6F89AA1B3}"/>
              </a:ext>
            </a:extLst>
          </p:cNvPr>
          <p:cNvSpPr/>
          <p:nvPr/>
        </p:nvSpPr>
        <p:spPr bwMode="auto">
          <a:xfrm>
            <a:off x="7355378" y="3268095"/>
            <a:ext cx="1451458" cy="4724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nav</a:t>
            </a:r>
            <a:endParaRPr lang="it-IT" sz="2400" dirty="0">
              <a:solidFill>
                <a:schemeClr val="tx1"/>
              </a:solidFill>
              <a:latin typeface="Titillium Web" pitchFamily="2" charset="77"/>
              <a:ea typeface="Franklin Gothic Book" charset="0"/>
              <a:cs typeface="Franklin Gothic Book" charset="0"/>
            </a:endParaRPr>
          </a:p>
        </p:txBody>
      </p:sp>
      <p:sp>
        <p:nvSpPr>
          <p:cNvPr id="65" name="Rounded Rectangle 8">
            <a:extLst>
              <a:ext uri="{FF2B5EF4-FFF2-40B4-BE49-F238E27FC236}">
                <a16:creationId xmlns:a16="http://schemas.microsoft.com/office/drawing/2014/main" id="{FE30191A-EF38-49D3-A62C-13AB11747165}"/>
              </a:ext>
            </a:extLst>
          </p:cNvPr>
          <p:cNvSpPr/>
          <p:nvPr/>
        </p:nvSpPr>
        <p:spPr bwMode="auto">
          <a:xfrm>
            <a:off x="7355378" y="3948847"/>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cxnSp>
        <p:nvCxnSpPr>
          <p:cNvPr id="67" name="Straight Connector 13">
            <a:extLst>
              <a:ext uri="{FF2B5EF4-FFF2-40B4-BE49-F238E27FC236}">
                <a16:creationId xmlns:a16="http://schemas.microsoft.com/office/drawing/2014/main" id="{7D7519E3-13D2-4B6D-A1FA-2F6E5E3EE198}"/>
              </a:ext>
            </a:extLst>
          </p:cNvPr>
          <p:cNvCxnSpPr>
            <a:cxnSpLocks/>
            <a:stCxn id="36" idx="2"/>
            <a:endCxn id="64" idx="0"/>
          </p:cNvCxnSpPr>
          <p:nvPr/>
        </p:nvCxnSpPr>
        <p:spPr>
          <a:xfrm>
            <a:off x="6531306" y="2267333"/>
            <a:ext cx="1549801" cy="1000762"/>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15">
            <a:extLst>
              <a:ext uri="{FF2B5EF4-FFF2-40B4-BE49-F238E27FC236}">
                <a16:creationId xmlns:a16="http://schemas.microsoft.com/office/drawing/2014/main" id="{F459462F-2E7D-4728-A57D-16BF1BC68771}"/>
              </a:ext>
            </a:extLst>
          </p:cNvPr>
          <p:cNvCxnSpPr>
            <a:cxnSpLocks/>
            <a:stCxn id="64" idx="2"/>
            <a:endCxn id="65" idx="0"/>
          </p:cNvCxnSpPr>
          <p:nvPr/>
        </p:nvCxnSpPr>
        <p:spPr>
          <a:xfrm>
            <a:off x="8081107" y="3740567"/>
            <a:ext cx="0" cy="20828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ounded Rectangle 7">
            <a:extLst>
              <a:ext uri="{FF2B5EF4-FFF2-40B4-BE49-F238E27FC236}">
                <a16:creationId xmlns:a16="http://schemas.microsoft.com/office/drawing/2014/main" id="{02356C02-C29C-4209-913E-3249D7FAA3F4}"/>
              </a:ext>
            </a:extLst>
          </p:cNvPr>
          <p:cNvSpPr/>
          <p:nvPr/>
        </p:nvSpPr>
        <p:spPr bwMode="auto">
          <a:xfrm>
            <a:off x="10468615" y="2558321"/>
            <a:ext cx="1451458" cy="479773"/>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err="1">
                <a:solidFill>
                  <a:schemeClr val="tx1"/>
                </a:solidFill>
                <a:latin typeface="Titillium Web" pitchFamily="2" charset="77"/>
                <a:ea typeface="Franklin Gothic Book" charset="0"/>
                <a:cs typeface="Franklin Gothic Book" charset="0"/>
              </a:rPr>
              <a:t>footer</a:t>
            </a:r>
            <a:endParaRPr lang="it-IT" sz="2400" dirty="0">
              <a:solidFill>
                <a:schemeClr val="tx1"/>
              </a:solidFill>
              <a:latin typeface="Titillium Web" pitchFamily="2" charset="77"/>
              <a:ea typeface="Franklin Gothic Book" charset="0"/>
              <a:cs typeface="Franklin Gothic Book" charset="0"/>
            </a:endParaRPr>
          </a:p>
        </p:txBody>
      </p:sp>
      <p:sp>
        <p:nvSpPr>
          <p:cNvPr id="71" name="Rounded Rectangle 8">
            <a:extLst>
              <a:ext uri="{FF2B5EF4-FFF2-40B4-BE49-F238E27FC236}">
                <a16:creationId xmlns:a16="http://schemas.microsoft.com/office/drawing/2014/main" id="{9D48CA11-0ACA-4491-8ADF-FF69D1368760}"/>
              </a:ext>
            </a:extLst>
          </p:cNvPr>
          <p:cNvSpPr/>
          <p:nvPr/>
        </p:nvSpPr>
        <p:spPr bwMode="auto">
          <a:xfrm>
            <a:off x="10468615" y="3265265"/>
            <a:ext cx="1451458" cy="4797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sp>
        <p:nvSpPr>
          <p:cNvPr id="72" name="Rounded Rectangle 10">
            <a:extLst>
              <a:ext uri="{FF2B5EF4-FFF2-40B4-BE49-F238E27FC236}">
                <a16:creationId xmlns:a16="http://schemas.microsoft.com/office/drawing/2014/main" id="{6012EFBC-FF8A-4F95-B933-280ACA49F700}"/>
              </a:ext>
            </a:extLst>
          </p:cNvPr>
          <p:cNvSpPr/>
          <p:nvPr/>
        </p:nvSpPr>
        <p:spPr bwMode="auto">
          <a:xfrm>
            <a:off x="10468615" y="4016257"/>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73" name="Straight Connector 13">
            <a:extLst>
              <a:ext uri="{FF2B5EF4-FFF2-40B4-BE49-F238E27FC236}">
                <a16:creationId xmlns:a16="http://schemas.microsoft.com/office/drawing/2014/main" id="{51ED39ED-4DA0-443B-A868-430D4F8DB1B0}"/>
              </a:ext>
            </a:extLst>
          </p:cNvPr>
          <p:cNvCxnSpPr>
            <a:cxnSpLocks/>
            <a:stCxn id="36" idx="2"/>
            <a:endCxn id="70" idx="0"/>
          </p:cNvCxnSpPr>
          <p:nvPr/>
        </p:nvCxnSpPr>
        <p:spPr>
          <a:xfrm>
            <a:off x="6531306" y="2267333"/>
            <a:ext cx="4663038" cy="290988"/>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15">
            <a:extLst>
              <a:ext uri="{FF2B5EF4-FFF2-40B4-BE49-F238E27FC236}">
                <a16:creationId xmlns:a16="http://schemas.microsoft.com/office/drawing/2014/main" id="{581AA3F6-EAE6-40CD-9621-84237BE240F5}"/>
              </a:ext>
            </a:extLst>
          </p:cNvPr>
          <p:cNvCxnSpPr>
            <a:cxnSpLocks/>
            <a:stCxn id="71" idx="2"/>
            <a:endCxn id="72" idx="0"/>
          </p:cNvCxnSpPr>
          <p:nvPr/>
        </p:nvCxnSpPr>
        <p:spPr>
          <a:xfrm>
            <a:off x="11194344" y="3745037"/>
            <a:ext cx="0" cy="27122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Rounded Rectangle 8">
            <a:extLst>
              <a:ext uri="{FF2B5EF4-FFF2-40B4-BE49-F238E27FC236}">
                <a16:creationId xmlns:a16="http://schemas.microsoft.com/office/drawing/2014/main" id="{A2C31935-4990-48E1-8860-A2A200ACBDAC}"/>
              </a:ext>
            </a:extLst>
          </p:cNvPr>
          <p:cNvSpPr/>
          <p:nvPr/>
        </p:nvSpPr>
        <p:spPr bwMode="auto">
          <a:xfrm>
            <a:off x="4721243" y="4774502"/>
            <a:ext cx="1451458" cy="473700"/>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sp>
        <p:nvSpPr>
          <p:cNvPr id="76" name="Rounded Rectangle 8">
            <a:extLst>
              <a:ext uri="{FF2B5EF4-FFF2-40B4-BE49-F238E27FC236}">
                <a16:creationId xmlns:a16="http://schemas.microsoft.com/office/drawing/2014/main" id="{49D3E6BC-C5D9-4F0B-88FD-E5F7B3EFFF09}"/>
              </a:ext>
            </a:extLst>
          </p:cNvPr>
          <p:cNvSpPr/>
          <p:nvPr/>
        </p:nvSpPr>
        <p:spPr bwMode="auto">
          <a:xfrm>
            <a:off x="3133620" y="4774542"/>
            <a:ext cx="1451458" cy="473700"/>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h2</a:t>
            </a:r>
          </a:p>
        </p:txBody>
      </p:sp>
      <p:cxnSp>
        <p:nvCxnSpPr>
          <p:cNvPr id="77" name="Straight Connector 15">
            <a:extLst>
              <a:ext uri="{FF2B5EF4-FFF2-40B4-BE49-F238E27FC236}">
                <a16:creationId xmlns:a16="http://schemas.microsoft.com/office/drawing/2014/main" id="{4C7389CD-B19C-46FC-9219-AD1C316985B5}"/>
              </a:ext>
            </a:extLst>
          </p:cNvPr>
          <p:cNvCxnSpPr>
            <a:cxnSpLocks/>
            <a:stCxn id="40" idx="2"/>
            <a:endCxn id="75" idx="0"/>
          </p:cNvCxnSpPr>
          <p:nvPr/>
        </p:nvCxnSpPr>
        <p:spPr>
          <a:xfrm>
            <a:off x="4759913" y="4503282"/>
            <a:ext cx="687059" cy="27122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15">
            <a:extLst>
              <a:ext uri="{FF2B5EF4-FFF2-40B4-BE49-F238E27FC236}">
                <a16:creationId xmlns:a16="http://schemas.microsoft.com/office/drawing/2014/main" id="{96F72A43-98A0-4114-A648-74695F2F91F5}"/>
              </a:ext>
            </a:extLst>
          </p:cNvPr>
          <p:cNvCxnSpPr>
            <a:cxnSpLocks/>
            <a:stCxn id="76" idx="2"/>
            <a:endCxn id="79" idx="0"/>
          </p:cNvCxnSpPr>
          <p:nvPr/>
        </p:nvCxnSpPr>
        <p:spPr>
          <a:xfrm>
            <a:off x="3859349" y="5248242"/>
            <a:ext cx="637"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ounded Rectangle 10">
            <a:extLst>
              <a:ext uri="{FF2B5EF4-FFF2-40B4-BE49-F238E27FC236}">
                <a16:creationId xmlns:a16="http://schemas.microsoft.com/office/drawing/2014/main" id="{B20391E0-50B8-49FA-9CA0-06AA9B05402B}"/>
              </a:ext>
            </a:extLst>
          </p:cNvPr>
          <p:cNvSpPr/>
          <p:nvPr/>
        </p:nvSpPr>
        <p:spPr bwMode="auto">
          <a:xfrm>
            <a:off x="3134257" y="5555866"/>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80" name="Straight Connector 15">
            <a:extLst>
              <a:ext uri="{FF2B5EF4-FFF2-40B4-BE49-F238E27FC236}">
                <a16:creationId xmlns:a16="http://schemas.microsoft.com/office/drawing/2014/main" id="{BD84ABD5-CE20-4216-935B-986D118DC909}"/>
              </a:ext>
            </a:extLst>
          </p:cNvPr>
          <p:cNvCxnSpPr>
            <a:cxnSpLocks/>
            <a:stCxn id="75" idx="2"/>
            <a:endCxn id="47" idx="0"/>
          </p:cNvCxnSpPr>
          <p:nvPr/>
        </p:nvCxnSpPr>
        <p:spPr>
          <a:xfrm>
            <a:off x="5446972" y="5248202"/>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Rounded Rectangle 10">
            <a:extLst>
              <a:ext uri="{FF2B5EF4-FFF2-40B4-BE49-F238E27FC236}">
                <a16:creationId xmlns:a16="http://schemas.microsoft.com/office/drawing/2014/main" id="{C9A40D12-BAE0-4FEC-9842-28C06FF4F15C}"/>
              </a:ext>
            </a:extLst>
          </p:cNvPr>
          <p:cNvSpPr/>
          <p:nvPr/>
        </p:nvSpPr>
        <p:spPr bwMode="auto">
          <a:xfrm>
            <a:off x="6415342" y="6247824"/>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82" name="Rounded Rectangle 8">
            <a:extLst>
              <a:ext uri="{FF2B5EF4-FFF2-40B4-BE49-F238E27FC236}">
                <a16:creationId xmlns:a16="http://schemas.microsoft.com/office/drawing/2014/main" id="{4895EA13-7A0F-46E5-9711-F67F029137F2}"/>
              </a:ext>
            </a:extLst>
          </p:cNvPr>
          <p:cNvSpPr/>
          <p:nvPr/>
        </p:nvSpPr>
        <p:spPr bwMode="auto">
          <a:xfrm>
            <a:off x="6444742" y="5466500"/>
            <a:ext cx="1451458" cy="47370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a:t>
            </a:r>
          </a:p>
        </p:txBody>
      </p:sp>
      <p:sp>
        <p:nvSpPr>
          <p:cNvPr id="84" name="Rounded Rectangle 10">
            <a:extLst>
              <a:ext uri="{FF2B5EF4-FFF2-40B4-BE49-F238E27FC236}">
                <a16:creationId xmlns:a16="http://schemas.microsoft.com/office/drawing/2014/main" id="{23E44381-2B67-4BF0-AA56-000DE6310E51}"/>
              </a:ext>
            </a:extLst>
          </p:cNvPr>
          <p:cNvSpPr/>
          <p:nvPr/>
        </p:nvSpPr>
        <p:spPr bwMode="auto">
          <a:xfrm>
            <a:off x="8087109" y="5445224"/>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85" name="Rounded Rectangle 8">
            <a:extLst>
              <a:ext uri="{FF2B5EF4-FFF2-40B4-BE49-F238E27FC236}">
                <a16:creationId xmlns:a16="http://schemas.microsoft.com/office/drawing/2014/main" id="{B0E2D94C-C25E-4F36-B62E-87BF7F06377D}"/>
              </a:ext>
            </a:extLst>
          </p:cNvPr>
          <p:cNvSpPr/>
          <p:nvPr/>
        </p:nvSpPr>
        <p:spPr bwMode="auto">
          <a:xfrm>
            <a:off x="8087109" y="4725786"/>
            <a:ext cx="1451458" cy="47370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86" name="Straight Connector 15">
            <a:extLst>
              <a:ext uri="{FF2B5EF4-FFF2-40B4-BE49-F238E27FC236}">
                <a16:creationId xmlns:a16="http://schemas.microsoft.com/office/drawing/2014/main" id="{8606C667-A6C3-400F-8A04-1003A035A66A}"/>
              </a:ext>
            </a:extLst>
          </p:cNvPr>
          <p:cNvCxnSpPr>
            <a:cxnSpLocks/>
            <a:stCxn id="85" idx="2"/>
            <a:endCxn id="84" idx="0"/>
          </p:cNvCxnSpPr>
          <p:nvPr/>
        </p:nvCxnSpPr>
        <p:spPr>
          <a:xfrm>
            <a:off x="8812838" y="5199486"/>
            <a:ext cx="0" cy="245738"/>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15">
            <a:extLst>
              <a:ext uri="{FF2B5EF4-FFF2-40B4-BE49-F238E27FC236}">
                <a16:creationId xmlns:a16="http://schemas.microsoft.com/office/drawing/2014/main" id="{0A0EE89C-0C4B-4E2B-AA9F-DFF471A64668}"/>
              </a:ext>
            </a:extLst>
          </p:cNvPr>
          <p:cNvCxnSpPr>
            <a:cxnSpLocks/>
            <a:stCxn id="65" idx="2"/>
          </p:cNvCxnSpPr>
          <p:nvPr/>
        </p:nvCxnSpPr>
        <p:spPr>
          <a:xfrm flipH="1">
            <a:off x="7339021" y="4428619"/>
            <a:ext cx="742086" cy="29785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15">
            <a:extLst>
              <a:ext uri="{FF2B5EF4-FFF2-40B4-BE49-F238E27FC236}">
                <a16:creationId xmlns:a16="http://schemas.microsoft.com/office/drawing/2014/main" id="{02F2CF32-44A2-4942-AD44-6C181A4CF0AA}"/>
              </a:ext>
            </a:extLst>
          </p:cNvPr>
          <p:cNvCxnSpPr>
            <a:cxnSpLocks/>
            <a:stCxn id="65" idx="2"/>
            <a:endCxn id="85" idx="0"/>
          </p:cNvCxnSpPr>
          <p:nvPr/>
        </p:nvCxnSpPr>
        <p:spPr>
          <a:xfrm>
            <a:off x="8081107" y="4428619"/>
            <a:ext cx="731731" cy="297167"/>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15">
            <a:extLst>
              <a:ext uri="{FF2B5EF4-FFF2-40B4-BE49-F238E27FC236}">
                <a16:creationId xmlns:a16="http://schemas.microsoft.com/office/drawing/2014/main" id="{C8BDA198-BAA6-4F78-AAF1-DF93FB7AC2CE}"/>
              </a:ext>
            </a:extLst>
          </p:cNvPr>
          <p:cNvCxnSpPr>
            <a:cxnSpLocks/>
            <a:stCxn id="70" idx="2"/>
            <a:endCxn id="71" idx="0"/>
          </p:cNvCxnSpPr>
          <p:nvPr/>
        </p:nvCxnSpPr>
        <p:spPr>
          <a:xfrm>
            <a:off x="11194344" y="3038094"/>
            <a:ext cx="0" cy="227171"/>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5">
            <a:extLst>
              <a:ext uri="{FF2B5EF4-FFF2-40B4-BE49-F238E27FC236}">
                <a16:creationId xmlns:a16="http://schemas.microsoft.com/office/drawing/2014/main" id="{B8E176CE-9404-4502-B7EA-101D604F05EB}"/>
              </a:ext>
            </a:extLst>
          </p:cNvPr>
          <p:cNvCxnSpPr>
            <a:cxnSpLocks/>
          </p:cNvCxnSpPr>
          <p:nvPr/>
        </p:nvCxnSpPr>
        <p:spPr>
          <a:xfrm>
            <a:off x="7176120" y="5165790"/>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ounded Rectangle 8">
            <a:extLst>
              <a:ext uri="{FF2B5EF4-FFF2-40B4-BE49-F238E27FC236}">
                <a16:creationId xmlns:a16="http://schemas.microsoft.com/office/drawing/2014/main" id="{AE74431B-94BA-4322-9066-12AA39758609}"/>
              </a:ext>
            </a:extLst>
          </p:cNvPr>
          <p:cNvSpPr/>
          <p:nvPr/>
        </p:nvSpPr>
        <p:spPr bwMode="auto">
          <a:xfrm>
            <a:off x="6527490" y="4686018"/>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cxnSp>
        <p:nvCxnSpPr>
          <p:cNvPr id="83" name="Straight Connector 15">
            <a:extLst>
              <a:ext uri="{FF2B5EF4-FFF2-40B4-BE49-F238E27FC236}">
                <a16:creationId xmlns:a16="http://schemas.microsoft.com/office/drawing/2014/main" id="{DABDF21B-384D-4D71-8F25-3E691CA8FA8F}"/>
              </a:ext>
            </a:extLst>
          </p:cNvPr>
          <p:cNvCxnSpPr>
            <a:cxnSpLocks/>
          </p:cNvCxnSpPr>
          <p:nvPr/>
        </p:nvCxnSpPr>
        <p:spPr>
          <a:xfrm>
            <a:off x="7192954" y="5940200"/>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Rounded Rectangle 10">
            <a:extLst>
              <a:ext uri="{FF2B5EF4-FFF2-40B4-BE49-F238E27FC236}">
                <a16:creationId xmlns:a16="http://schemas.microsoft.com/office/drawing/2014/main" id="{26DFFC5B-D3A1-4917-AF28-BCB12B845913}"/>
              </a:ext>
            </a:extLst>
          </p:cNvPr>
          <p:cNvSpPr/>
          <p:nvPr/>
        </p:nvSpPr>
        <p:spPr bwMode="auto">
          <a:xfrm>
            <a:off x="9646728" y="5445224"/>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44" name="Rounded Rectangle 8">
            <a:extLst>
              <a:ext uri="{FF2B5EF4-FFF2-40B4-BE49-F238E27FC236}">
                <a16:creationId xmlns:a16="http://schemas.microsoft.com/office/drawing/2014/main" id="{BCB112A3-72F9-4A9D-AE01-EDA7823BE1BC}"/>
              </a:ext>
            </a:extLst>
          </p:cNvPr>
          <p:cNvSpPr/>
          <p:nvPr/>
        </p:nvSpPr>
        <p:spPr bwMode="auto">
          <a:xfrm>
            <a:off x="9646728" y="4725786"/>
            <a:ext cx="1451458" cy="47370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45" name="Straight Connector 15">
            <a:extLst>
              <a:ext uri="{FF2B5EF4-FFF2-40B4-BE49-F238E27FC236}">
                <a16:creationId xmlns:a16="http://schemas.microsoft.com/office/drawing/2014/main" id="{5EFE40A8-27C9-4FFC-B1E1-F5E09001D02B}"/>
              </a:ext>
            </a:extLst>
          </p:cNvPr>
          <p:cNvCxnSpPr>
            <a:cxnSpLocks/>
            <a:stCxn id="44" idx="2"/>
            <a:endCxn id="43" idx="0"/>
          </p:cNvCxnSpPr>
          <p:nvPr/>
        </p:nvCxnSpPr>
        <p:spPr>
          <a:xfrm>
            <a:off x="10372457" y="5199486"/>
            <a:ext cx="0" cy="245738"/>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15">
            <a:extLst>
              <a:ext uri="{FF2B5EF4-FFF2-40B4-BE49-F238E27FC236}">
                <a16:creationId xmlns:a16="http://schemas.microsoft.com/office/drawing/2014/main" id="{19CE3F23-92B7-4862-9DBA-F3887C134B3D}"/>
              </a:ext>
            </a:extLst>
          </p:cNvPr>
          <p:cNvCxnSpPr>
            <a:cxnSpLocks/>
            <a:endCxn id="44" idx="0"/>
          </p:cNvCxnSpPr>
          <p:nvPr/>
        </p:nvCxnSpPr>
        <p:spPr>
          <a:xfrm>
            <a:off x="8082461" y="4417496"/>
            <a:ext cx="2289996" cy="30829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408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269016" cy="1485900"/>
          </a:xfrm>
        </p:spPr>
        <p:txBody>
          <a:bodyPr/>
          <a:lstStyle/>
          <a:p>
            <a:r>
              <a:rPr lang="it-IT" dirty="0"/>
              <a:t>Relazionali – Fratelli (caso adiacenti)</a:t>
            </a:r>
          </a:p>
        </p:txBody>
      </p:sp>
      <p:sp>
        <p:nvSpPr>
          <p:cNvPr id="36" name="Rounded Rectangle 3">
            <a:extLst>
              <a:ext uri="{FF2B5EF4-FFF2-40B4-BE49-F238E27FC236}">
                <a16:creationId xmlns:a16="http://schemas.microsoft.com/office/drawing/2014/main" id="{50A33D82-809C-4232-83DC-766971D0F166}"/>
              </a:ext>
            </a:extLst>
          </p:cNvPr>
          <p:cNvSpPr/>
          <p:nvPr/>
        </p:nvSpPr>
        <p:spPr bwMode="auto">
          <a:xfrm>
            <a:off x="5319374" y="1597795"/>
            <a:ext cx="2423864" cy="669538"/>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3200" dirty="0">
                <a:solidFill>
                  <a:schemeClr val="tx1"/>
                </a:solidFill>
                <a:latin typeface="Titillium Web" pitchFamily="2" charset="77"/>
                <a:ea typeface="Franklin Gothic Book" charset="0"/>
                <a:cs typeface="Franklin Gothic Book" charset="0"/>
              </a:rPr>
              <a:t>body</a:t>
            </a:r>
          </a:p>
        </p:txBody>
      </p:sp>
      <p:sp>
        <p:nvSpPr>
          <p:cNvPr id="37" name="Rounded Rectangle 4">
            <a:extLst>
              <a:ext uri="{FF2B5EF4-FFF2-40B4-BE49-F238E27FC236}">
                <a16:creationId xmlns:a16="http://schemas.microsoft.com/office/drawing/2014/main" id="{FF812036-5F61-4A22-87D0-293374F19C15}"/>
              </a:ext>
            </a:extLst>
          </p:cNvPr>
          <p:cNvSpPr/>
          <p:nvPr/>
        </p:nvSpPr>
        <p:spPr bwMode="auto">
          <a:xfrm>
            <a:off x="1472805" y="3316566"/>
            <a:ext cx="1451458" cy="472473"/>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header</a:t>
            </a:r>
            <a:endParaRPr lang="it-IT" sz="2400" dirty="0">
              <a:solidFill>
                <a:schemeClr val="tx1"/>
              </a:solidFill>
              <a:latin typeface="Titillium Web" pitchFamily="2" charset="77"/>
              <a:ea typeface="Franklin Gothic Book" charset="0"/>
              <a:cs typeface="Franklin Gothic Book" charset="0"/>
            </a:endParaRPr>
          </a:p>
        </p:txBody>
      </p:sp>
      <p:sp>
        <p:nvSpPr>
          <p:cNvPr id="38" name="Rounded Rectangle 5">
            <a:extLst>
              <a:ext uri="{FF2B5EF4-FFF2-40B4-BE49-F238E27FC236}">
                <a16:creationId xmlns:a16="http://schemas.microsoft.com/office/drawing/2014/main" id="{B2B2BE40-45A2-4DB4-A754-73ED91EF4CE5}"/>
              </a:ext>
            </a:extLst>
          </p:cNvPr>
          <p:cNvSpPr/>
          <p:nvPr/>
        </p:nvSpPr>
        <p:spPr bwMode="auto">
          <a:xfrm>
            <a:off x="1477843" y="4000490"/>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h1</a:t>
            </a:r>
          </a:p>
        </p:txBody>
      </p:sp>
      <p:sp>
        <p:nvSpPr>
          <p:cNvPr id="39" name="Rounded Rectangle 7">
            <a:extLst>
              <a:ext uri="{FF2B5EF4-FFF2-40B4-BE49-F238E27FC236}">
                <a16:creationId xmlns:a16="http://schemas.microsoft.com/office/drawing/2014/main" id="{AF975D53-3299-4D82-9134-563E577A38AE}"/>
              </a:ext>
            </a:extLst>
          </p:cNvPr>
          <p:cNvSpPr/>
          <p:nvPr/>
        </p:nvSpPr>
        <p:spPr bwMode="auto">
          <a:xfrm>
            <a:off x="4034185" y="3323868"/>
            <a:ext cx="1451458" cy="4724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article</a:t>
            </a:r>
          </a:p>
        </p:txBody>
      </p:sp>
      <p:sp>
        <p:nvSpPr>
          <p:cNvPr id="40" name="Rounded Rectangle 8">
            <a:extLst>
              <a:ext uri="{FF2B5EF4-FFF2-40B4-BE49-F238E27FC236}">
                <a16:creationId xmlns:a16="http://schemas.microsoft.com/office/drawing/2014/main" id="{423E6D97-677C-4ED7-A9A1-921F865ABAC1}"/>
              </a:ext>
            </a:extLst>
          </p:cNvPr>
          <p:cNvSpPr/>
          <p:nvPr/>
        </p:nvSpPr>
        <p:spPr bwMode="auto">
          <a:xfrm>
            <a:off x="4034184" y="4023510"/>
            <a:ext cx="1451458" cy="4797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section</a:t>
            </a:r>
            <a:endParaRPr lang="it-IT" sz="2400" dirty="0">
              <a:solidFill>
                <a:schemeClr val="tx1"/>
              </a:solidFill>
              <a:latin typeface="Titillium Web" pitchFamily="2" charset="77"/>
              <a:ea typeface="Franklin Gothic Book" charset="0"/>
              <a:cs typeface="Franklin Gothic Book" charset="0"/>
            </a:endParaRPr>
          </a:p>
        </p:txBody>
      </p:sp>
      <p:sp>
        <p:nvSpPr>
          <p:cNvPr id="47" name="Rounded Rectangle 10">
            <a:extLst>
              <a:ext uri="{FF2B5EF4-FFF2-40B4-BE49-F238E27FC236}">
                <a16:creationId xmlns:a16="http://schemas.microsoft.com/office/drawing/2014/main" id="{A51870E7-4AFF-4888-B3AA-ADFB4D16E110}"/>
              </a:ext>
            </a:extLst>
          </p:cNvPr>
          <p:cNvSpPr/>
          <p:nvPr/>
        </p:nvSpPr>
        <p:spPr bwMode="auto">
          <a:xfrm>
            <a:off x="4721243" y="5555826"/>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3" name="Straight Connector 12">
            <a:extLst>
              <a:ext uri="{FF2B5EF4-FFF2-40B4-BE49-F238E27FC236}">
                <a16:creationId xmlns:a16="http://schemas.microsoft.com/office/drawing/2014/main" id="{8B7E1297-B3E2-40CA-B365-C4150E349EAB}"/>
              </a:ext>
            </a:extLst>
          </p:cNvPr>
          <p:cNvCxnSpPr>
            <a:cxnSpLocks/>
            <a:stCxn id="36" idx="2"/>
            <a:endCxn id="37" idx="0"/>
          </p:cNvCxnSpPr>
          <p:nvPr/>
        </p:nvCxnSpPr>
        <p:spPr>
          <a:xfrm flipH="1">
            <a:off x="2198534" y="2267333"/>
            <a:ext cx="4332772" cy="1049233"/>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13">
            <a:extLst>
              <a:ext uri="{FF2B5EF4-FFF2-40B4-BE49-F238E27FC236}">
                <a16:creationId xmlns:a16="http://schemas.microsoft.com/office/drawing/2014/main" id="{962129D1-2311-4EC7-90D4-85959D877A59}"/>
              </a:ext>
            </a:extLst>
          </p:cNvPr>
          <p:cNvCxnSpPr>
            <a:cxnSpLocks/>
            <a:stCxn id="36" idx="2"/>
            <a:endCxn id="39" idx="0"/>
          </p:cNvCxnSpPr>
          <p:nvPr/>
        </p:nvCxnSpPr>
        <p:spPr>
          <a:xfrm flipH="1">
            <a:off x="4759914" y="2267333"/>
            <a:ext cx="1771392" cy="1056535"/>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15">
            <a:extLst>
              <a:ext uri="{FF2B5EF4-FFF2-40B4-BE49-F238E27FC236}">
                <a16:creationId xmlns:a16="http://schemas.microsoft.com/office/drawing/2014/main" id="{71335919-9880-45E1-B0F8-1925C35BC5FF}"/>
              </a:ext>
            </a:extLst>
          </p:cNvPr>
          <p:cNvCxnSpPr>
            <a:cxnSpLocks/>
            <a:stCxn id="37" idx="2"/>
            <a:endCxn id="38" idx="0"/>
          </p:cNvCxnSpPr>
          <p:nvPr/>
        </p:nvCxnSpPr>
        <p:spPr>
          <a:xfrm>
            <a:off x="2198534" y="3789039"/>
            <a:ext cx="5038" cy="211451"/>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Rounded Rectangle 22">
            <a:extLst>
              <a:ext uri="{FF2B5EF4-FFF2-40B4-BE49-F238E27FC236}">
                <a16:creationId xmlns:a16="http://schemas.microsoft.com/office/drawing/2014/main" id="{ADF4F481-1D6D-42D5-A781-ABCEEB179339}"/>
              </a:ext>
            </a:extLst>
          </p:cNvPr>
          <p:cNvSpPr/>
          <p:nvPr/>
        </p:nvSpPr>
        <p:spPr bwMode="auto">
          <a:xfrm>
            <a:off x="1477843" y="4774502"/>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59" name="Straight Connector 15">
            <a:extLst>
              <a:ext uri="{FF2B5EF4-FFF2-40B4-BE49-F238E27FC236}">
                <a16:creationId xmlns:a16="http://schemas.microsoft.com/office/drawing/2014/main" id="{20E0D90D-9291-4056-B33E-125062CFD3E6}"/>
              </a:ext>
            </a:extLst>
          </p:cNvPr>
          <p:cNvCxnSpPr>
            <a:cxnSpLocks/>
            <a:stCxn id="58" idx="0"/>
            <a:endCxn id="38" idx="2"/>
          </p:cNvCxnSpPr>
          <p:nvPr/>
        </p:nvCxnSpPr>
        <p:spPr>
          <a:xfrm flipV="1">
            <a:off x="2203572" y="4480262"/>
            <a:ext cx="0" cy="29424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15">
            <a:extLst>
              <a:ext uri="{FF2B5EF4-FFF2-40B4-BE49-F238E27FC236}">
                <a16:creationId xmlns:a16="http://schemas.microsoft.com/office/drawing/2014/main" id="{B8FBDC17-A815-4EB8-9EC1-55E590AA82A7}"/>
              </a:ext>
            </a:extLst>
          </p:cNvPr>
          <p:cNvCxnSpPr>
            <a:cxnSpLocks/>
            <a:stCxn id="39" idx="2"/>
            <a:endCxn id="40" idx="0"/>
          </p:cNvCxnSpPr>
          <p:nvPr/>
        </p:nvCxnSpPr>
        <p:spPr>
          <a:xfrm flipH="1">
            <a:off x="4759913" y="3796340"/>
            <a:ext cx="1" cy="22717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15">
            <a:extLst>
              <a:ext uri="{FF2B5EF4-FFF2-40B4-BE49-F238E27FC236}">
                <a16:creationId xmlns:a16="http://schemas.microsoft.com/office/drawing/2014/main" id="{04E76641-5151-42B7-88B6-AD878CF9EEF1}"/>
              </a:ext>
            </a:extLst>
          </p:cNvPr>
          <p:cNvCxnSpPr>
            <a:cxnSpLocks/>
            <a:stCxn id="40" idx="2"/>
            <a:endCxn id="76" idx="0"/>
          </p:cNvCxnSpPr>
          <p:nvPr/>
        </p:nvCxnSpPr>
        <p:spPr>
          <a:xfrm flipH="1">
            <a:off x="3859349" y="4503282"/>
            <a:ext cx="900564" cy="27126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ounded Rectangle 7">
            <a:extLst>
              <a:ext uri="{FF2B5EF4-FFF2-40B4-BE49-F238E27FC236}">
                <a16:creationId xmlns:a16="http://schemas.microsoft.com/office/drawing/2014/main" id="{B1EC065D-BA9C-40AF-84E8-EDA6F89AA1B3}"/>
              </a:ext>
            </a:extLst>
          </p:cNvPr>
          <p:cNvSpPr/>
          <p:nvPr/>
        </p:nvSpPr>
        <p:spPr bwMode="auto">
          <a:xfrm>
            <a:off x="7355378" y="3268095"/>
            <a:ext cx="1451458" cy="4724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nav</a:t>
            </a:r>
            <a:endParaRPr lang="it-IT" sz="2400" dirty="0">
              <a:solidFill>
                <a:schemeClr val="tx1"/>
              </a:solidFill>
              <a:latin typeface="Titillium Web" pitchFamily="2" charset="77"/>
              <a:ea typeface="Franklin Gothic Book" charset="0"/>
              <a:cs typeface="Franklin Gothic Book" charset="0"/>
            </a:endParaRPr>
          </a:p>
        </p:txBody>
      </p:sp>
      <p:sp>
        <p:nvSpPr>
          <p:cNvPr id="65" name="Rounded Rectangle 8">
            <a:extLst>
              <a:ext uri="{FF2B5EF4-FFF2-40B4-BE49-F238E27FC236}">
                <a16:creationId xmlns:a16="http://schemas.microsoft.com/office/drawing/2014/main" id="{FE30191A-EF38-49D3-A62C-13AB11747165}"/>
              </a:ext>
            </a:extLst>
          </p:cNvPr>
          <p:cNvSpPr/>
          <p:nvPr/>
        </p:nvSpPr>
        <p:spPr bwMode="auto">
          <a:xfrm>
            <a:off x="7355378" y="3948847"/>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cxnSp>
        <p:nvCxnSpPr>
          <p:cNvPr id="67" name="Straight Connector 13">
            <a:extLst>
              <a:ext uri="{FF2B5EF4-FFF2-40B4-BE49-F238E27FC236}">
                <a16:creationId xmlns:a16="http://schemas.microsoft.com/office/drawing/2014/main" id="{7D7519E3-13D2-4B6D-A1FA-2F6E5E3EE198}"/>
              </a:ext>
            </a:extLst>
          </p:cNvPr>
          <p:cNvCxnSpPr>
            <a:cxnSpLocks/>
            <a:stCxn id="36" idx="2"/>
            <a:endCxn id="64" idx="0"/>
          </p:cNvCxnSpPr>
          <p:nvPr/>
        </p:nvCxnSpPr>
        <p:spPr>
          <a:xfrm>
            <a:off x="6531306" y="2267333"/>
            <a:ext cx="1549801" cy="1000762"/>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15">
            <a:extLst>
              <a:ext uri="{FF2B5EF4-FFF2-40B4-BE49-F238E27FC236}">
                <a16:creationId xmlns:a16="http://schemas.microsoft.com/office/drawing/2014/main" id="{F459462F-2E7D-4728-A57D-16BF1BC68771}"/>
              </a:ext>
            </a:extLst>
          </p:cNvPr>
          <p:cNvCxnSpPr>
            <a:cxnSpLocks/>
            <a:stCxn id="64" idx="2"/>
            <a:endCxn id="65" idx="0"/>
          </p:cNvCxnSpPr>
          <p:nvPr/>
        </p:nvCxnSpPr>
        <p:spPr>
          <a:xfrm>
            <a:off x="8081107" y="3740567"/>
            <a:ext cx="0" cy="20828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ounded Rectangle 7">
            <a:extLst>
              <a:ext uri="{FF2B5EF4-FFF2-40B4-BE49-F238E27FC236}">
                <a16:creationId xmlns:a16="http://schemas.microsoft.com/office/drawing/2014/main" id="{02356C02-C29C-4209-913E-3249D7FAA3F4}"/>
              </a:ext>
            </a:extLst>
          </p:cNvPr>
          <p:cNvSpPr/>
          <p:nvPr/>
        </p:nvSpPr>
        <p:spPr bwMode="auto">
          <a:xfrm>
            <a:off x="10468615" y="2558321"/>
            <a:ext cx="1451458" cy="479773"/>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err="1">
                <a:solidFill>
                  <a:schemeClr val="tx1"/>
                </a:solidFill>
                <a:latin typeface="Titillium Web" pitchFamily="2" charset="77"/>
                <a:ea typeface="Franklin Gothic Book" charset="0"/>
                <a:cs typeface="Franklin Gothic Book" charset="0"/>
              </a:rPr>
              <a:t>footer</a:t>
            </a:r>
            <a:endParaRPr lang="it-IT" sz="2400" dirty="0">
              <a:solidFill>
                <a:schemeClr val="tx1"/>
              </a:solidFill>
              <a:latin typeface="Titillium Web" pitchFamily="2" charset="77"/>
              <a:ea typeface="Franklin Gothic Book" charset="0"/>
              <a:cs typeface="Franklin Gothic Book" charset="0"/>
            </a:endParaRPr>
          </a:p>
        </p:txBody>
      </p:sp>
      <p:sp>
        <p:nvSpPr>
          <p:cNvPr id="71" name="Rounded Rectangle 8">
            <a:extLst>
              <a:ext uri="{FF2B5EF4-FFF2-40B4-BE49-F238E27FC236}">
                <a16:creationId xmlns:a16="http://schemas.microsoft.com/office/drawing/2014/main" id="{9D48CA11-0ACA-4491-8ADF-FF69D1368760}"/>
              </a:ext>
            </a:extLst>
          </p:cNvPr>
          <p:cNvSpPr/>
          <p:nvPr/>
        </p:nvSpPr>
        <p:spPr bwMode="auto">
          <a:xfrm>
            <a:off x="10468615" y="3265265"/>
            <a:ext cx="1451458" cy="479772"/>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sp>
        <p:nvSpPr>
          <p:cNvPr id="72" name="Rounded Rectangle 10">
            <a:extLst>
              <a:ext uri="{FF2B5EF4-FFF2-40B4-BE49-F238E27FC236}">
                <a16:creationId xmlns:a16="http://schemas.microsoft.com/office/drawing/2014/main" id="{6012EFBC-FF8A-4F95-B933-280ACA49F700}"/>
              </a:ext>
            </a:extLst>
          </p:cNvPr>
          <p:cNvSpPr/>
          <p:nvPr/>
        </p:nvSpPr>
        <p:spPr bwMode="auto">
          <a:xfrm>
            <a:off x="10468615" y="4016257"/>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73" name="Straight Connector 13">
            <a:extLst>
              <a:ext uri="{FF2B5EF4-FFF2-40B4-BE49-F238E27FC236}">
                <a16:creationId xmlns:a16="http://schemas.microsoft.com/office/drawing/2014/main" id="{51ED39ED-4DA0-443B-A868-430D4F8DB1B0}"/>
              </a:ext>
            </a:extLst>
          </p:cNvPr>
          <p:cNvCxnSpPr>
            <a:cxnSpLocks/>
            <a:stCxn id="36" idx="2"/>
            <a:endCxn id="70" idx="0"/>
          </p:cNvCxnSpPr>
          <p:nvPr/>
        </p:nvCxnSpPr>
        <p:spPr>
          <a:xfrm>
            <a:off x="6531306" y="2267333"/>
            <a:ext cx="4663038" cy="290988"/>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15">
            <a:extLst>
              <a:ext uri="{FF2B5EF4-FFF2-40B4-BE49-F238E27FC236}">
                <a16:creationId xmlns:a16="http://schemas.microsoft.com/office/drawing/2014/main" id="{581AA3F6-EAE6-40CD-9621-84237BE240F5}"/>
              </a:ext>
            </a:extLst>
          </p:cNvPr>
          <p:cNvCxnSpPr>
            <a:cxnSpLocks/>
            <a:stCxn id="71" idx="2"/>
            <a:endCxn id="72" idx="0"/>
          </p:cNvCxnSpPr>
          <p:nvPr/>
        </p:nvCxnSpPr>
        <p:spPr>
          <a:xfrm>
            <a:off x="11194344" y="3745037"/>
            <a:ext cx="0" cy="27122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Rounded Rectangle 8">
            <a:extLst>
              <a:ext uri="{FF2B5EF4-FFF2-40B4-BE49-F238E27FC236}">
                <a16:creationId xmlns:a16="http://schemas.microsoft.com/office/drawing/2014/main" id="{A2C31935-4990-48E1-8860-A2A200ACBDAC}"/>
              </a:ext>
            </a:extLst>
          </p:cNvPr>
          <p:cNvSpPr/>
          <p:nvPr/>
        </p:nvSpPr>
        <p:spPr bwMode="auto">
          <a:xfrm>
            <a:off x="4721243" y="4774502"/>
            <a:ext cx="1451458" cy="473700"/>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sp>
        <p:nvSpPr>
          <p:cNvPr id="76" name="Rounded Rectangle 8">
            <a:extLst>
              <a:ext uri="{FF2B5EF4-FFF2-40B4-BE49-F238E27FC236}">
                <a16:creationId xmlns:a16="http://schemas.microsoft.com/office/drawing/2014/main" id="{49D3E6BC-C5D9-4F0B-88FD-E5F7B3EFFF09}"/>
              </a:ext>
            </a:extLst>
          </p:cNvPr>
          <p:cNvSpPr/>
          <p:nvPr/>
        </p:nvSpPr>
        <p:spPr bwMode="auto">
          <a:xfrm>
            <a:off x="3133620" y="4774542"/>
            <a:ext cx="1451458" cy="473700"/>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h2</a:t>
            </a:r>
          </a:p>
        </p:txBody>
      </p:sp>
      <p:cxnSp>
        <p:nvCxnSpPr>
          <p:cNvPr id="77" name="Straight Connector 15">
            <a:extLst>
              <a:ext uri="{FF2B5EF4-FFF2-40B4-BE49-F238E27FC236}">
                <a16:creationId xmlns:a16="http://schemas.microsoft.com/office/drawing/2014/main" id="{4C7389CD-B19C-46FC-9219-AD1C316985B5}"/>
              </a:ext>
            </a:extLst>
          </p:cNvPr>
          <p:cNvCxnSpPr>
            <a:cxnSpLocks/>
            <a:stCxn id="40" idx="2"/>
            <a:endCxn id="75" idx="0"/>
          </p:cNvCxnSpPr>
          <p:nvPr/>
        </p:nvCxnSpPr>
        <p:spPr>
          <a:xfrm>
            <a:off x="4759913" y="4503282"/>
            <a:ext cx="687059" cy="27122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15">
            <a:extLst>
              <a:ext uri="{FF2B5EF4-FFF2-40B4-BE49-F238E27FC236}">
                <a16:creationId xmlns:a16="http://schemas.microsoft.com/office/drawing/2014/main" id="{96F72A43-98A0-4114-A648-74695F2F91F5}"/>
              </a:ext>
            </a:extLst>
          </p:cNvPr>
          <p:cNvCxnSpPr>
            <a:cxnSpLocks/>
            <a:stCxn id="76" idx="2"/>
            <a:endCxn id="79" idx="0"/>
          </p:cNvCxnSpPr>
          <p:nvPr/>
        </p:nvCxnSpPr>
        <p:spPr>
          <a:xfrm>
            <a:off x="3859349" y="5248242"/>
            <a:ext cx="637"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ounded Rectangle 10">
            <a:extLst>
              <a:ext uri="{FF2B5EF4-FFF2-40B4-BE49-F238E27FC236}">
                <a16:creationId xmlns:a16="http://schemas.microsoft.com/office/drawing/2014/main" id="{B20391E0-50B8-49FA-9CA0-06AA9B05402B}"/>
              </a:ext>
            </a:extLst>
          </p:cNvPr>
          <p:cNvSpPr/>
          <p:nvPr/>
        </p:nvSpPr>
        <p:spPr bwMode="auto">
          <a:xfrm>
            <a:off x="3134257" y="5555866"/>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cxnSp>
        <p:nvCxnSpPr>
          <p:cNvPr id="80" name="Straight Connector 15">
            <a:extLst>
              <a:ext uri="{FF2B5EF4-FFF2-40B4-BE49-F238E27FC236}">
                <a16:creationId xmlns:a16="http://schemas.microsoft.com/office/drawing/2014/main" id="{BD84ABD5-CE20-4216-935B-986D118DC909}"/>
              </a:ext>
            </a:extLst>
          </p:cNvPr>
          <p:cNvCxnSpPr>
            <a:cxnSpLocks/>
            <a:stCxn id="75" idx="2"/>
            <a:endCxn id="47" idx="0"/>
          </p:cNvCxnSpPr>
          <p:nvPr/>
        </p:nvCxnSpPr>
        <p:spPr>
          <a:xfrm>
            <a:off x="5446972" y="5248202"/>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Rounded Rectangle 10">
            <a:extLst>
              <a:ext uri="{FF2B5EF4-FFF2-40B4-BE49-F238E27FC236}">
                <a16:creationId xmlns:a16="http://schemas.microsoft.com/office/drawing/2014/main" id="{C9A40D12-BAE0-4FEC-9842-28C06FF4F15C}"/>
              </a:ext>
            </a:extLst>
          </p:cNvPr>
          <p:cNvSpPr/>
          <p:nvPr/>
        </p:nvSpPr>
        <p:spPr bwMode="auto">
          <a:xfrm>
            <a:off x="6415342" y="6247824"/>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82" name="Rounded Rectangle 8">
            <a:extLst>
              <a:ext uri="{FF2B5EF4-FFF2-40B4-BE49-F238E27FC236}">
                <a16:creationId xmlns:a16="http://schemas.microsoft.com/office/drawing/2014/main" id="{4895EA13-7A0F-46E5-9711-F67F029137F2}"/>
              </a:ext>
            </a:extLst>
          </p:cNvPr>
          <p:cNvSpPr/>
          <p:nvPr/>
        </p:nvSpPr>
        <p:spPr bwMode="auto">
          <a:xfrm>
            <a:off x="6444742" y="5466500"/>
            <a:ext cx="1451458" cy="47370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a</a:t>
            </a:r>
          </a:p>
        </p:txBody>
      </p:sp>
      <p:sp>
        <p:nvSpPr>
          <p:cNvPr id="84" name="Rounded Rectangle 10">
            <a:extLst>
              <a:ext uri="{FF2B5EF4-FFF2-40B4-BE49-F238E27FC236}">
                <a16:creationId xmlns:a16="http://schemas.microsoft.com/office/drawing/2014/main" id="{23E44381-2B67-4BF0-AA56-000DE6310E51}"/>
              </a:ext>
            </a:extLst>
          </p:cNvPr>
          <p:cNvSpPr/>
          <p:nvPr/>
        </p:nvSpPr>
        <p:spPr bwMode="auto">
          <a:xfrm>
            <a:off x="8087109" y="5445224"/>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85" name="Rounded Rectangle 8">
            <a:extLst>
              <a:ext uri="{FF2B5EF4-FFF2-40B4-BE49-F238E27FC236}">
                <a16:creationId xmlns:a16="http://schemas.microsoft.com/office/drawing/2014/main" id="{B0E2D94C-C25E-4F36-B62E-87BF7F06377D}"/>
              </a:ext>
            </a:extLst>
          </p:cNvPr>
          <p:cNvSpPr/>
          <p:nvPr/>
        </p:nvSpPr>
        <p:spPr bwMode="auto">
          <a:xfrm>
            <a:off x="8087109" y="4725786"/>
            <a:ext cx="1451458" cy="473700"/>
          </a:xfrm>
          <a:prstGeom prst="roundRect">
            <a:avLst/>
          </a:prstGeom>
          <a:solidFill>
            <a:schemeClr val="accent5">
              <a:lumMod val="40000"/>
              <a:lumOff val="60000"/>
            </a:schemeClr>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86" name="Straight Connector 15">
            <a:extLst>
              <a:ext uri="{FF2B5EF4-FFF2-40B4-BE49-F238E27FC236}">
                <a16:creationId xmlns:a16="http://schemas.microsoft.com/office/drawing/2014/main" id="{8606C667-A6C3-400F-8A04-1003A035A66A}"/>
              </a:ext>
            </a:extLst>
          </p:cNvPr>
          <p:cNvCxnSpPr>
            <a:cxnSpLocks/>
            <a:stCxn id="85" idx="2"/>
            <a:endCxn id="84" idx="0"/>
          </p:cNvCxnSpPr>
          <p:nvPr/>
        </p:nvCxnSpPr>
        <p:spPr>
          <a:xfrm>
            <a:off x="8812838" y="5199486"/>
            <a:ext cx="0" cy="245738"/>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15">
            <a:extLst>
              <a:ext uri="{FF2B5EF4-FFF2-40B4-BE49-F238E27FC236}">
                <a16:creationId xmlns:a16="http://schemas.microsoft.com/office/drawing/2014/main" id="{0A0EE89C-0C4B-4E2B-AA9F-DFF471A64668}"/>
              </a:ext>
            </a:extLst>
          </p:cNvPr>
          <p:cNvCxnSpPr>
            <a:cxnSpLocks/>
            <a:stCxn id="65" idx="2"/>
          </p:cNvCxnSpPr>
          <p:nvPr/>
        </p:nvCxnSpPr>
        <p:spPr>
          <a:xfrm flipH="1">
            <a:off x="7339021" y="4428619"/>
            <a:ext cx="742086" cy="29785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15">
            <a:extLst>
              <a:ext uri="{FF2B5EF4-FFF2-40B4-BE49-F238E27FC236}">
                <a16:creationId xmlns:a16="http://schemas.microsoft.com/office/drawing/2014/main" id="{02F2CF32-44A2-4942-AD44-6C181A4CF0AA}"/>
              </a:ext>
            </a:extLst>
          </p:cNvPr>
          <p:cNvCxnSpPr>
            <a:cxnSpLocks/>
            <a:stCxn id="65" idx="2"/>
            <a:endCxn id="85" idx="0"/>
          </p:cNvCxnSpPr>
          <p:nvPr/>
        </p:nvCxnSpPr>
        <p:spPr>
          <a:xfrm>
            <a:off x="8081107" y="4428619"/>
            <a:ext cx="731731" cy="297167"/>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15">
            <a:extLst>
              <a:ext uri="{FF2B5EF4-FFF2-40B4-BE49-F238E27FC236}">
                <a16:creationId xmlns:a16="http://schemas.microsoft.com/office/drawing/2014/main" id="{C8BDA198-BAA6-4F78-AAF1-DF93FB7AC2CE}"/>
              </a:ext>
            </a:extLst>
          </p:cNvPr>
          <p:cNvCxnSpPr>
            <a:cxnSpLocks/>
            <a:stCxn id="70" idx="2"/>
            <a:endCxn id="71" idx="0"/>
          </p:cNvCxnSpPr>
          <p:nvPr/>
        </p:nvCxnSpPr>
        <p:spPr>
          <a:xfrm>
            <a:off x="11194344" y="3038094"/>
            <a:ext cx="0" cy="227171"/>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5">
            <a:extLst>
              <a:ext uri="{FF2B5EF4-FFF2-40B4-BE49-F238E27FC236}">
                <a16:creationId xmlns:a16="http://schemas.microsoft.com/office/drawing/2014/main" id="{B8E176CE-9404-4502-B7EA-101D604F05EB}"/>
              </a:ext>
            </a:extLst>
          </p:cNvPr>
          <p:cNvCxnSpPr>
            <a:cxnSpLocks/>
          </p:cNvCxnSpPr>
          <p:nvPr/>
        </p:nvCxnSpPr>
        <p:spPr>
          <a:xfrm>
            <a:off x="7176120" y="5165790"/>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ounded Rectangle 8">
            <a:extLst>
              <a:ext uri="{FF2B5EF4-FFF2-40B4-BE49-F238E27FC236}">
                <a16:creationId xmlns:a16="http://schemas.microsoft.com/office/drawing/2014/main" id="{AE74431B-94BA-4322-9066-12AA39758609}"/>
              </a:ext>
            </a:extLst>
          </p:cNvPr>
          <p:cNvSpPr/>
          <p:nvPr/>
        </p:nvSpPr>
        <p:spPr bwMode="auto">
          <a:xfrm>
            <a:off x="6527490" y="4686018"/>
            <a:ext cx="1451458" cy="479772"/>
          </a:xfrm>
          <a:prstGeom prst="roundRect">
            <a:avLst/>
          </a:prstGeom>
          <a:solidFill>
            <a:schemeClr val="bg1"/>
          </a:solidFill>
          <a:ln w="28575">
            <a:solidFill>
              <a:srgbClr val="44546A"/>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dirty="0">
                <a:solidFill>
                  <a:schemeClr val="tx1"/>
                </a:solidFill>
                <a:latin typeface="Titillium Web" pitchFamily="2" charset="77"/>
                <a:ea typeface="Franklin Gothic Book" charset="0"/>
                <a:cs typeface="Franklin Gothic Book" charset="0"/>
              </a:rPr>
              <a:t>div</a:t>
            </a:r>
          </a:p>
        </p:txBody>
      </p:sp>
      <p:cxnSp>
        <p:nvCxnSpPr>
          <p:cNvPr id="83" name="Straight Connector 15">
            <a:extLst>
              <a:ext uri="{FF2B5EF4-FFF2-40B4-BE49-F238E27FC236}">
                <a16:creationId xmlns:a16="http://schemas.microsoft.com/office/drawing/2014/main" id="{DABDF21B-384D-4D71-8F25-3E691CA8FA8F}"/>
              </a:ext>
            </a:extLst>
          </p:cNvPr>
          <p:cNvCxnSpPr>
            <a:cxnSpLocks/>
          </p:cNvCxnSpPr>
          <p:nvPr/>
        </p:nvCxnSpPr>
        <p:spPr>
          <a:xfrm>
            <a:off x="7192954" y="5940200"/>
            <a:ext cx="0" cy="307624"/>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Rounded Rectangle 10">
            <a:extLst>
              <a:ext uri="{FF2B5EF4-FFF2-40B4-BE49-F238E27FC236}">
                <a16:creationId xmlns:a16="http://schemas.microsoft.com/office/drawing/2014/main" id="{26DFFC5B-D3A1-4917-AF28-BCB12B845913}"/>
              </a:ext>
            </a:extLst>
          </p:cNvPr>
          <p:cNvSpPr/>
          <p:nvPr/>
        </p:nvSpPr>
        <p:spPr bwMode="auto">
          <a:xfrm>
            <a:off x="9646728" y="5445224"/>
            <a:ext cx="1451458" cy="473700"/>
          </a:xfrm>
          <a:prstGeom prst="roundRect">
            <a:avLst/>
          </a:prstGeom>
          <a:solidFill>
            <a:schemeClr val="bg1"/>
          </a:solidFill>
          <a:ln w="28575">
            <a:solidFill>
              <a:srgbClr val="C00000"/>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000" dirty="0">
                <a:solidFill>
                  <a:schemeClr val="tx1"/>
                </a:solidFill>
                <a:latin typeface="Titillium Web" pitchFamily="2" charset="77"/>
                <a:ea typeface="Franklin Gothic Book" charset="0"/>
                <a:cs typeface="Franklin Gothic Book" charset="0"/>
              </a:rPr>
              <a:t>contenuto</a:t>
            </a:r>
          </a:p>
        </p:txBody>
      </p:sp>
      <p:sp>
        <p:nvSpPr>
          <p:cNvPr id="44" name="Rounded Rectangle 8">
            <a:extLst>
              <a:ext uri="{FF2B5EF4-FFF2-40B4-BE49-F238E27FC236}">
                <a16:creationId xmlns:a16="http://schemas.microsoft.com/office/drawing/2014/main" id="{BCB112A3-72F9-4A9D-AE01-EDA7823BE1BC}"/>
              </a:ext>
            </a:extLst>
          </p:cNvPr>
          <p:cNvSpPr/>
          <p:nvPr/>
        </p:nvSpPr>
        <p:spPr bwMode="auto">
          <a:xfrm>
            <a:off x="9646728" y="4725786"/>
            <a:ext cx="1451458" cy="473700"/>
          </a:xfrm>
          <a:prstGeom prst="roundRect">
            <a:avLst/>
          </a:prstGeom>
          <a:solidFill>
            <a:schemeClr val="bg1"/>
          </a:solidFill>
          <a:ln w="28575">
            <a:solidFill>
              <a:srgbClr val="1F497D"/>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defTabSz="449263" fontAlgn="base">
              <a:spcBef>
                <a:spcPct val="0"/>
              </a:spcBef>
              <a:spcAft>
                <a:spcPct val="0"/>
              </a:spcAft>
              <a:buClr>
                <a:srgbClr val="000000"/>
              </a:buClr>
              <a:buSzPct val="100000"/>
            </a:pPr>
            <a:r>
              <a:rPr lang="it-IT" sz="2400">
                <a:solidFill>
                  <a:schemeClr val="tx1"/>
                </a:solidFill>
                <a:latin typeface="Titillium Web" pitchFamily="2" charset="77"/>
                <a:ea typeface="Franklin Gothic Book" charset="0"/>
                <a:cs typeface="Franklin Gothic Book" charset="0"/>
              </a:rPr>
              <a:t>a</a:t>
            </a:r>
            <a:endParaRPr lang="it-IT" sz="2400" dirty="0">
              <a:solidFill>
                <a:schemeClr val="tx1"/>
              </a:solidFill>
              <a:latin typeface="Titillium Web" pitchFamily="2" charset="77"/>
              <a:ea typeface="Franklin Gothic Book" charset="0"/>
              <a:cs typeface="Franklin Gothic Book" charset="0"/>
            </a:endParaRPr>
          </a:p>
        </p:txBody>
      </p:sp>
      <p:cxnSp>
        <p:nvCxnSpPr>
          <p:cNvPr id="45" name="Straight Connector 15">
            <a:extLst>
              <a:ext uri="{FF2B5EF4-FFF2-40B4-BE49-F238E27FC236}">
                <a16:creationId xmlns:a16="http://schemas.microsoft.com/office/drawing/2014/main" id="{5EFE40A8-27C9-4FFC-B1E1-F5E09001D02B}"/>
              </a:ext>
            </a:extLst>
          </p:cNvPr>
          <p:cNvCxnSpPr>
            <a:cxnSpLocks/>
            <a:stCxn id="44" idx="2"/>
            <a:endCxn id="43" idx="0"/>
          </p:cNvCxnSpPr>
          <p:nvPr/>
        </p:nvCxnSpPr>
        <p:spPr>
          <a:xfrm>
            <a:off x="10372457" y="5199486"/>
            <a:ext cx="0" cy="245738"/>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15">
            <a:extLst>
              <a:ext uri="{FF2B5EF4-FFF2-40B4-BE49-F238E27FC236}">
                <a16:creationId xmlns:a16="http://schemas.microsoft.com/office/drawing/2014/main" id="{19CE3F23-92B7-4862-9DBA-F3887C134B3D}"/>
              </a:ext>
            </a:extLst>
          </p:cNvPr>
          <p:cNvCxnSpPr>
            <a:cxnSpLocks/>
            <a:endCxn id="44" idx="0"/>
          </p:cNvCxnSpPr>
          <p:nvPr/>
        </p:nvCxnSpPr>
        <p:spPr>
          <a:xfrm>
            <a:off x="8082461" y="4417496"/>
            <a:ext cx="2289996" cy="308290"/>
          </a:xfrm>
          <a:prstGeom prst="line">
            <a:avLst/>
          </a:prstGeom>
          <a:ln w="19050">
            <a:solidFill>
              <a:srgbClr val="1F497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839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Selettori - Attributi</a:t>
            </a:r>
            <a:endParaRPr lang="it-IT" dirty="0"/>
          </a:p>
        </p:txBody>
      </p:sp>
      <p:sp>
        <p:nvSpPr>
          <p:cNvPr id="3" name="Content Placeholder 2"/>
          <p:cNvSpPr>
            <a:spLocks noGrp="1"/>
          </p:cNvSpPr>
          <p:nvPr>
            <p:ph idx="1"/>
          </p:nvPr>
        </p:nvSpPr>
        <p:spPr>
          <a:xfrm>
            <a:off x="1769433" y="1988840"/>
            <a:ext cx="10416480" cy="4869160"/>
          </a:xfrm>
        </p:spPr>
        <p:txBody>
          <a:bodyPr>
            <a:normAutofit/>
          </a:bodyPr>
          <a:lstStyle/>
          <a:p>
            <a:r>
              <a:rPr lang="it-IT" sz="2600" dirty="0"/>
              <a:t>Seleziona gli elementi che hanno un certo valore nell’attributo specificato</a:t>
            </a:r>
          </a:p>
          <a:p>
            <a:r>
              <a:rPr lang="it-IT" sz="2600" dirty="0"/>
              <a:t>Diversi operatori:</a:t>
            </a:r>
          </a:p>
          <a:p>
            <a:pPr lvl="1"/>
            <a:r>
              <a:rPr lang="it-IT" sz="2600" dirty="0">
                <a:solidFill>
                  <a:srgbClr val="800000"/>
                </a:solidFill>
              </a:rPr>
              <a:t>tag</a:t>
            </a:r>
            <a:r>
              <a:rPr lang="it-IT" sz="2600" dirty="0"/>
              <a:t>[</a:t>
            </a:r>
            <a:r>
              <a:rPr lang="it-IT" sz="2600" dirty="0">
                <a:solidFill>
                  <a:srgbClr val="0000FF"/>
                </a:solidFill>
              </a:rPr>
              <a:t>attributo</a:t>
            </a:r>
            <a:r>
              <a:rPr lang="it-IT" sz="2600" dirty="0"/>
              <a:t>]: seleziona tutti gli elementi di tipo </a:t>
            </a:r>
            <a:r>
              <a:rPr lang="it-IT" sz="2600" dirty="0">
                <a:solidFill>
                  <a:srgbClr val="800000"/>
                </a:solidFill>
              </a:rPr>
              <a:t>tag </a:t>
            </a:r>
            <a:r>
              <a:rPr lang="it-IT" sz="2600" dirty="0">
                <a:solidFill>
                  <a:srgbClr val="44546A"/>
                </a:solidFill>
              </a:rPr>
              <a:t>che possiedono l’attributo </a:t>
            </a:r>
            <a:r>
              <a:rPr lang="it-IT" sz="2600" dirty="0">
                <a:solidFill>
                  <a:srgbClr val="0000FF"/>
                </a:solidFill>
              </a:rPr>
              <a:t>attributo</a:t>
            </a:r>
            <a:endParaRPr lang="it-IT" sz="2600" dirty="0">
              <a:solidFill>
                <a:srgbClr val="44546A"/>
              </a:solidFill>
            </a:endParaRPr>
          </a:p>
          <a:p>
            <a:pPr lvl="2"/>
            <a:r>
              <a:rPr lang="it-IT" sz="2600" dirty="0">
                <a:solidFill>
                  <a:srgbClr val="800000"/>
                </a:solidFill>
              </a:rPr>
              <a:t>h1</a:t>
            </a:r>
            <a:r>
              <a:rPr lang="it-IT" sz="2600" dirty="0">
                <a:solidFill>
                  <a:srgbClr val="44546A"/>
                </a:solidFill>
              </a:rPr>
              <a:t>[</a:t>
            </a:r>
            <a:r>
              <a:rPr lang="it-IT" sz="2600" dirty="0" err="1">
                <a:solidFill>
                  <a:srgbClr val="0000FF"/>
                </a:solidFill>
              </a:rPr>
              <a:t>title</a:t>
            </a:r>
            <a:r>
              <a:rPr lang="it-IT" sz="2600" dirty="0">
                <a:solidFill>
                  <a:srgbClr val="44546A"/>
                </a:solidFill>
              </a:rPr>
              <a:t>]			</a:t>
            </a:r>
            <a:r>
              <a:rPr lang="en-US" sz="2600" dirty="0">
                <a:solidFill>
                  <a:srgbClr val="0000FF"/>
                </a:solidFill>
                <a:latin typeface="Courier"/>
                <a:cs typeface="Courier"/>
              </a:rPr>
              <a:t>&lt;</a:t>
            </a:r>
            <a:r>
              <a:rPr lang="en-US" sz="2600" dirty="0">
                <a:solidFill>
                  <a:srgbClr val="800000"/>
                </a:solidFill>
                <a:latin typeface="Courier"/>
                <a:cs typeface="Courier"/>
              </a:rPr>
              <a:t>h1</a:t>
            </a:r>
            <a:r>
              <a:rPr lang="en-US" sz="2600" dirty="0">
                <a:solidFill>
                  <a:srgbClr val="000000"/>
                </a:solidFill>
                <a:latin typeface="Courier"/>
                <a:cs typeface="Courier"/>
              </a:rPr>
              <a:t> </a:t>
            </a:r>
            <a:r>
              <a:rPr lang="en-US" sz="2600" dirty="0">
                <a:solidFill>
                  <a:srgbClr val="FF0000"/>
                </a:solidFill>
                <a:latin typeface="Courier"/>
                <a:cs typeface="Courier"/>
              </a:rPr>
              <a:t>title</a:t>
            </a:r>
            <a:r>
              <a:rPr lang="en-US" sz="2600" dirty="0">
                <a:solidFill>
                  <a:srgbClr val="0000FF"/>
                </a:solidFill>
                <a:latin typeface="Courier"/>
                <a:cs typeface="Courier"/>
              </a:rPr>
              <a:t>=“</a:t>
            </a:r>
            <a:r>
              <a:rPr lang="en-US" sz="2600" dirty="0" err="1">
                <a:solidFill>
                  <a:srgbClr val="0000FF"/>
                </a:solidFill>
                <a:latin typeface="Courier"/>
                <a:cs typeface="Courier"/>
              </a:rPr>
              <a:t>Titolo</a:t>
            </a:r>
            <a:r>
              <a:rPr lang="en-US" sz="2600" dirty="0">
                <a:solidFill>
                  <a:srgbClr val="0000FF"/>
                </a:solidFill>
                <a:latin typeface="Courier"/>
                <a:cs typeface="Courier"/>
              </a:rPr>
              <a:t>“</a:t>
            </a:r>
            <a:r>
              <a:rPr lang="en-US" sz="2600" dirty="0">
                <a:solidFill>
                  <a:srgbClr val="000000"/>
                </a:solidFill>
                <a:latin typeface="Courier"/>
                <a:cs typeface="Courier"/>
              </a:rPr>
              <a:t>&gt;</a:t>
            </a:r>
            <a:br>
              <a:rPr lang="en-US" sz="2600" dirty="0">
                <a:solidFill>
                  <a:srgbClr val="000000"/>
                </a:solidFill>
                <a:latin typeface="Courier"/>
                <a:cs typeface="Courier"/>
              </a:rPr>
            </a:br>
            <a:endParaRPr lang="it-IT" sz="2600" dirty="0">
              <a:solidFill>
                <a:srgbClr val="800000"/>
              </a:solidFill>
            </a:endParaRPr>
          </a:p>
          <a:p>
            <a:pPr lvl="1"/>
            <a:r>
              <a:rPr lang="it-IT" sz="2600" dirty="0">
                <a:solidFill>
                  <a:srgbClr val="800000"/>
                </a:solidFill>
              </a:rPr>
              <a:t>tag</a:t>
            </a:r>
            <a:r>
              <a:rPr lang="it-IT" sz="2600" dirty="0"/>
              <a:t>[</a:t>
            </a:r>
            <a:r>
              <a:rPr lang="it-IT" sz="2600" dirty="0">
                <a:solidFill>
                  <a:srgbClr val="0000FF"/>
                </a:solidFill>
              </a:rPr>
              <a:t>attributo </a:t>
            </a:r>
            <a:r>
              <a:rPr lang="it-IT" sz="2600" dirty="0">
                <a:solidFill>
                  <a:srgbClr val="FF0000"/>
                </a:solidFill>
              </a:rPr>
              <a:t>= </a:t>
            </a:r>
            <a:r>
              <a:rPr lang="it-IT" sz="2600" dirty="0"/>
              <a:t>‘valore’]: seleziona tutti gli elementi di tipo </a:t>
            </a:r>
            <a:r>
              <a:rPr lang="it-IT" sz="2600" dirty="0">
                <a:solidFill>
                  <a:srgbClr val="800000"/>
                </a:solidFill>
              </a:rPr>
              <a:t>tag</a:t>
            </a:r>
            <a:r>
              <a:rPr lang="it-IT" sz="2600" dirty="0"/>
              <a:t> in cui l’attributo </a:t>
            </a:r>
            <a:r>
              <a:rPr lang="it-IT" sz="2600" dirty="0">
                <a:solidFill>
                  <a:srgbClr val="0000FF"/>
                </a:solidFill>
              </a:rPr>
              <a:t>attributo</a:t>
            </a:r>
            <a:r>
              <a:rPr lang="it-IT" sz="2600" dirty="0"/>
              <a:t> è uguale al valore specificato</a:t>
            </a:r>
          </a:p>
          <a:p>
            <a:pPr lvl="2"/>
            <a:r>
              <a:rPr lang="it-IT" sz="2600" dirty="0">
                <a:solidFill>
                  <a:srgbClr val="800000"/>
                </a:solidFill>
              </a:rPr>
              <a:t>h1</a:t>
            </a:r>
            <a:r>
              <a:rPr lang="it-IT" sz="2600" dirty="0"/>
              <a:t>[</a:t>
            </a:r>
            <a:r>
              <a:rPr lang="it-IT" sz="2600" dirty="0" err="1">
                <a:solidFill>
                  <a:srgbClr val="0000FF"/>
                </a:solidFill>
              </a:rPr>
              <a:t>title</a:t>
            </a:r>
            <a:r>
              <a:rPr lang="it-IT" sz="2600" dirty="0">
                <a:solidFill>
                  <a:srgbClr val="0000FF"/>
                </a:solidFill>
              </a:rPr>
              <a:t> </a:t>
            </a:r>
            <a:r>
              <a:rPr lang="it-IT" sz="2600" dirty="0">
                <a:solidFill>
                  <a:srgbClr val="FF0000"/>
                </a:solidFill>
              </a:rPr>
              <a:t>= </a:t>
            </a:r>
            <a:r>
              <a:rPr lang="it-IT" sz="2600" dirty="0">
                <a:latin typeface="Calibri" panose="020F0502020204030204" pitchFamily="34" charset="0"/>
                <a:cs typeface="Calibri" panose="020F0502020204030204" pitchFamily="34" charset="0"/>
              </a:rPr>
              <a:t>‘Titolo’]		</a:t>
            </a:r>
            <a:r>
              <a:rPr lang="en-US" sz="2600" dirty="0">
                <a:solidFill>
                  <a:srgbClr val="0000FF"/>
                </a:solidFill>
                <a:latin typeface="Courier"/>
                <a:cs typeface="Courier"/>
              </a:rPr>
              <a:t>&lt;</a:t>
            </a:r>
            <a:r>
              <a:rPr lang="en-US" sz="2600" dirty="0">
                <a:solidFill>
                  <a:srgbClr val="800000"/>
                </a:solidFill>
                <a:latin typeface="Courier"/>
                <a:cs typeface="Courier"/>
              </a:rPr>
              <a:t>h1</a:t>
            </a:r>
            <a:r>
              <a:rPr lang="en-US" sz="2600" dirty="0">
                <a:solidFill>
                  <a:srgbClr val="000000"/>
                </a:solidFill>
                <a:latin typeface="Courier"/>
                <a:cs typeface="Courier"/>
              </a:rPr>
              <a:t> </a:t>
            </a:r>
            <a:r>
              <a:rPr lang="en-US" sz="2600" dirty="0">
                <a:solidFill>
                  <a:srgbClr val="FF0000"/>
                </a:solidFill>
                <a:latin typeface="Courier"/>
                <a:cs typeface="Courier"/>
              </a:rPr>
              <a:t>title</a:t>
            </a:r>
            <a:r>
              <a:rPr lang="en-US" sz="2600" dirty="0">
                <a:solidFill>
                  <a:srgbClr val="0000FF"/>
                </a:solidFill>
                <a:latin typeface="Courier"/>
                <a:cs typeface="Courier"/>
              </a:rPr>
              <a:t>=“</a:t>
            </a:r>
            <a:r>
              <a:rPr lang="en-US" sz="2600" dirty="0" err="1">
                <a:solidFill>
                  <a:srgbClr val="0000FF"/>
                </a:solidFill>
                <a:latin typeface="Courier"/>
                <a:cs typeface="Courier"/>
              </a:rPr>
              <a:t>Titolo</a:t>
            </a:r>
            <a:r>
              <a:rPr lang="en-US" sz="2600" dirty="0">
                <a:solidFill>
                  <a:srgbClr val="0000FF"/>
                </a:solidFill>
                <a:latin typeface="Courier"/>
                <a:cs typeface="Courier"/>
              </a:rPr>
              <a:t>“</a:t>
            </a:r>
            <a:r>
              <a:rPr lang="en-US" sz="2600" dirty="0">
                <a:solidFill>
                  <a:srgbClr val="000000"/>
                </a:solidFill>
                <a:latin typeface="Courier"/>
                <a:cs typeface="Courier"/>
              </a:rPr>
              <a:t>&gt;</a:t>
            </a:r>
            <a:endParaRPr lang="it-IT" sz="2600" dirty="0">
              <a:latin typeface="Calibri" panose="020F0502020204030204" pitchFamily="34" charset="0"/>
              <a:cs typeface="Calibri" panose="020F0502020204030204" pitchFamily="34" charset="0"/>
            </a:endParaRPr>
          </a:p>
          <a:p>
            <a:pPr lvl="2"/>
            <a:endParaRPr lang="it-IT" sz="2600" dirty="0"/>
          </a:p>
        </p:txBody>
      </p:sp>
    </p:spTree>
    <p:extLst>
      <p:ext uri="{BB962C8B-B14F-4D97-AF65-F5344CB8AC3E}">
        <p14:creationId xmlns:p14="http://schemas.microsoft.com/office/powerpoint/2010/main" val="257163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Selettori - Attributi</a:t>
            </a:r>
            <a:endParaRPr lang="it-IT" dirty="0"/>
          </a:p>
        </p:txBody>
      </p:sp>
      <p:sp>
        <p:nvSpPr>
          <p:cNvPr id="3" name="Content Placeholder 2"/>
          <p:cNvSpPr>
            <a:spLocks noGrp="1"/>
          </p:cNvSpPr>
          <p:nvPr>
            <p:ph idx="1"/>
          </p:nvPr>
        </p:nvSpPr>
        <p:spPr>
          <a:xfrm>
            <a:off x="1769433" y="1988840"/>
            <a:ext cx="10416480" cy="4869160"/>
          </a:xfrm>
        </p:spPr>
        <p:txBody>
          <a:bodyPr>
            <a:noAutofit/>
          </a:bodyPr>
          <a:lstStyle/>
          <a:p>
            <a:pPr marL="0" indent="0">
              <a:buNone/>
            </a:pPr>
            <a:r>
              <a:rPr lang="it-IT" sz="2200" dirty="0"/>
              <a:t>Diversi operatori:</a:t>
            </a:r>
          </a:p>
          <a:p>
            <a:r>
              <a:rPr lang="it-IT" sz="2200" dirty="0">
                <a:solidFill>
                  <a:srgbClr val="800000"/>
                </a:solidFill>
              </a:rPr>
              <a:t>tag</a:t>
            </a:r>
            <a:r>
              <a:rPr lang="it-IT" sz="2200" dirty="0"/>
              <a:t>[</a:t>
            </a:r>
            <a:r>
              <a:rPr lang="it-IT" sz="2200" dirty="0">
                <a:solidFill>
                  <a:srgbClr val="0000FF"/>
                </a:solidFill>
              </a:rPr>
              <a:t>attributo </a:t>
            </a:r>
            <a:r>
              <a:rPr lang="it-IT" sz="2200" dirty="0">
                <a:solidFill>
                  <a:srgbClr val="FF0000"/>
                </a:solidFill>
              </a:rPr>
              <a:t>~= </a:t>
            </a:r>
            <a:r>
              <a:rPr lang="it-IT" sz="2200" dirty="0"/>
              <a:t>‘valore’]: seleziona tutti gli elementi di tipo </a:t>
            </a:r>
            <a:r>
              <a:rPr lang="it-IT" sz="2200" dirty="0">
                <a:solidFill>
                  <a:srgbClr val="800000"/>
                </a:solidFill>
              </a:rPr>
              <a:t>tag</a:t>
            </a:r>
            <a:r>
              <a:rPr lang="it-IT" sz="2200" dirty="0"/>
              <a:t> in cui l’attributo </a:t>
            </a:r>
            <a:r>
              <a:rPr lang="it-IT" sz="2200" dirty="0">
                <a:solidFill>
                  <a:srgbClr val="0000FF"/>
                </a:solidFill>
              </a:rPr>
              <a:t>attributo</a:t>
            </a:r>
            <a:r>
              <a:rPr lang="it-IT" sz="2200" dirty="0"/>
              <a:t> contiene il valore specificato (separato da spazi)</a:t>
            </a:r>
          </a:p>
          <a:p>
            <a:pPr lvl="1"/>
            <a:r>
              <a:rPr lang="it-IT" sz="2400" dirty="0">
                <a:solidFill>
                  <a:srgbClr val="800000"/>
                </a:solidFill>
                <a:latin typeface="+mj-lt"/>
              </a:rPr>
              <a:t>h1</a:t>
            </a:r>
            <a:r>
              <a:rPr lang="it-IT" sz="2400" dirty="0">
                <a:latin typeface="+mj-lt"/>
              </a:rPr>
              <a:t>[</a:t>
            </a:r>
            <a:r>
              <a:rPr lang="it-IT" sz="2400" dirty="0" err="1">
                <a:solidFill>
                  <a:srgbClr val="0000FF"/>
                </a:solidFill>
                <a:latin typeface="+mj-lt"/>
              </a:rPr>
              <a:t>title</a:t>
            </a:r>
            <a:r>
              <a:rPr lang="it-IT" sz="2400" dirty="0">
                <a:solidFill>
                  <a:srgbClr val="0000FF"/>
                </a:solidFill>
                <a:latin typeface="+mj-lt"/>
              </a:rPr>
              <a:t> </a:t>
            </a:r>
            <a:r>
              <a:rPr lang="it-IT" sz="2400" dirty="0">
                <a:solidFill>
                  <a:srgbClr val="FF0000"/>
                </a:solidFill>
                <a:latin typeface="+mj-lt"/>
              </a:rPr>
              <a:t>~= </a:t>
            </a:r>
            <a:r>
              <a:rPr lang="it-IT" sz="2400" dirty="0">
                <a:latin typeface="+mj-lt"/>
                <a:cs typeface="Calibri" panose="020F0502020204030204" pitchFamily="34" charset="0"/>
              </a:rPr>
              <a:t>‘Titolo’]		</a:t>
            </a:r>
            <a:r>
              <a:rPr lang="en-US" sz="2400" dirty="0">
                <a:solidFill>
                  <a:srgbClr val="0000FF"/>
                </a:solidFill>
                <a:latin typeface="+mj-lt"/>
                <a:cs typeface="Courier"/>
              </a:rPr>
              <a:t>&lt;</a:t>
            </a:r>
            <a:r>
              <a:rPr lang="en-US" sz="2400" dirty="0">
                <a:solidFill>
                  <a:srgbClr val="800000"/>
                </a:solidFill>
                <a:latin typeface="+mj-lt"/>
                <a:cs typeface="Courier"/>
              </a:rPr>
              <a:t>h1</a:t>
            </a:r>
            <a:r>
              <a:rPr lang="en-US" sz="2400" dirty="0">
                <a:solidFill>
                  <a:srgbClr val="000000"/>
                </a:solidFill>
                <a:latin typeface="+mj-lt"/>
                <a:cs typeface="Courier"/>
              </a:rPr>
              <a:t> </a:t>
            </a:r>
            <a:r>
              <a:rPr lang="en-US" sz="2400" dirty="0">
                <a:solidFill>
                  <a:srgbClr val="FF0000"/>
                </a:solidFill>
                <a:latin typeface="+mj-lt"/>
                <a:cs typeface="Courier"/>
              </a:rPr>
              <a:t>title</a:t>
            </a:r>
            <a:r>
              <a:rPr lang="en-US" sz="2400" dirty="0">
                <a:solidFill>
                  <a:srgbClr val="0000FF"/>
                </a:solidFill>
                <a:latin typeface="+mj-lt"/>
                <a:cs typeface="Courier"/>
              </a:rPr>
              <a:t>=“</a:t>
            </a:r>
            <a:r>
              <a:rPr lang="en-US" sz="2400" dirty="0" err="1">
                <a:solidFill>
                  <a:srgbClr val="0000FF"/>
                </a:solidFill>
                <a:latin typeface="+mj-lt"/>
                <a:cs typeface="Courier"/>
              </a:rPr>
              <a:t>Titolo</a:t>
            </a:r>
            <a:r>
              <a:rPr lang="en-US" sz="2400" dirty="0">
                <a:solidFill>
                  <a:srgbClr val="0000FF"/>
                </a:solidFill>
                <a:latin typeface="+mj-lt"/>
                <a:cs typeface="Courier"/>
              </a:rPr>
              <a:t> </a:t>
            </a:r>
            <a:r>
              <a:rPr lang="en-US" sz="2400" dirty="0" err="1">
                <a:solidFill>
                  <a:srgbClr val="0000FF"/>
                </a:solidFill>
                <a:latin typeface="+mj-lt"/>
                <a:cs typeface="Courier"/>
              </a:rPr>
              <a:t>Principale</a:t>
            </a:r>
            <a:r>
              <a:rPr lang="en-US" sz="2400" dirty="0">
                <a:solidFill>
                  <a:srgbClr val="0000FF"/>
                </a:solidFill>
                <a:latin typeface="+mj-lt"/>
                <a:cs typeface="Courier"/>
              </a:rPr>
              <a:t>“</a:t>
            </a:r>
            <a:r>
              <a:rPr lang="en-US" sz="2400" dirty="0">
                <a:solidFill>
                  <a:srgbClr val="000000"/>
                </a:solidFill>
                <a:latin typeface="+mj-lt"/>
                <a:cs typeface="Courier"/>
              </a:rPr>
              <a:t>&gt;</a:t>
            </a:r>
            <a:br>
              <a:rPr lang="en-US" sz="2400" dirty="0">
                <a:solidFill>
                  <a:srgbClr val="000000"/>
                </a:solidFill>
                <a:latin typeface="+mj-lt"/>
                <a:cs typeface="Courier"/>
              </a:rPr>
            </a:br>
            <a:endParaRPr lang="en-US" sz="2400" dirty="0">
              <a:solidFill>
                <a:srgbClr val="000000"/>
              </a:solidFill>
              <a:latin typeface="+mj-lt"/>
              <a:cs typeface="Courier"/>
            </a:endParaRPr>
          </a:p>
          <a:p>
            <a:r>
              <a:rPr lang="it-IT" sz="2200" dirty="0">
                <a:solidFill>
                  <a:srgbClr val="800000"/>
                </a:solidFill>
              </a:rPr>
              <a:t>tag</a:t>
            </a:r>
            <a:r>
              <a:rPr lang="it-IT" sz="2200" dirty="0"/>
              <a:t>[</a:t>
            </a:r>
            <a:r>
              <a:rPr lang="it-IT" sz="2200" dirty="0">
                <a:solidFill>
                  <a:srgbClr val="0000FF"/>
                </a:solidFill>
              </a:rPr>
              <a:t>attributo </a:t>
            </a:r>
            <a:r>
              <a:rPr lang="it-IT" sz="2200" dirty="0">
                <a:solidFill>
                  <a:srgbClr val="FF0000"/>
                </a:solidFill>
              </a:rPr>
              <a:t>|=</a:t>
            </a:r>
            <a:r>
              <a:rPr lang="it-IT" sz="2200" dirty="0">
                <a:solidFill>
                  <a:srgbClr val="0000FF"/>
                </a:solidFill>
              </a:rPr>
              <a:t> </a:t>
            </a:r>
            <a:r>
              <a:rPr lang="it-IT" sz="2200" dirty="0">
                <a:solidFill>
                  <a:srgbClr val="44546A"/>
                </a:solidFill>
              </a:rPr>
              <a:t>‘valore’</a:t>
            </a:r>
            <a:r>
              <a:rPr lang="it-IT" sz="2200" dirty="0"/>
              <a:t>]: seleziona tutti gli elementi di tipo </a:t>
            </a:r>
            <a:r>
              <a:rPr lang="it-IT" sz="2200" dirty="0">
                <a:solidFill>
                  <a:srgbClr val="800000"/>
                </a:solidFill>
              </a:rPr>
              <a:t>tag </a:t>
            </a:r>
            <a:r>
              <a:rPr lang="it-IT" sz="2200" dirty="0">
                <a:solidFill>
                  <a:srgbClr val="44546A"/>
                </a:solidFill>
              </a:rPr>
              <a:t>che possiedono l’attributo </a:t>
            </a:r>
            <a:r>
              <a:rPr lang="it-IT" sz="2200" dirty="0">
                <a:solidFill>
                  <a:srgbClr val="0000FF"/>
                </a:solidFill>
              </a:rPr>
              <a:t>attributo </a:t>
            </a:r>
            <a:r>
              <a:rPr lang="it-IT" sz="2200" dirty="0">
                <a:solidFill>
                  <a:srgbClr val="44546A"/>
                </a:solidFill>
              </a:rPr>
              <a:t>(separato tramite -)</a:t>
            </a:r>
          </a:p>
          <a:p>
            <a:pPr lvl="1"/>
            <a:r>
              <a:rPr lang="it-IT" sz="2400" dirty="0">
                <a:solidFill>
                  <a:srgbClr val="800000"/>
                </a:solidFill>
              </a:rPr>
              <a:t>h1</a:t>
            </a:r>
            <a:r>
              <a:rPr lang="it-IT" sz="2400" dirty="0">
                <a:solidFill>
                  <a:srgbClr val="44546A"/>
                </a:solidFill>
              </a:rPr>
              <a:t>[</a:t>
            </a:r>
            <a:r>
              <a:rPr lang="it-IT" sz="2400" dirty="0" err="1">
                <a:solidFill>
                  <a:srgbClr val="0000FF"/>
                </a:solidFill>
              </a:rPr>
              <a:t>title</a:t>
            </a:r>
            <a:r>
              <a:rPr lang="it-IT" sz="2400" dirty="0">
                <a:solidFill>
                  <a:srgbClr val="0000FF"/>
                </a:solidFill>
              </a:rPr>
              <a:t> </a:t>
            </a:r>
            <a:r>
              <a:rPr lang="it-IT" sz="2400">
                <a:solidFill>
                  <a:srgbClr val="FF0000"/>
                </a:solidFill>
              </a:rPr>
              <a:t>|=</a:t>
            </a:r>
            <a:r>
              <a:rPr lang="it-IT" sz="2400">
                <a:solidFill>
                  <a:srgbClr val="0000FF"/>
                </a:solidFill>
              </a:rPr>
              <a:t> </a:t>
            </a:r>
            <a:r>
              <a:rPr lang="it-IT" sz="2400">
                <a:solidFill>
                  <a:srgbClr val="44546A"/>
                </a:solidFill>
              </a:rPr>
              <a:t>‘Titolo’]</a:t>
            </a:r>
            <a:r>
              <a:rPr lang="it-IT" sz="2400" dirty="0">
                <a:solidFill>
                  <a:srgbClr val="44546A"/>
                </a:solidFill>
              </a:rPr>
              <a:t>		</a:t>
            </a:r>
            <a:r>
              <a:rPr lang="en-US" sz="2400" dirty="0">
                <a:solidFill>
                  <a:srgbClr val="0000FF"/>
                </a:solidFill>
                <a:cs typeface="Courier"/>
              </a:rPr>
              <a:t> &lt;</a:t>
            </a:r>
            <a:r>
              <a:rPr lang="en-US" sz="2400" dirty="0">
                <a:solidFill>
                  <a:srgbClr val="800000"/>
                </a:solidFill>
                <a:cs typeface="Courier"/>
              </a:rPr>
              <a:t>h1</a:t>
            </a:r>
            <a:r>
              <a:rPr lang="en-US" sz="2400" dirty="0">
                <a:solidFill>
                  <a:srgbClr val="000000"/>
                </a:solidFill>
                <a:cs typeface="Courier"/>
              </a:rPr>
              <a:t> </a:t>
            </a:r>
            <a:r>
              <a:rPr lang="en-US" sz="2400" dirty="0">
                <a:solidFill>
                  <a:srgbClr val="FF0000"/>
                </a:solidFill>
                <a:cs typeface="Courier"/>
              </a:rPr>
              <a:t>title</a:t>
            </a:r>
            <a:r>
              <a:rPr lang="en-US" sz="2400" dirty="0">
                <a:solidFill>
                  <a:srgbClr val="0000FF"/>
                </a:solidFill>
                <a:cs typeface="Courier"/>
              </a:rPr>
              <a:t>=“</a:t>
            </a:r>
            <a:r>
              <a:rPr lang="en-US" sz="2400" dirty="0" err="1">
                <a:solidFill>
                  <a:srgbClr val="0000FF"/>
                </a:solidFill>
                <a:cs typeface="Courier"/>
              </a:rPr>
              <a:t>Titolo-Principale</a:t>
            </a:r>
            <a:r>
              <a:rPr lang="en-US" sz="2400" dirty="0">
                <a:solidFill>
                  <a:srgbClr val="0000FF"/>
                </a:solidFill>
                <a:cs typeface="Courier"/>
              </a:rPr>
              <a:t>“</a:t>
            </a:r>
            <a:r>
              <a:rPr lang="en-US" sz="2400" dirty="0">
                <a:solidFill>
                  <a:srgbClr val="000000"/>
                </a:solidFill>
                <a:cs typeface="Courier"/>
              </a:rPr>
              <a:t>&gt;</a:t>
            </a:r>
            <a:br>
              <a:rPr lang="en-US" sz="2400" dirty="0">
                <a:solidFill>
                  <a:srgbClr val="000000"/>
                </a:solidFill>
                <a:cs typeface="Courier"/>
              </a:rPr>
            </a:br>
            <a:endParaRPr lang="en-US" sz="2400" dirty="0">
              <a:solidFill>
                <a:srgbClr val="000000"/>
              </a:solidFill>
              <a:cs typeface="Courier"/>
            </a:endParaRPr>
          </a:p>
          <a:p>
            <a:r>
              <a:rPr lang="it-IT" sz="2200" dirty="0">
                <a:solidFill>
                  <a:srgbClr val="800000"/>
                </a:solidFill>
              </a:rPr>
              <a:t>tag</a:t>
            </a:r>
            <a:r>
              <a:rPr lang="it-IT" sz="2200" dirty="0"/>
              <a:t>[</a:t>
            </a:r>
            <a:r>
              <a:rPr lang="it-IT" sz="2200" dirty="0">
                <a:solidFill>
                  <a:srgbClr val="0000FF"/>
                </a:solidFill>
              </a:rPr>
              <a:t>attributo </a:t>
            </a:r>
            <a:r>
              <a:rPr lang="it-IT" sz="2200" dirty="0">
                <a:solidFill>
                  <a:srgbClr val="FF0000"/>
                </a:solidFill>
              </a:rPr>
              <a:t>^=</a:t>
            </a:r>
            <a:r>
              <a:rPr lang="it-IT" sz="2200" dirty="0">
                <a:solidFill>
                  <a:srgbClr val="0000FF"/>
                </a:solidFill>
              </a:rPr>
              <a:t> </a:t>
            </a:r>
            <a:r>
              <a:rPr lang="it-IT" sz="2200" dirty="0"/>
              <a:t>‘valore’]: seleziona tutti gli elementi di tipo </a:t>
            </a:r>
            <a:r>
              <a:rPr lang="it-IT" sz="2200" dirty="0">
                <a:solidFill>
                  <a:srgbClr val="800000"/>
                </a:solidFill>
              </a:rPr>
              <a:t>tag</a:t>
            </a:r>
            <a:r>
              <a:rPr lang="it-IT" sz="2200" dirty="0"/>
              <a:t> in cui l’attributo </a:t>
            </a:r>
            <a:r>
              <a:rPr lang="it-IT" sz="2200" dirty="0">
                <a:solidFill>
                  <a:srgbClr val="0000FF"/>
                </a:solidFill>
              </a:rPr>
              <a:t>attributo</a:t>
            </a:r>
            <a:r>
              <a:rPr lang="it-IT" sz="2200" dirty="0"/>
              <a:t> inizia con il valore specificato</a:t>
            </a:r>
          </a:p>
          <a:p>
            <a:pPr lvl="1"/>
            <a:r>
              <a:rPr lang="it-IT" sz="2400" dirty="0">
                <a:solidFill>
                  <a:srgbClr val="800000"/>
                </a:solidFill>
              </a:rPr>
              <a:t>h1</a:t>
            </a:r>
            <a:r>
              <a:rPr lang="it-IT" sz="2400" dirty="0"/>
              <a:t>[</a:t>
            </a:r>
            <a:r>
              <a:rPr lang="it-IT" sz="2400" dirty="0" err="1">
                <a:solidFill>
                  <a:srgbClr val="0000FF"/>
                </a:solidFill>
              </a:rPr>
              <a:t>title</a:t>
            </a:r>
            <a:r>
              <a:rPr lang="it-IT" sz="2400" dirty="0">
                <a:solidFill>
                  <a:srgbClr val="0000FF"/>
                </a:solidFill>
              </a:rPr>
              <a:t> </a:t>
            </a:r>
            <a:r>
              <a:rPr lang="it-IT" sz="2400" dirty="0">
                <a:solidFill>
                  <a:srgbClr val="FF0000"/>
                </a:solidFill>
              </a:rPr>
              <a:t>^=</a:t>
            </a:r>
            <a:r>
              <a:rPr lang="it-IT" sz="2400" dirty="0"/>
              <a:t> </a:t>
            </a:r>
            <a:r>
              <a:rPr lang="it-IT" sz="2400" dirty="0">
                <a:latin typeface="Calibri" panose="020F0502020204030204" pitchFamily="34" charset="0"/>
                <a:cs typeface="Calibri" panose="020F0502020204030204" pitchFamily="34" charset="0"/>
              </a:rPr>
              <a:t>‘Ti’]		</a:t>
            </a:r>
            <a:r>
              <a:rPr lang="en-US" sz="2400" dirty="0">
                <a:solidFill>
                  <a:srgbClr val="0000FF"/>
                </a:solidFill>
                <a:cs typeface="Courier"/>
              </a:rPr>
              <a:t> &lt;</a:t>
            </a:r>
            <a:r>
              <a:rPr lang="en-US" sz="2400" dirty="0">
                <a:solidFill>
                  <a:srgbClr val="800000"/>
                </a:solidFill>
                <a:cs typeface="Courier"/>
              </a:rPr>
              <a:t>h1</a:t>
            </a:r>
            <a:r>
              <a:rPr lang="en-US" sz="2400" dirty="0">
                <a:solidFill>
                  <a:srgbClr val="000000"/>
                </a:solidFill>
                <a:cs typeface="Courier"/>
              </a:rPr>
              <a:t> </a:t>
            </a:r>
            <a:r>
              <a:rPr lang="en-US" sz="2400" dirty="0">
                <a:solidFill>
                  <a:srgbClr val="FF0000"/>
                </a:solidFill>
                <a:cs typeface="Courier"/>
              </a:rPr>
              <a:t>title</a:t>
            </a:r>
            <a:r>
              <a:rPr lang="en-US" sz="2400" dirty="0">
                <a:solidFill>
                  <a:srgbClr val="0000FF"/>
                </a:solidFill>
                <a:cs typeface="Courier"/>
              </a:rPr>
              <a:t>=“</a:t>
            </a:r>
            <a:r>
              <a:rPr lang="en-US" sz="2400" dirty="0" err="1">
                <a:solidFill>
                  <a:srgbClr val="0000FF"/>
                </a:solidFill>
                <a:cs typeface="Courier"/>
              </a:rPr>
              <a:t>Titolo</a:t>
            </a:r>
            <a:r>
              <a:rPr lang="en-US" sz="2400" dirty="0">
                <a:solidFill>
                  <a:srgbClr val="0000FF"/>
                </a:solidFill>
                <a:cs typeface="Courier"/>
              </a:rPr>
              <a:t>“</a:t>
            </a:r>
            <a:r>
              <a:rPr lang="en-US" sz="2400" dirty="0">
                <a:solidFill>
                  <a:srgbClr val="000000"/>
                </a:solidFill>
                <a:cs typeface="Courier"/>
              </a:rPr>
              <a:t>&gt;</a:t>
            </a:r>
            <a:endParaRPr lang="it-IT" sz="2400" dirty="0">
              <a:latin typeface="Calibri" panose="020F0502020204030204" pitchFamily="34" charset="0"/>
              <a:cs typeface="Calibri" panose="020F0502020204030204" pitchFamily="34" charset="0"/>
            </a:endParaRPr>
          </a:p>
          <a:p>
            <a:pPr lvl="1"/>
            <a:endParaRPr lang="it-IT" sz="2200" dirty="0"/>
          </a:p>
          <a:p>
            <a:pPr lvl="1"/>
            <a:endParaRPr lang="it-IT" sz="2200" dirty="0">
              <a:latin typeface="+mj-lt"/>
              <a:cs typeface="Calibri" panose="020F0502020204030204" pitchFamily="34" charset="0"/>
            </a:endParaRPr>
          </a:p>
          <a:p>
            <a:pPr lvl="1"/>
            <a:endParaRPr lang="it-IT" sz="2200" dirty="0"/>
          </a:p>
        </p:txBody>
      </p:sp>
    </p:spTree>
    <p:extLst>
      <p:ext uri="{BB962C8B-B14F-4D97-AF65-F5344CB8AC3E}">
        <p14:creationId xmlns:p14="http://schemas.microsoft.com/office/powerpoint/2010/main" val="1687987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Selettori - Attributi</a:t>
            </a:r>
            <a:endParaRPr lang="it-IT" dirty="0"/>
          </a:p>
        </p:txBody>
      </p:sp>
      <p:sp>
        <p:nvSpPr>
          <p:cNvPr id="3" name="Content Placeholder 2"/>
          <p:cNvSpPr>
            <a:spLocks noGrp="1"/>
          </p:cNvSpPr>
          <p:nvPr>
            <p:ph idx="1"/>
          </p:nvPr>
        </p:nvSpPr>
        <p:spPr>
          <a:xfrm>
            <a:off x="1769433" y="1988840"/>
            <a:ext cx="10416480" cy="4869160"/>
          </a:xfrm>
        </p:spPr>
        <p:txBody>
          <a:bodyPr>
            <a:normAutofit/>
          </a:bodyPr>
          <a:lstStyle/>
          <a:p>
            <a:pPr marL="0" indent="0">
              <a:buNone/>
            </a:pPr>
            <a:r>
              <a:rPr lang="it-IT" sz="2600" dirty="0"/>
              <a:t>Diversi operatori:</a:t>
            </a:r>
          </a:p>
          <a:p>
            <a:r>
              <a:rPr lang="it-IT" sz="2600" dirty="0">
                <a:solidFill>
                  <a:srgbClr val="800000"/>
                </a:solidFill>
              </a:rPr>
              <a:t>tag</a:t>
            </a:r>
            <a:r>
              <a:rPr lang="it-IT" sz="2600" dirty="0"/>
              <a:t>[</a:t>
            </a:r>
            <a:r>
              <a:rPr lang="it-IT" sz="2600" dirty="0">
                <a:solidFill>
                  <a:srgbClr val="0000FF"/>
                </a:solidFill>
              </a:rPr>
              <a:t>attributo </a:t>
            </a:r>
            <a:r>
              <a:rPr lang="it-IT" sz="2600" dirty="0">
                <a:solidFill>
                  <a:srgbClr val="FF0000"/>
                </a:solidFill>
              </a:rPr>
              <a:t>$=</a:t>
            </a:r>
            <a:r>
              <a:rPr lang="it-IT" sz="2600" dirty="0">
                <a:solidFill>
                  <a:srgbClr val="0000FF"/>
                </a:solidFill>
              </a:rPr>
              <a:t> </a:t>
            </a:r>
            <a:r>
              <a:rPr lang="it-IT" sz="2600" dirty="0"/>
              <a:t>‘valore’]: seleziona tutti gli elementi di tipo </a:t>
            </a:r>
            <a:r>
              <a:rPr lang="it-IT" sz="2600" dirty="0">
                <a:solidFill>
                  <a:srgbClr val="800000"/>
                </a:solidFill>
              </a:rPr>
              <a:t>tag</a:t>
            </a:r>
            <a:r>
              <a:rPr lang="it-IT" sz="2600" dirty="0"/>
              <a:t> in cui l’attributo </a:t>
            </a:r>
            <a:r>
              <a:rPr lang="it-IT" sz="2600" dirty="0">
                <a:solidFill>
                  <a:srgbClr val="0000FF"/>
                </a:solidFill>
              </a:rPr>
              <a:t>attributo</a:t>
            </a:r>
            <a:r>
              <a:rPr lang="it-IT" sz="2600" dirty="0"/>
              <a:t> finisce con il valore specificato</a:t>
            </a:r>
          </a:p>
          <a:p>
            <a:pPr lvl="1"/>
            <a:r>
              <a:rPr lang="it-IT" sz="2600" dirty="0">
                <a:solidFill>
                  <a:srgbClr val="800000"/>
                </a:solidFill>
              </a:rPr>
              <a:t>h1</a:t>
            </a:r>
            <a:r>
              <a:rPr lang="it-IT" sz="2600" dirty="0"/>
              <a:t>[</a:t>
            </a:r>
            <a:r>
              <a:rPr lang="it-IT" sz="2600" dirty="0" err="1">
                <a:solidFill>
                  <a:srgbClr val="0000FF"/>
                </a:solidFill>
              </a:rPr>
              <a:t>title</a:t>
            </a:r>
            <a:r>
              <a:rPr lang="it-IT" sz="2600" dirty="0">
                <a:solidFill>
                  <a:srgbClr val="0000FF"/>
                </a:solidFill>
              </a:rPr>
              <a:t> </a:t>
            </a:r>
            <a:r>
              <a:rPr lang="it-IT" sz="2600">
                <a:solidFill>
                  <a:srgbClr val="FF0000"/>
                </a:solidFill>
              </a:rPr>
              <a:t>$=</a:t>
            </a:r>
            <a:r>
              <a:rPr lang="it-IT" sz="2600"/>
              <a:t> </a:t>
            </a:r>
            <a:r>
              <a:rPr lang="it-IT" sz="2600">
                <a:latin typeface="Calibri" panose="020F0502020204030204" pitchFamily="34" charset="0"/>
                <a:cs typeface="Calibri" panose="020F0502020204030204" pitchFamily="34" charset="0"/>
              </a:rPr>
              <a:t>‘lo</a:t>
            </a:r>
            <a:r>
              <a:rPr lang="it-IT" sz="2600" dirty="0">
                <a:latin typeface="Calibri" panose="020F0502020204030204" pitchFamily="34" charset="0"/>
                <a:cs typeface="Calibri" panose="020F0502020204030204" pitchFamily="34" charset="0"/>
              </a:rPr>
              <a:t>’]	</a:t>
            </a:r>
            <a:r>
              <a:rPr lang="en-US" sz="2600" dirty="0">
                <a:solidFill>
                  <a:srgbClr val="0000FF"/>
                </a:solidFill>
                <a:cs typeface="Courier"/>
              </a:rPr>
              <a:t>&lt;</a:t>
            </a:r>
            <a:r>
              <a:rPr lang="en-US" sz="2600" dirty="0">
                <a:solidFill>
                  <a:srgbClr val="800000"/>
                </a:solidFill>
                <a:cs typeface="Courier"/>
              </a:rPr>
              <a:t>h1</a:t>
            </a:r>
            <a:r>
              <a:rPr lang="en-US" sz="2600" dirty="0">
                <a:solidFill>
                  <a:srgbClr val="000000"/>
                </a:solidFill>
                <a:cs typeface="Courier"/>
              </a:rPr>
              <a:t> </a:t>
            </a:r>
            <a:r>
              <a:rPr lang="en-US" sz="2600">
                <a:solidFill>
                  <a:srgbClr val="FF0000"/>
                </a:solidFill>
                <a:cs typeface="Courier"/>
              </a:rPr>
              <a:t>title</a:t>
            </a:r>
            <a:r>
              <a:rPr lang="en-US" sz="2600">
                <a:solidFill>
                  <a:srgbClr val="0000FF"/>
                </a:solidFill>
                <a:cs typeface="Courier"/>
              </a:rPr>
              <a:t>=“Titolo</a:t>
            </a:r>
            <a:r>
              <a:rPr lang="en-US" sz="2600" dirty="0">
                <a:solidFill>
                  <a:srgbClr val="0000FF"/>
                </a:solidFill>
                <a:cs typeface="Courier"/>
              </a:rPr>
              <a:t>“</a:t>
            </a:r>
            <a:r>
              <a:rPr lang="en-US" sz="2600" dirty="0">
                <a:solidFill>
                  <a:srgbClr val="000000"/>
                </a:solidFill>
                <a:cs typeface="Courier"/>
              </a:rPr>
              <a:t>&gt;</a:t>
            </a:r>
            <a:endParaRPr lang="it-IT" sz="2600" dirty="0">
              <a:latin typeface="Calibri" panose="020F0502020204030204" pitchFamily="34" charset="0"/>
              <a:cs typeface="Calibri" panose="020F0502020204030204" pitchFamily="34" charset="0"/>
            </a:endParaRPr>
          </a:p>
          <a:p>
            <a:pPr marL="530352" lvl="1" indent="0">
              <a:buNone/>
            </a:pPr>
            <a:endParaRPr lang="it-IT" sz="2600" dirty="0">
              <a:latin typeface="Calibri" panose="020F0502020204030204" pitchFamily="34" charset="0"/>
              <a:cs typeface="Calibri" panose="020F0502020204030204" pitchFamily="34" charset="0"/>
            </a:endParaRPr>
          </a:p>
          <a:p>
            <a:r>
              <a:rPr lang="it-IT" sz="2600" dirty="0">
                <a:solidFill>
                  <a:srgbClr val="800000"/>
                </a:solidFill>
              </a:rPr>
              <a:t>tag</a:t>
            </a:r>
            <a:r>
              <a:rPr lang="it-IT" sz="2600" dirty="0"/>
              <a:t>[</a:t>
            </a:r>
            <a:r>
              <a:rPr lang="it-IT" sz="2600" dirty="0">
                <a:solidFill>
                  <a:srgbClr val="0000FF"/>
                </a:solidFill>
              </a:rPr>
              <a:t>attributo </a:t>
            </a:r>
            <a:r>
              <a:rPr lang="it-IT" sz="2600" dirty="0">
                <a:solidFill>
                  <a:srgbClr val="FF0000"/>
                </a:solidFill>
              </a:rPr>
              <a:t>*=</a:t>
            </a:r>
            <a:r>
              <a:rPr lang="it-IT" sz="2600" dirty="0">
                <a:solidFill>
                  <a:srgbClr val="0000FF"/>
                </a:solidFill>
              </a:rPr>
              <a:t> </a:t>
            </a:r>
            <a:r>
              <a:rPr lang="it-IT" sz="2600" dirty="0"/>
              <a:t>‘valore’]: seleziona tutti gli elementi di tipo </a:t>
            </a:r>
            <a:r>
              <a:rPr lang="it-IT" sz="2600" dirty="0">
                <a:solidFill>
                  <a:srgbClr val="800000"/>
                </a:solidFill>
              </a:rPr>
              <a:t>tag</a:t>
            </a:r>
            <a:r>
              <a:rPr lang="it-IT" sz="2600" dirty="0"/>
              <a:t> in cui l’attributo </a:t>
            </a:r>
            <a:r>
              <a:rPr lang="it-IT" sz="2600" dirty="0">
                <a:solidFill>
                  <a:srgbClr val="0000FF"/>
                </a:solidFill>
              </a:rPr>
              <a:t>attributo</a:t>
            </a:r>
            <a:r>
              <a:rPr lang="it-IT" sz="2600" dirty="0"/>
              <a:t> contiene il valore specificato (indipendentemente dalla posizione)</a:t>
            </a:r>
          </a:p>
          <a:p>
            <a:pPr lvl="1"/>
            <a:r>
              <a:rPr lang="it-IT" sz="2600" dirty="0">
                <a:solidFill>
                  <a:srgbClr val="800000"/>
                </a:solidFill>
              </a:rPr>
              <a:t>h1</a:t>
            </a:r>
            <a:r>
              <a:rPr lang="it-IT" sz="2600" dirty="0"/>
              <a:t>[</a:t>
            </a:r>
            <a:r>
              <a:rPr lang="it-IT" sz="2600" dirty="0" err="1">
                <a:solidFill>
                  <a:srgbClr val="0000FF"/>
                </a:solidFill>
              </a:rPr>
              <a:t>title</a:t>
            </a:r>
            <a:r>
              <a:rPr lang="it-IT" sz="2600" dirty="0">
                <a:solidFill>
                  <a:srgbClr val="0000FF"/>
                </a:solidFill>
              </a:rPr>
              <a:t> </a:t>
            </a:r>
            <a:r>
              <a:rPr lang="it-IT" sz="2600" dirty="0">
                <a:solidFill>
                  <a:srgbClr val="FF0000"/>
                </a:solidFill>
              </a:rPr>
              <a:t>*=</a:t>
            </a:r>
            <a:r>
              <a:rPr lang="it-IT" sz="2600" dirty="0"/>
              <a:t> </a:t>
            </a:r>
            <a:r>
              <a:rPr lang="it-IT" sz="2600" dirty="0">
                <a:latin typeface="Calibri" panose="020F0502020204030204" pitchFamily="34" charset="0"/>
                <a:cs typeface="Calibri" panose="020F0502020204030204" pitchFamily="34" charset="0"/>
              </a:rPr>
              <a:t>‘to’]		</a:t>
            </a:r>
            <a:r>
              <a:rPr lang="en-US" sz="2600" dirty="0">
                <a:solidFill>
                  <a:srgbClr val="0000FF"/>
                </a:solidFill>
                <a:cs typeface="Courier"/>
              </a:rPr>
              <a:t>&lt;</a:t>
            </a:r>
            <a:r>
              <a:rPr lang="en-US" sz="2600" dirty="0">
                <a:solidFill>
                  <a:srgbClr val="800000"/>
                </a:solidFill>
                <a:cs typeface="Courier"/>
              </a:rPr>
              <a:t>h1</a:t>
            </a:r>
            <a:r>
              <a:rPr lang="en-US" sz="2600" dirty="0">
                <a:solidFill>
                  <a:srgbClr val="000000"/>
                </a:solidFill>
                <a:cs typeface="Courier"/>
              </a:rPr>
              <a:t> </a:t>
            </a:r>
            <a:r>
              <a:rPr lang="en-US" sz="2600" dirty="0">
                <a:solidFill>
                  <a:srgbClr val="FF0000"/>
                </a:solidFill>
                <a:cs typeface="Courier"/>
              </a:rPr>
              <a:t>title</a:t>
            </a:r>
            <a:r>
              <a:rPr lang="en-US" sz="2600" dirty="0">
                <a:solidFill>
                  <a:srgbClr val="0000FF"/>
                </a:solidFill>
                <a:cs typeface="Courier"/>
              </a:rPr>
              <a:t>=“</a:t>
            </a:r>
            <a:r>
              <a:rPr lang="en-US" sz="2600" dirty="0" err="1">
                <a:solidFill>
                  <a:srgbClr val="0000FF"/>
                </a:solidFill>
                <a:cs typeface="Courier"/>
              </a:rPr>
              <a:t>Titolo</a:t>
            </a:r>
            <a:r>
              <a:rPr lang="en-US" sz="2600" dirty="0">
                <a:solidFill>
                  <a:srgbClr val="0000FF"/>
                </a:solidFill>
                <a:cs typeface="Courier"/>
              </a:rPr>
              <a:t>“</a:t>
            </a:r>
            <a:r>
              <a:rPr lang="en-US" sz="2600" dirty="0">
                <a:solidFill>
                  <a:srgbClr val="000000"/>
                </a:solidFill>
                <a:cs typeface="Courier"/>
              </a:rPr>
              <a:t>&gt;</a:t>
            </a:r>
            <a:endParaRPr lang="it-IT" sz="2600" dirty="0">
              <a:latin typeface="Calibri" panose="020F0502020204030204" pitchFamily="34" charset="0"/>
              <a:cs typeface="Calibri" panose="020F0502020204030204" pitchFamily="34" charset="0"/>
            </a:endParaRPr>
          </a:p>
          <a:p>
            <a:pPr lvl="1"/>
            <a:endParaRPr lang="it-IT" sz="2600" dirty="0">
              <a:latin typeface="Calibri" panose="020F0502020204030204" pitchFamily="34" charset="0"/>
              <a:cs typeface="Calibri" panose="020F0502020204030204" pitchFamily="34" charset="0"/>
            </a:endParaRPr>
          </a:p>
          <a:p>
            <a:pPr lvl="1"/>
            <a:endParaRPr lang="it-IT" sz="2600" dirty="0"/>
          </a:p>
        </p:txBody>
      </p:sp>
    </p:spTree>
    <p:extLst>
      <p:ext uri="{BB962C8B-B14F-4D97-AF65-F5344CB8AC3E}">
        <p14:creationId xmlns:p14="http://schemas.microsoft.com/office/powerpoint/2010/main" val="4053688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Selettore - Pseudoclassi</a:t>
            </a:r>
            <a:endParaRPr lang="it-IT" dirty="0"/>
          </a:p>
        </p:txBody>
      </p:sp>
      <p:sp>
        <p:nvSpPr>
          <p:cNvPr id="3" name="Content Placeholder 2"/>
          <p:cNvSpPr>
            <a:spLocks noGrp="1"/>
          </p:cNvSpPr>
          <p:nvPr>
            <p:ph idx="1"/>
          </p:nvPr>
        </p:nvSpPr>
        <p:spPr>
          <a:xfrm>
            <a:off x="1371600" y="2286000"/>
            <a:ext cx="10820400" cy="4572000"/>
          </a:xfrm>
        </p:spPr>
        <p:txBody>
          <a:bodyPr>
            <a:normAutofit/>
          </a:bodyPr>
          <a:lstStyle/>
          <a:p>
            <a:r>
              <a:rPr lang="it-IT" sz="2600" dirty="0"/>
              <a:t>Rappresentano delle classi </a:t>
            </a:r>
            <a:r>
              <a:rPr lang="it-IT" sz="2600" dirty="0" err="1"/>
              <a:t>definte</a:t>
            </a:r>
            <a:r>
              <a:rPr lang="it-IT" sz="2600" dirty="0"/>
              <a:t> ‘fuori’ dal documento web, create virtualmente al verificarsi di determinate opzioni</a:t>
            </a:r>
          </a:p>
          <a:p>
            <a:pPr lvl="1"/>
            <a:r>
              <a:rPr lang="it-IT" sz="2600" dirty="0"/>
              <a:t>utili per descrivere il layout di un elemento in relazione al suo stato (e non in generale)</a:t>
            </a:r>
          </a:p>
          <a:p>
            <a:r>
              <a:rPr lang="it-IT" sz="2600" dirty="0"/>
              <a:t>Sintassi: </a:t>
            </a:r>
            <a:r>
              <a:rPr lang="it-IT" sz="2600" i="0" dirty="0">
                <a:solidFill>
                  <a:srgbClr val="C00000"/>
                </a:solidFill>
              </a:rPr>
              <a:t>selettore</a:t>
            </a:r>
            <a:r>
              <a:rPr lang="it-IT" sz="2600" i="0" dirty="0"/>
              <a:t> </a:t>
            </a:r>
            <a:r>
              <a:rPr lang="it-IT" sz="2600" i="0" dirty="0">
                <a:solidFill>
                  <a:srgbClr val="C00000"/>
                </a:solidFill>
              </a:rPr>
              <a:t>: </a:t>
            </a:r>
            <a:r>
              <a:rPr lang="it-IT" sz="2600" i="0" dirty="0" err="1">
                <a:solidFill>
                  <a:srgbClr val="0000FF"/>
                </a:solidFill>
              </a:rPr>
              <a:t>pseudoclasse</a:t>
            </a:r>
            <a:endParaRPr lang="it-IT" sz="2600" i="0" dirty="0">
              <a:solidFill>
                <a:srgbClr val="0000FF"/>
              </a:solidFill>
            </a:endParaRPr>
          </a:p>
          <a:p>
            <a:pPr lvl="1"/>
            <a:r>
              <a:rPr lang="it-IT" sz="2600" i="0" dirty="0">
                <a:solidFill>
                  <a:srgbClr val="C00000"/>
                </a:solidFill>
              </a:rPr>
              <a:t>selettore</a:t>
            </a:r>
            <a:r>
              <a:rPr lang="it-IT" sz="2600" i="0" dirty="0">
                <a:solidFill>
                  <a:srgbClr val="44546A"/>
                </a:solidFill>
              </a:rPr>
              <a:t>, qualunque tra quelli visti</a:t>
            </a:r>
          </a:p>
          <a:p>
            <a:pPr lvl="1"/>
            <a:r>
              <a:rPr lang="it-IT" sz="2600" i="0" dirty="0" err="1">
                <a:solidFill>
                  <a:srgbClr val="0000FF"/>
                </a:solidFill>
              </a:rPr>
              <a:t>pseudoclasse</a:t>
            </a:r>
            <a:r>
              <a:rPr lang="it-IT" sz="2600" i="0" dirty="0">
                <a:solidFill>
                  <a:srgbClr val="44546A"/>
                </a:solidFill>
              </a:rPr>
              <a:t>, definiti dal linguaggio</a:t>
            </a:r>
            <a:endParaRPr lang="it-IT" sz="2600" i="0" dirty="0">
              <a:solidFill>
                <a:srgbClr val="C00000"/>
              </a:solidFill>
            </a:endParaRPr>
          </a:p>
        </p:txBody>
      </p:sp>
    </p:spTree>
    <p:extLst>
      <p:ext uri="{BB962C8B-B14F-4D97-AF65-F5344CB8AC3E}">
        <p14:creationId xmlns:p14="http://schemas.microsoft.com/office/powerpoint/2010/main" val="294132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Selettore – Pseudoclassi Esempi</a:t>
            </a:r>
            <a:endParaRPr lang="it-IT" dirty="0"/>
          </a:p>
        </p:txBody>
      </p:sp>
      <p:sp>
        <p:nvSpPr>
          <p:cNvPr id="3" name="Content Placeholder 2"/>
          <p:cNvSpPr>
            <a:spLocks noGrp="1"/>
          </p:cNvSpPr>
          <p:nvPr>
            <p:ph idx="1"/>
          </p:nvPr>
        </p:nvSpPr>
        <p:spPr>
          <a:xfrm>
            <a:off x="1371600" y="2286000"/>
            <a:ext cx="10820400" cy="4572000"/>
          </a:xfrm>
        </p:spPr>
        <p:txBody>
          <a:bodyPr>
            <a:noAutofit/>
          </a:bodyPr>
          <a:lstStyle/>
          <a:p>
            <a:r>
              <a:rPr lang="it-IT" sz="2400" dirty="0">
                <a:solidFill>
                  <a:srgbClr val="800000"/>
                </a:solidFill>
                <a:latin typeface="Consolas" panose="020B0609020204030204" pitchFamily="49" charset="0"/>
              </a:rPr>
              <a:t>a:</a:t>
            </a:r>
            <a:r>
              <a:rPr lang="it-IT" sz="2400" dirty="0">
                <a:solidFill>
                  <a:srgbClr val="0000FF"/>
                </a:solidFill>
                <a:latin typeface="Consolas" panose="020B0609020204030204" pitchFamily="49" charset="0"/>
              </a:rPr>
              <a:t>link</a:t>
            </a:r>
            <a:r>
              <a:rPr lang="it-IT" sz="2400" dirty="0"/>
              <a:t> definisce l’aspetto dei link quando non sono stati ancora visitati</a:t>
            </a:r>
          </a:p>
          <a:p>
            <a:r>
              <a:rPr lang="it-IT" sz="2400" dirty="0">
                <a:solidFill>
                  <a:srgbClr val="800000"/>
                </a:solidFill>
                <a:latin typeface="Consolas" panose="020B0609020204030204" pitchFamily="49" charset="0"/>
              </a:rPr>
              <a:t>a:</a:t>
            </a:r>
            <a:r>
              <a:rPr lang="it-IT" sz="2400" dirty="0">
                <a:solidFill>
                  <a:srgbClr val="0000FF"/>
                </a:solidFill>
                <a:latin typeface="Consolas" panose="020B0609020204030204" pitchFamily="49" charset="0"/>
              </a:rPr>
              <a:t>visited</a:t>
            </a:r>
            <a:r>
              <a:rPr lang="it-IT" sz="2400" dirty="0">
                <a:solidFill>
                  <a:srgbClr val="44546A"/>
                </a:solidFill>
                <a:latin typeface="Consolas" panose="020B0609020204030204" pitchFamily="49" charset="0"/>
              </a:rPr>
              <a:t>,</a:t>
            </a:r>
            <a:r>
              <a:rPr lang="it-IT" sz="2400" dirty="0">
                <a:solidFill>
                  <a:srgbClr val="44546A"/>
                </a:solidFill>
              </a:rPr>
              <a:t> definisce l’aspetto dei link visitati</a:t>
            </a:r>
          </a:p>
          <a:p>
            <a:r>
              <a:rPr lang="it-IT" sz="2400" dirty="0" err="1">
                <a:solidFill>
                  <a:srgbClr val="800000"/>
                </a:solidFill>
                <a:latin typeface="Consolas" panose="020B0609020204030204" pitchFamily="49" charset="0"/>
              </a:rPr>
              <a:t>tag:</a:t>
            </a:r>
            <a:r>
              <a:rPr lang="it-IT" sz="2400" dirty="0" err="1">
                <a:solidFill>
                  <a:srgbClr val="0000FF"/>
                </a:solidFill>
                <a:latin typeface="Consolas" panose="020B0609020204030204" pitchFamily="49" charset="0"/>
              </a:rPr>
              <a:t>hover</a:t>
            </a:r>
            <a:r>
              <a:rPr lang="it-IT" sz="2400" dirty="0"/>
              <a:t> definisce l’aspetto dell’elemento quando il mouse ci passa sopra (senza click)</a:t>
            </a:r>
          </a:p>
          <a:p>
            <a:r>
              <a:rPr lang="it-IT" sz="2400" dirty="0" err="1">
                <a:solidFill>
                  <a:srgbClr val="800000"/>
                </a:solidFill>
                <a:latin typeface="Consolas" panose="020B0609020204030204" pitchFamily="49" charset="0"/>
              </a:rPr>
              <a:t>tag:</a:t>
            </a:r>
            <a:r>
              <a:rPr lang="it-IT" sz="2400" dirty="0" err="1">
                <a:solidFill>
                  <a:srgbClr val="0000FF"/>
                </a:solidFill>
                <a:latin typeface="Consolas" panose="020B0609020204030204" pitchFamily="49" charset="0"/>
              </a:rPr>
              <a:t>active</a:t>
            </a:r>
            <a:r>
              <a:rPr lang="it-IT" sz="2400" dirty="0"/>
              <a:t> definisce l’aspetto dell’elemento quando viene attivato</a:t>
            </a:r>
          </a:p>
          <a:p>
            <a:r>
              <a:rPr lang="it-IT" sz="2400" dirty="0" err="1">
                <a:solidFill>
                  <a:srgbClr val="800000"/>
                </a:solidFill>
                <a:latin typeface="Consolas" panose="020B0609020204030204" pitchFamily="49" charset="0"/>
              </a:rPr>
              <a:t>tag:</a:t>
            </a:r>
            <a:r>
              <a:rPr lang="it-IT" sz="2400" dirty="0" err="1">
                <a:solidFill>
                  <a:srgbClr val="0000FF"/>
                </a:solidFill>
                <a:latin typeface="Consolas" panose="020B0609020204030204" pitchFamily="49" charset="0"/>
              </a:rPr>
              <a:t>focus</a:t>
            </a:r>
            <a:r>
              <a:rPr lang="it-IT" sz="2400" dirty="0"/>
              <a:t> definisce l’aspetto di un elemento quando viene selezionato</a:t>
            </a:r>
          </a:p>
          <a:p>
            <a:pPr marL="0" indent="0">
              <a:buNone/>
            </a:pPr>
            <a:r>
              <a:rPr lang="it-IT" sz="2400" dirty="0"/>
              <a:t>Lista completa </a:t>
            </a:r>
            <a:r>
              <a:rPr lang="it-IT" sz="2400" dirty="0" err="1"/>
              <a:t>pseudoclassi</a:t>
            </a:r>
            <a:r>
              <a:rPr lang="it-IT" sz="2400" dirty="0"/>
              <a:t>:</a:t>
            </a:r>
          </a:p>
          <a:p>
            <a:pPr marL="0" indent="0">
              <a:buNone/>
            </a:pPr>
            <a:r>
              <a:rPr lang="it-IT" sz="2400" dirty="0">
                <a:hlinkClick r:id="rId3"/>
              </a:rPr>
              <a:t>https://www.w3schools.com/css/css_pseudo_classes.asp</a:t>
            </a:r>
            <a:endParaRPr lang="it-IT" sz="2400" dirty="0"/>
          </a:p>
        </p:txBody>
      </p:sp>
    </p:spTree>
    <p:extLst>
      <p:ext uri="{BB962C8B-B14F-4D97-AF65-F5344CB8AC3E}">
        <p14:creationId xmlns:p14="http://schemas.microsoft.com/office/powerpoint/2010/main" val="62002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Selettori - PseudoElementi</a:t>
            </a:r>
            <a:endParaRPr lang="en-GB" dirty="0"/>
          </a:p>
        </p:txBody>
      </p:sp>
      <p:sp>
        <p:nvSpPr>
          <p:cNvPr id="3" name="Content Placeholder 2"/>
          <p:cNvSpPr>
            <a:spLocks noGrp="1"/>
          </p:cNvSpPr>
          <p:nvPr>
            <p:ph idx="1"/>
          </p:nvPr>
        </p:nvSpPr>
        <p:spPr>
          <a:xfrm>
            <a:off x="1775520" y="1994317"/>
            <a:ext cx="10416480" cy="4863683"/>
          </a:xfrm>
        </p:spPr>
        <p:txBody>
          <a:bodyPr>
            <a:normAutofit/>
          </a:bodyPr>
          <a:lstStyle/>
          <a:p>
            <a:r>
              <a:rPr lang="en-GB" sz="2600" dirty="0" err="1"/>
              <a:t>Permettono</a:t>
            </a:r>
            <a:r>
              <a:rPr lang="en-GB" sz="2600" dirty="0"/>
              <a:t> di </a:t>
            </a:r>
            <a:r>
              <a:rPr lang="en-GB" sz="2600" dirty="0" err="1"/>
              <a:t>generare</a:t>
            </a:r>
            <a:r>
              <a:rPr lang="en-GB" sz="2600" dirty="0"/>
              <a:t> </a:t>
            </a:r>
            <a:r>
              <a:rPr lang="en-GB" sz="2600" dirty="0" err="1"/>
              <a:t>elementi</a:t>
            </a:r>
            <a:r>
              <a:rPr lang="en-GB" sz="2600" dirty="0"/>
              <a:t> </a:t>
            </a:r>
            <a:r>
              <a:rPr lang="en-GB" sz="2600" dirty="0" err="1"/>
              <a:t>virtuali</a:t>
            </a:r>
            <a:r>
              <a:rPr lang="en-GB" sz="2600" dirty="0"/>
              <a:t> </a:t>
            </a:r>
            <a:r>
              <a:rPr lang="en-GB" sz="2600" dirty="0" err="1"/>
              <a:t>nel</a:t>
            </a:r>
            <a:r>
              <a:rPr lang="en-GB" sz="2600" dirty="0"/>
              <a:t> </a:t>
            </a:r>
            <a:r>
              <a:rPr lang="en-GB" sz="2600" dirty="0" err="1"/>
              <a:t>documento</a:t>
            </a:r>
            <a:r>
              <a:rPr lang="en-GB" sz="2600" dirty="0"/>
              <a:t> web </a:t>
            </a:r>
            <a:r>
              <a:rPr lang="en-GB" sz="2600" dirty="0" err="1"/>
              <a:t>che</a:t>
            </a:r>
            <a:r>
              <a:rPr lang="en-GB" sz="2600" dirty="0"/>
              <a:t> non </a:t>
            </a:r>
            <a:r>
              <a:rPr lang="en-GB" sz="2600" dirty="0" err="1"/>
              <a:t>hanno</a:t>
            </a:r>
            <a:r>
              <a:rPr lang="en-GB" sz="2600" dirty="0"/>
              <a:t> </a:t>
            </a:r>
            <a:r>
              <a:rPr lang="en-GB" sz="2600" dirty="0" err="1"/>
              <a:t>importanza</a:t>
            </a:r>
            <a:r>
              <a:rPr lang="en-GB" sz="2600" dirty="0"/>
              <a:t> </a:t>
            </a:r>
            <a:r>
              <a:rPr lang="en-GB" sz="2600" dirty="0" err="1"/>
              <a:t>semantica</a:t>
            </a:r>
            <a:endParaRPr lang="en-GB" sz="2600" dirty="0"/>
          </a:p>
          <a:p>
            <a:pPr lvl="1"/>
            <a:r>
              <a:rPr lang="en-GB" sz="2600" dirty="0"/>
              <a:t>non </a:t>
            </a:r>
            <a:r>
              <a:rPr lang="en-GB" sz="2600" dirty="0" err="1"/>
              <a:t>funzionano</a:t>
            </a:r>
            <a:r>
              <a:rPr lang="en-GB" sz="2600" dirty="0"/>
              <a:t> con </a:t>
            </a:r>
            <a:r>
              <a:rPr lang="en-GB" sz="2600" dirty="0" err="1"/>
              <a:t>gli</a:t>
            </a:r>
            <a:r>
              <a:rPr lang="en-GB" sz="2600" dirty="0"/>
              <a:t> </a:t>
            </a:r>
            <a:r>
              <a:rPr lang="en-GB" sz="2600" dirty="0" err="1"/>
              <a:t>elementi</a:t>
            </a:r>
            <a:r>
              <a:rPr lang="en-GB" sz="2600" dirty="0"/>
              <a:t> senza </a:t>
            </a:r>
            <a:r>
              <a:rPr lang="en-GB" sz="2600" dirty="0" err="1"/>
              <a:t>contenuto</a:t>
            </a:r>
            <a:endParaRPr lang="en-GB" sz="2600" dirty="0"/>
          </a:p>
          <a:p>
            <a:pPr lvl="1"/>
            <a:r>
              <a:rPr lang="en-GB" sz="2600" dirty="0" err="1"/>
              <a:t>evitano</a:t>
            </a:r>
            <a:r>
              <a:rPr lang="en-GB" sz="2600" dirty="0"/>
              <a:t> </a:t>
            </a:r>
            <a:r>
              <a:rPr lang="en-GB" sz="2600" dirty="0" err="1"/>
              <a:t>l’inserimento</a:t>
            </a:r>
            <a:r>
              <a:rPr lang="en-GB" sz="2600" dirty="0"/>
              <a:t> di </a:t>
            </a:r>
            <a:r>
              <a:rPr lang="en-GB" sz="2600" dirty="0" err="1"/>
              <a:t>elementi</a:t>
            </a:r>
            <a:r>
              <a:rPr lang="en-GB" sz="2600" dirty="0"/>
              <a:t> senza </a:t>
            </a:r>
            <a:r>
              <a:rPr lang="en-GB" sz="2600" dirty="0" err="1"/>
              <a:t>semantica</a:t>
            </a:r>
            <a:endParaRPr lang="en-GB" sz="2600" dirty="0"/>
          </a:p>
          <a:p>
            <a:pPr lvl="1"/>
            <a:r>
              <a:rPr lang="en-GB" sz="2600" dirty="0" err="1"/>
              <a:t>permettono</a:t>
            </a:r>
            <a:r>
              <a:rPr lang="en-GB" sz="2600" dirty="0"/>
              <a:t> di </a:t>
            </a:r>
            <a:r>
              <a:rPr lang="en-GB" sz="2600" dirty="0" err="1"/>
              <a:t>definire</a:t>
            </a:r>
            <a:r>
              <a:rPr lang="en-GB" sz="2600" dirty="0"/>
              <a:t> </a:t>
            </a:r>
            <a:r>
              <a:rPr lang="en-GB" sz="2600" dirty="0" err="1"/>
              <a:t>degli</a:t>
            </a:r>
            <a:r>
              <a:rPr lang="en-GB" sz="2600" dirty="0"/>
              <a:t> </a:t>
            </a:r>
            <a:r>
              <a:rPr lang="en-GB" sz="2600" dirty="0" err="1"/>
              <a:t>elementi</a:t>
            </a:r>
            <a:r>
              <a:rPr lang="en-GB" sz="2600" dirty="0"/>
              <a:t> </a:t>
            </a:r>
            <a:r>
              <a:rPr lang="en-GB" sz="2600" dirty="0" err="1"/>
              <a:t>decorativi</a:t>
            </a:r>
            <a:r>
              <a:rPr lang="en-GB" sz="2600" dirty="0"/>
              <a:t> a </a:t>
            </a:r>
            <a:r>
              <a:rPr lang="en-GB" sz="2600" dirty="0" err="1"/>
              <a:t>seconda</a:t>
            </a:r>
            <a:r>
              <a:rPr lang="en-GB" sz="2600" dirty="0"/>
              <a:t> del </a:t>
            </a:r>
            <a:r>
              <a:rPr lang="en-GB" sz="2600" dirty="0" err="1"/>
              <a:t>dispositivo</a:t>
            </a:r>
            <a:r>
              <a:rPr lang="en-GB" sz="2600" dirty="0"/>
              <a:t> e </a:t>
            </a:r>
            <a:r>
              <a:rPr lang="en-GB" sz="2600" dirty="0" err="1"/>
              <a:t>dell’elemento</a:t>
            </a:r>
            <a:endParaRPr lang="en-GB" sz="2600" dirty="0"/>
          </a:p>
          <a:p>
            <a:pPr lvl="1"/>
            <a:r>
              <a:rPr lang="en-GB" sz="2600" dirty="0" err="1"/>
              <a:t>riconoscono</a:t>
            </a:r>
            <a:r>
              <a:rPr lang="en-GB" sz="2600" dirty="0"/>
              <a:t> le </a:t>
            </a:r>
            <a:r>
              <a:rPr lang="en-GB" sz="2600" dirty="0" err="1"/>
              <a:t>componenti</a:t>
            </a:r>
            <a:r>
              <a:rPr lang="en-GB" sz="2600" dirty="0"/>
              <a:t> di un </a:t>
            </a:r>
            <a:r>
              <a:rPr lang="en-GB" sz="2600" dirty="0" err="1"/>
              <a:t>elemento</a:t>
            </a:r>
            <a:endParaRPr lang="en-GB" sz="2600" dirty="0"/>
          </a:p>
          <a:p>
            <a:pPr marL="0" indent="0">
              <a:buNone/>
            </a:pPr>
            <a:endParaRPr lang="en-GB" sz="2600" dirty="0"/>
          </a:p>
          <a:p>
            <a:endParaRPr lang="en-GB" sz="2600" dirty="0"/>
          </a:p>
          <a:p>
            <a:endParaRPr lang="en-GB" sz="2600" dirty="0"/>
          </a:p>
        </p:txBody>
      </p:sp>
    </p:spTree>
    <p:extLst>
      <p:ext uri="{BB962C8B-B14F-4D97-AF65-F5344CB8AC3E}">
        <p14:creationId xmlns:p14="http://schemas.microsoft.com/office/powerpoint/2010/main" val="2969999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Selettori - PseudoElementi</a:t>
            </a:r>
            <a:endParaRPr lang="en-GB" dirty="0"/>
          </a:p>
        </p:txBody>
      </p:sp>
      <p:sp>
        <p:nvSpPr>
          <p:cNvPr id="3" name="Content Placeholder 2"/>
          <p:cNvSpPr>
            <a:spLocks noGrp="1"/>
          </p:cNvSpPr>
          <p:nvPr>
            <p:ph idx="1"/>
          </p:nvPr>
        </p:nvSpPr>
        <p:spPr>
          <a:xfrm>
            <a:off x="1775520" y="1994317"/>
            <a:ext cx="10416480" cy="4863683"/>
          </a:xfrm>
        </p:spPr>
        <p:txBody>
          <a:bodyPr>
            <a:normAutofit/>
          </a:bodyPr>
          <a:lstStyle/>
          <a:p>
            <a:pPr marL="0" indent="0">
              <a:buNone/>
            </a:pPr>
            <a:r>
              <a:rPr lang="en-GB" sz="2600" dirty="0"/>
              <a:t>CSS </a:t>
            </a:r>
            <a:r>
              <a:rPr lang="en-GB" sz="2600" dirty="0" err="1"/>
              <a:t>mette</a:t>
            </a:r>
            <a:r>
              <a:rPr lang="en-GB" sz="2600" dirty="0"/>
              <a:t> a </a:t>
            </a:r>
            <a:r>
              <a:rPr lang="en-GB" sz="2600" dirty="0" err="1"/>
              <a:t>disposizione</a:t>
            </a:r>
            <a:r>
              <a:rPr lang="en-GB" sz="2600" dirty="0"/>
              <a:t> 6 </a:t>
            </a:r>
            <a:r>
              <a:rPr lang="en-GB" sz="2600" dirty="0" err="1"/>
              <a:t>pseudoelementi</a:t>
            </a:r>
            <a:r>
              <a:rPr lang="en-GB" sz="2600" dirty="0"/>
              <a:t>:</a:t>
            </a:r>
          </a:p>
          <a:p>
            <a:r>
              <a:rPr lang="it-IT" sz="2600" i="0" dirty="0" err="1">
                <a:solidFill>
                  <a:srgbClr val="800000"/>
                </a:solidFill>
                <a:latin typeface="Consolas" panose="020B0609020204030204" pitchFamily="49" charset="0"/>
              </a:rPr>
              <a:t>selettore:</a:t>
            </a:r>
            <a:r>
              <a:rPr lang="it-IT" sz="2600" i="0" dirty="0" err="1">
                <a:solidFill>
                  <a:srgbClr val="0000FF"/>
                </a:solidFill>
                <a:latin typeface="Consolas" panose="020B0609020204030204" pitchFamily="49" charset="0"/>
              </a:rPr>
              <a:t>before</a:t>
            </a:r>
            <a:r>
              <a:rPr lang="it-IT" sz="2600" i="0" dirty="0">
                <a:solidFill>
                  <a:srgbClr val="0000FF"/>
                </a:solidFill>
                <a:latin typeface="Consolas" panose="020B0609020204030204" pitchFamily="49" charset="0"/>
              </a:rPr>
              <a:t>, </a:t>
            </a:r>
            <a:r>
              <a:rPr lang="en-GB" sz="2600" i="0" dirty="0" err="1"/>
              <a:t>crea</a:t>
            </a:r>
            <a:r>
              <a:rPr lang="en-GB" sz="2600" i="0" dirty="0"/>
              <a:t> un </a:t>
            </a:r>
            <a:r>
              <a:rPr lang="en-GB" sz="2600" i="0" dirty="0" err="1"/>
              <a:t>elemento</a:t>
            </a:r>
            <a:r>
              <a:rPr lang="en-GB" sz="2600" i="0" dirty="0"/>
              <a:t> </a:t>
            </a:r>
            <a:r>
              <a:rPr lang="en-GB" sz="2600" i="0" dirty="0" err="1"/>
              <a:t>che</a:t>
            </a:r>
            <a:r>
              <a:rPr lang="en-GB" sz="2600" i="0" dirty="0"/>
              <a:t> </a:t>
            </a:r>
            <a:r>
              <a:rPr lang="en-GB" sz="2600" i="0" dirty="0" err="1"/>
              <a:t>sta</a:t>
            </a:r>
            <a:r>
              <a:rPr lang="en-GB" sz="2600" i="0" dirty="0"/>
              <a:t> prima di </a:t>
            </a:r>
            <a:r>
              <a:rPr lang="en-GB" sz="2600" i="0" dirty="0" err="1"/>
              <a:t>quello</a:t>
            </a:r>
            <a:r>
              <a:rPr lang="en-GB" sz="2600" i="0" dirty="0"/>
              <a:t> </a:t>
            </a:r>
            <a:r>
              <a:rPr lang="en-GB" sz="2600" i="0" dirty="0" err="1"/>
              <a:t>selezionato</a:t>
            </a:r>
            <a:endParaRPr lang="en-GB" sz="2600" i="0" dirty="0"/>
          </a:p>
          <a:p>
            <a:r>
              <a:rPr lang="it-IT" sz="2600" i="0" dirty="0" err="1">
                <a:solidFill>
                  <a:srgbClr val="800000"/>
                </a:solidFill>
                <a:latin typeface="Consolas" panose="020B0609020204030204" pitchFamily="49" charset="0"/>
              </a:rPr>
              <a:t>selettore:</a:t>
            </a:r>
            <a:r>
              <a:rPr lang="it-IT" sz="2600" i="0" dirty="0" err="1">
                <a:solidFill>
                  <a:srgbClr val="0000FF"/>
                </a:solidFill>
                <a:latin typeface="Consolas" panose="020B0609020204030204" pitchFamily="49" charset="0"/>
              </a:rPr>
              <a:t>after</a:t>
            </a:r>
            <a:r>
              <a:rPr lang="it-IT" sz="2600" i="0" dirty="0">
                <a:solidFill>
                  <a:srgbClr val="800000"/>
                </a:solidFill>
                <a:latin typeface="Consolas" panose="020B0609020204030204" pitchFamily="49" charset="0"/>
              </a:rPr>
              <a:t> </a:t>
            </a:r>
            <a:r>
              <a:rPr lang="en-GB" sz="2600" i="0" dirty="0" err="1"/>
              <a:t>crea</a:t>
            </a:r>
            <a:r>
              <a:rPr lang="en-GB" sz="2600" i="0" dirty="0"/>
              <a:t> un </a:t>
            </a:r>
            <a:r>
              <a:rPr lang="en-GB" sz="2600" i="0" dirty="0" err="1"/>
              <a:t>elemento</a:t>
            </a:r>
            <a:r>
              <a:rPr lang="en-GB" sz="2600" i="0" dirty="0"/>
              <a:t> </a:t>
            </a:r>
            <a:r>
              <a:rPr lang="en-GB" sz="2600" i="0" dirty="0" err="1"/>
              <a:t>che</a:t>
            </a:r>
            <a:r>
              <a:rPr lang="en-GB" sz="2600" i="0" dirty="0"/>
              <a:t> </a:t>
            </a:r>
            <a:r>
              <a:rPr lang="en-GB" sz="2600" i="0" dirty="0" err="1"/>
              <a:t>sta</a:t>
            </a:r>
            <a:r>
              <a:rPr lang="en-GB" sz="2600" i="0" dirty="0"/>
              <a:t> </a:t>
            </a:r>
            <a:r>
              <a:rPr lang="en-GB" sz="2600" i="0" dirty="0" err="1"/>
              <a:t>dopo</a:t>
            </a:r>
            <a:r>
              <a:rPr lang="en-GB" sz="2600" i="0" dirty="0"/>
              <a:t> </a:t>
            </a:r>
            <a:r>
              <a:rPr lang="en-GB" sz="2600" i="0" dirty="0" err="1"/>
              <a:t>l’elemento</a:t>
            </a:r>
            <a:r>
              <a:rPr lang="en-GB" sz="2600" i="0" dirty="0"/>
              <a:t> </a:t>
            </a:r>
            <a:r>
              <a:rPr lang="en-GB" sz="2600" i="0" dirty="0" err="1"/>
              <a:t>specificato</a:t>
            </a:r>
            <a:endParaRPr lang="en-GB" sz="2600" i="0" dirty="0"/>
          </a:p>
          <a:p>
            <a:r>
              <a:rPr lang="en-GB" sz="2600" i="0" dirty="0" err="1">
                <a:solidFill>
                  <a:srgbClr val="800000"/>
                </a:solidFill>
              </a:rPr>
              <a:t>selettore:</a:t>
            </a:r>
            <a:r>
              <a:rPr lang="en-GB" sz="2600" i="0" dirty="0" err="1">
                <a:solidFill>
                  <a:srgbClr val="0000FF"/>
                </a:solidFill>
              </a:rPr>
              <a:t>first-line</a:t>
            </a:r>
            <a:r>
              <a:rPr lang="en-GB" sz="2600" i="0" dirty="0">
                <a:solidFill>
                  <a:srgbClr val="0000FF"/>
                </a:solidFill>
              </a:rPr>
              <a:t>, </a:t>
            </a:r>
            <a:r>
              <a:rPr lang="en-GB" sz="2600" i="0" dirty="0" err="1">
                <a:solidFill>
                  <a:srgbClr val="44546A"/>
                </a:solidFill>
              </a:rPr>
              <a:t>identifica</a:t>
            </a:r>
            <a:r>
              <a:rPr lang="en-GB" sz="2600" i="0" dirty="0">
                <a:solidFill>
                  <a:srgbClr val="44546A"/>
                </a:solidFill>
              </a:rPr>
              <a:t> la prima </a:t>
            </a:r>
            <a:r>
              <a:rPr lang="en-GB" sz="2600" i="0" dirty="0" err="1">
                <a:solidFill>
                  <a:srgbClr val="44546A"/>
                </a:solidFill>
              </a:rPr>
              <a:t>linea</a:t>
            </a:r>
            <a:r>
              <a:rPr lang="en-GB" sz="2600" i="0" dirty="0">
                <a:solidFill>
                  <a:srgbClr val="44546A"/>
                </a:solidFill>
              </a:rPr>
              <a:t> di un </a:t>
            </a:r>
            <a:r>
              <a:rPr lang="en-GB" sz="2600" i="0" dirty="0" err="1">
                <a:solidFill>
                  <a:srgbClr val="44546A"/>
                </a:solidFill>
              </a:rPr>
              <a:t>qualsiasi</a:t>
            </a:r>
            <a:r>
              <a:rPr lang="en-GB" sz="2600" i="0" dirty="0">
                <a:solidFill>
                  <a:srgbClr val="44546A"/>
                </a:solidFill>
              </a:rPr>
              <a:t> </a:t>
            </a:r>
            <a:r>
              <a:rPr lang="en-GB" sz="2600" i="0" dirty="0" err="1">
                <a:solidFill>
                  <a:srgbClr val="44546A"/>
                </a:solidFill>
              </a:rPr>
              <a:t>blocco</a:t>
            </a:r>
            <a:r>
              <a:rPr lang="en-GB" sz="2600" i="0" dirty="0">
                <a:solidFill>
                  <a:srgbClr val="44546A"/>
                </a:solidFill>
              </a:rPr>
              <a:t> di </a:t>
            </a:r>
            <a:r>
              <a:rPr lang="en-GB" sz="2600" i="0" dirty="0" err="1">
                <a:solidFill>
                  <a:srgbClr val="44546A"/>
                </a:solidFill>
              </a:rPr>
              <a:t>testo</a:t>
            </a:r>
            <a:endParaRPr lang="en-GB" sz="2600" i="0" dirty="0">
              <a:solidFill>
                <a:srgbClr val="44546A"/>
              </a:solidFill>
            </a:endParaRPr>
          </a:p>
          <a:p>
            <a:r>
              <a:rPr lang="en-GB" sz="2600" i="0" dirty="0" err="1">
                <a:solidFill>
                  <a:srgbClr val="800000"/>
                </a:solidFill>
              </a:rPr>
              <a:t>selettore:</a:t>
            </a:r>
            <a:r>
              <a:rPr lang="en-GB" sz="2600" i="0" dirty="0" err="1">
                <a:solidFill>
                  <a:srgbClr val="0000FF"/>
                </a:solidFill>
              </a:rPr>
              <a:t>first-letter</a:t>
            </a:r>
            <a:r>
              <a:rPr lang="en-GB" sz="2600" i="0" dirty="0">
                <a:solidFill>
                  <a:srgbClr val="0000FF"/>
                </a:solidFill>
              </a:rPr>
              <a:t>, </a:t>
            </a:r>
            <a:r>
              <a:rPr lang="en-GB" sz="2600" i="0" dirty="0" err="1">
                <a:solidFill>
                  <a:srgbClr val="44546A"/>
                </a:solidFill>
              </a:rPr>
              <a:t>identifica</a:t>
            </a:r>
            <a:r>
              <a:rPr lang="en-GB" sz="2600" i="0" dirty="0">
                <a:solidFill>
                  <a:srgbClr val="44546A"/>
                </a:solidFill>
              </a:rPr>
              <a:t> la prima </a:t>
            </a:r>
            <a:r>
              <a:rPr lang="en-GB" sz="2600" i="0" dirty="0" err="1">
                <a:solidFill>
                  <a:srgbClr val="44546A"/>
                </a:solidFill>
              </a:rPr>
              <a:t>lettera</a:t>
            </a:r>
            <a:r>
              <a:rPr lang="en-GB" sz="2600" i="0" dirty="0">
                <a:solidFill>
                  <a:srgbClr val="44546A"/>
                </a:solidFill>
              </a:rPr>
              <a:t> di un </a:t>
            </a:r>
            <a:r>
              <a:rPr lang="en-GB" sz="2600" i="0" dirty="0" err="1">
                <a:solidFill>
                  <a:srgbClr val="44546A"/>
                </a:solidFill>
              </a:rPr>
              <a:t>qualsiasi</a:t>
            </a:r>
            <a:r>
              <a:rPr lang="en-GB" sz="2600" i="0" dirty="0">
                <a:solidFill>
                  <a:srgbClr val="44546A"/>
                </a:solidFill>
              </a:rPr>
              <a:t> </a:t>
            </a:r>
            <a:r>
              <a:rPr lang="en-GB" sz="2600" i="0" dirty="0" err="1">
                <a:solidFill>
                  <a:srgbClr val="44546A"/>
                </a:solidFill>
              </a:rPr>
              <a:t>blocco</a:t>
            </a:r>
            <a:r>
              <a:rPr lang="en-GB" sz="2600" i="0" dirty="0">
                <a:solidFill>
                  <a:srgbClr val="44546A"/>
                </a:solidFill>
              </a:rPr>
              <a:t> di </a:t>
            </a:r>
            <a:r>
              <a:rPr lang="en-GB" sz="2600" i="0" dirty="0" err="1">
                <a:solidFill>
                  <a:srgbClr val="44546A"/>
                </a:solidFill>
              </a:rPr>
              <a:t>testo</a:t>
            </a:r>
            <a:endParaRPr lang="en-GB" sz="2600" i="0" dirty="0">
              <a:solidFill>
                <a:srgbClr val="44546A"/>
              </a:solidFill>
            </a:endParaRPr>
          </a:p>
          <a:p>
            <a:pPr lvl="1"/>
            <a:endParaRPr lang="en-GB" sz="2600" dirty="0"/>
          </a:p>
          <a:p>
            <a:endParaRPr lang="en-GB" sz="2600" dirty="0"/>
          </a:p>
          <a:p>
            <a:endParaRPr lang="en-GB" sz="2600" dirty="0"/>
          </a:p>
        </p:txBody>
      </p:sp>
    </p:spTree>
    <p:extLst>
      <p:ext uri="{BB962C8B-B14F-4D97-AF65-F5344CB8AC3E}">
        <p14:creationId xmlns:p14="http://schemas.microsoft.com/office/powerpoint/2010/main" val="4145442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820400" cy="1485900"/>
          </a:xfrm>
        </p:spPr>
        <p:txBody>
          <a:bodyPr>
            <a:normAutofit/>
          </a:bodyPr>
          <a:lstStyle/>
          <a:p>
            <a:r>
              <a:rPr lang="en-GB"/>
              <a:t>Selettore – PseudoElementi Esempio</a:t>
            </a:r>
            <a:endParaRPr lang="en-GB" dirty="0"/>
          </a:p>
        </p:txBody>
      </p:sp>
      <p:sp>
        <p:nvSpPr>
          <p:cNvPr id="5" name="TextBox 4"/>
          <p:cNvSpPr txBox="1"/>
          <p:nvPr/>
        </p:nvSpPr>
        <p:spPr>
          <a:xfrm>
            <a:off x="1211489" y="1700808"/>
            <a:ext cx="5629016" cy="1292662"/>
          </a:xfrm>
          <a:prstGeom prst="rect">
            <a:avLst/>
          </a:prstGeom>
          <a:noFill/>
        </p:spPr>
        <p:txBody>
          <a:bodyPr wrap="square" rtlCol="0">
            <a:spAutoFit/>
          </a:bodyPr>
          <a:lstStyle/>
          <a:p>
            <a:r>
              <a:rPr lang="en-US" sz="2600" dirty="0">
                <a:solidFill>
                  <a:srgbClr val="7F0055"/>
                </a:solidFill>
                <a:latin typeface="Courier"/>
                <a:cs typeface="Courier"/>
              </a:rPr>
              <a:t>&lt;</a:t>
            </a:r>
            <a:r>
              <a:rPr lang="en-US" sz="2600" b="1" dirty="0">
                <a:solidFill>
                  <a:srgbClr val="7F0055"/>
                </a:solidFill>
                <a:latin typeface="Courier"/>
                <a:cs typeface="Courier"/>
              </a:rPr>
              <a:t>body</a:t>
            </a:r>
            <a:r>
              <a:rPr lang="en-US" sz="2600" dirty="0">
                <a:solidFill>
                  <a:srgbClr val="7F0055"/>
                </a:solidFill>
                <a:latin typeface="Courier"/>
                <a:cs typeface="Courier"/>
              </a:rPr>
              <a:t>&gt;</a:t>
            </a:r>
            <a:br>
              <a:rPr lang="en-US" sz="2600" dirty="0">
                <a:solidFill>
                  <a:srgbClr val="7F0055"/>
                </a:solidFill>
                <a:latin typeface="Courier"/>
                <a:cs typeface="Courier"/>
              </a:rPr>
            </a:br>
            <a:r>
              <a:rPr lang="en-US" sz="2600" dirty="0">
                <a:solidFill>
                  <a:srgbClr val="7F0055"/>
                </a:solidFill>
                <a:latin typeface="Courier"/>
                <a:cs typeface="Courier"/>
              </a:rPr>
              <a:t>	&lt;</a:t>
            </a:r>
            <a:r>
              <a:rPr lang="en-US" sz="2600" b="1" dirty="0">
                <a:solidFill>
                  <a:srgbClr val="7F0055"/>
                </a:solidFill>
                <a:latin typeface="Courier"/>
                <a:cs typeface="Courier"/>
              </a:rPr>
              <a:t>p</a:t>
            </a:r>
            <a:r>
              <a:rPr lang="en-US" sz="2600" dirty="0">
                <a:solidFill>
                  <a:srgbClr val="7F0055"/>
                </a:solidFill>
                <a:latin typeface="Courier"/>
                <a:cs typeface="Courier"/>
              </a:rPr>
              <a:t>&gt;</a:t>
            </a:r>
            <a:r>
              <a:rPr lang="en-US" sz="2600" dirty="0">
                <a:latin typeface="Courier"/>
                <a:cs typeface="Courier"/>
              </a:rPr>
              <a:t>Hello World!</a:t>
            </a:r>
            <a:r>
              <a:rPr lang="en-US" sz="2600" dirty="0">
                <a:solidFill>
                  <a:srgbClr val="7F0055"/>
                </a:solidFill>
                <a:latin typeface="Courier"/>
                <a:cs typeface="Courier"/>
              </a:rPr>
              <a:t>&lt;/</a:t>
            </a:r>
            <a:r>
              <a:rPr lang="en-US" sz="2600" b="1" dirty="0">
                <a:solidFill>
                  <a:srgbClr val="7F0055"/>
                </a:solidFill>
                <a:latin typeface="Courier"/>
                <a:cs typeface="Courier"/>
              </a:rPr>
              <a:t>p</a:t>
            </a:r>
            <a:r>
              <a:rPr lang="en-US" sz="2600" dirty="0">
                <a:solidFill>
                  <a:srgbClr val="7F0055"/>
                </a:solidFill>
                <a:latin typeface="Courier"/>
                <a:cs typeface="Courier"/>
              </a:rPr>
              <a:t>&gt;</a:t>
            </a:r>
            <a:br>
              <a:rPr lang="en-US" sz="2600" dirty="0">
                <a:solidFill>
                  <a:srgbClr val="7F0055"/>
                </a:solidFill>
                <a:latin typeface="Courier"/>
                <a:cs typeface="Courier"/>
              </a:rPr>
            </a:br>
            <a:r>
              <a:rPr lang="en-US" sz="2600" dirty="0">
                <a:solidFill>
                  <a:srgbClr val="7F0055"/>
                </a:solidFill>
                <a:latin typeface="Courier"/>
                <a:cs typeface="Courier"/>
              </a:rPr>
              <a:t>&lt;/</a:t>
            </a:r>
            <a:r>
              <a:rPr lang="en-US" sz="2600" b="1" dirty="0">
                <a:solidFill>
                  <a:srgbClr val="7F0055"/>
                </a:solidFill>
                <a:latin typeface="Courier"/>
                <a:cs typeface="Courier"/>
              </a:rPr>
              <a:t>body</a:t>
            </a:r>
            <a:r>
              <a:rPr lang="en-US" sz="2600" dirty="0">
                <a:solidFill>
                  <a:srgbClr val="7F0055"/>
                </a:solidFill>
                <a:latin typeface="Courier"/>
                <a:cs typeface="Courier"/>
              </a:rPr>
              <a:t>&gt;</a:t>
            </a:r>
          </a:p>
        </p:txBody>
      </p:sp>
      <p:sp>
        <p:nvSpPr>
          <p:cNvPr id="6" name="TextBox 5"/>
          <p:cNvSpPr txBox="1"/>
          <p:nvPr/>
        </p:nvSpPr>
        <p:spPr>
          <a:xfrm>
            <a:off x="1217424" y="3568367"/>
            <a:ext cx="4993675" cy="2092881"/>
          </a:xfrm>
          <a:prstGeom prst="rect">
            <a:avLst/>
          </a:prstGeom>
          <a:noFill/>
        </p:spPr>
        <p:txBody>
          <a:bodyPr wrap="none" rtlCol="0">
            <a:spAutoFit/>
          </a:bodyPr>
          <a:lstStyle/>
          <a:p>
            <a:r>
              <a:rPr lang="en-US" sz="2600" b="1" dirty="0">
                <a:solidFill>
                  <a:srgbClr val="7F0055"/>
                </a:solidFill>
                <a:latin typeface="Courier"/>
                <a:cs typeface="Courier"/>
              </a:rPr>
              <a:t>p:before {</a:t>
            </a:r>
          </a:p>
          <a:p>
            <a:r>
              <a:rPr lang="en-US" sz="2600" b="1" dirty="0">
                <a:solidFill>
                  <a:srgbClr val="7F0055"/>
                </a:solidFill>
                <a:latin typeface="Courier"/>
                <a:cs typeface="Courier"/>
              </a:rPr>
              <a:t>    content: </a:t>
            </a:r>
            <a:r>
              <a:rPr lang="en-US" sz="2600" b="1" dirty="0">
                <a:solidFill>
                  <a:srgbClr val="0000FF"/>
                </a:solidFill>
                <a:latin typeface="Courier"/>
                <a:cs typeface="Courier"/>
              </a:rPr>
              <a:t>"this is "</a:t>
            </a:r>
            <a:r>
              <a:rPr lang="en-US" sz="2600" b="1" dirty="0">
                <a:solidFill>
                  <a:srgbClr val="7F0055"/>
                </a:solidFill>
                <a:latin typeface="Courier"/>
                <a:cs typeface="Courier"/>
              </a:rPr>
              <a:t>;</a:t>
            </a:r>
          </a:p>
          <a:p>
            <a:r>
              <a:rPr lang="en-US" sz="2600" b="1" dirty="0">
                <a:solidFill>
                  <a:srgbClr val="7F0055"/>
                </a:solidFill>
                <a:latin typeface="Courier"/>
                <a:cs typeface="Courier"/>
              </a:rPr>
              <a:t>    font-weight: </a:t>
            </a:r>
            <a:r>
              <a:rPr lang="en-US" sz="2600" b="1" dirty="0">
                <a:solidFill>
                  <a:srgbClr val="0000FF"/>
                </a:solidFill>
                <a:latin typeface="Courier"/>
                <a:cs typeface="Courier"/>
              </a:rPr>
              <a:t>bold</a:t>
            </a:r>
            <a:r>
              <a:rPr lang="en-US" sz="2600" b="1" dirty="0">
                <a:solidFill>
                  <a:srgbClr val="7F0055"/>
                </a:solidFill>
                <a:latin typeface="Courier"/>
                <a:cs typeface="Courier"/>
              </a:rPr>
              <a:t>;</a:t>
            </a:r>
          </a:p>
          <a:p>
            <a:r>
              <a:rPr lang="en-US" sz="2600" b="1" dirty="0">
                <a:solidFill>
                  <a:srgbClr val="7F0055"/>
                </a:solidFill>
                <a:latin typeface="Courier"/>
                <a:cs typeface="Courier"/>
              </a:rPr>
              <a:t>    font-style: </a:t>
            </a:r>
            <a:r>
              <a:rPr lang="en-US" sz="2600" b="1" dirty="0">
                <a:solidFill>
                  <a:srgbClr val="0000FF"/>
                </a:solidFill>
                <a:latin typeface="Courier"/>
                <a:cs typeface="Courier"/>
              </a:rPr>
              <a:t>italic</a:t>
            </a:r>
            <a:r>
              <a:rPr lang="en-US" sz="2600" b="1" dirty="0">
                <a:solidFill>
                  <a:srgbClr val="7F0055"/>
                </a:solidFill>
                <a:latin typeface="Courier"/>
                <a:cs typeface="Courier"/>
              </a:rPr>
              <a:t>;</a:t>
            </a:r>
          </a:p>
          <a:p>
            <a:r>
              <a:rPr lang="en-US" sz="2600" b="1" dirty="0">
                <a:solidFill>
                  <a:srgbClr val="7F0055"/>
                </a:solidFill>
                <a:latin typeface="Courier"/>
                <a:cs typeface="Courier"/>
              </a:rPr>
              <a:t>}</a:t>
            </a:r>
            <a:endParaRPr lang="en-GB" sz="2600" dirty="0">
              <a:latin typeface="Courier"/>
              <a:cs typeface="Courier"/>
            </a:endParaRPr>
          </a:p>
        </p:txBody>
      </p:sp>
      <p:pic>
        <p:nvPicPr>
          <p:cNvPr id="4" name="Picture 3">
            <a:extLst>
              <a:ext uri="{FF2B5EF4-FFF2-40B4-BE49-F238E27FC236}">
                <a16:creationId xmlns:a16="http://schemas.microsoft.com/office/drawing/2014/main" id="{5E2472F6-2ED5-42B1-AC38-3DD665B40005}"/>
              </a:ext>
            </a:extLst>
          </p:cNvPr>
          <p:cNvPicPr>
            <a:picLocks noChangeAspect="1"/>
          </p:cNvPicPr>
          <p:nvPr/>
        </p:nvPicPr>
        <p:blipFill rotWithShape="1">
          <a:blip r:embed="rId3"/>
          <a:srcRect l="77169" t="34250" r="8656" b="56300"/>
          <a:stretch/>
        </p:blipFill>
        <p:spPr>
          <a:xfrm>
            <a:off x="2063552" y="5565065"/>
            <a:ext cx="2496277" cy="936104"/>
          </a:xfrm>
          <a:prstGeom prst="rect">
            <a:avLst/>
          </a:prstGeom>
        </p:spPr>
      </p:pic>
      <p:sp>
        <p:nvSpPr>
          <p:cNvPr id="10" name="TextBox 9">
            <a:extLst>
              <a:ext uri="{FF2B5EF4-FFF2-40B4-BE49-F238E27FC236}">
                <a16:creationId xmlns:a16="http://schemas.microsoft.com/office/drawing/2014/main" id="{04C1002D-4104-4580-B3CE-117D2C9414B1}"/>
              </a:ext>
            </a:extLst>
          </p:cNvPr>
          <p:cNvSpPr txBox="1"/>
          <p:nvPr/>
        </p:nvSpPr>
        <p:spPr>
          <a:xfrm>
            <a:off x="7032104" y="3467842"/>
            <a:ext cx="4592924" cy="1692771"/>
          </a:xfrm>
          <a:prstGeom prst="rect">
            <a:avLst/>
          </a:prstGeom>
          <a:noFill/>
        </p:spPr>
        <p:txBody>
          <a:bodyPr wrap="none" rtlCol="0">
            <a:spAutoFit/>
          </a:bodyPr>
          <a:lstStyle/>
          <a:p>
            <a:r>
              <a:rPr lang="en-US" sz="2600" b="1" dirty="0">
                <a:solidFill>
                  <a:srgbClr val="7F0055"/>
                </a:solidFill>
                <a:latin typeface="Courier"/>
                <a:cs typeface="Courier"/>
              </a:rPr>
              <a:t>p:after {</a:t>
            </a:r>
          </a:p>
          <a:p>
            <a:r>
              <a:rPr lang="en-US" sz="2600" b="1" dirty="0">
                <a:solidFill>
                  <a:srgbClr val="7F0055"/>
                </a:solidFill>
                <a:latin typeface="Courier"/>
                <a:cs typeface="Courier"/>
              </a:rPr>
              <a:t>    content: </a:t>
            </a:r>
            <a:r>
              <a:rPr lang="en-US" sz="2600" b="1" dirty="0">
                <a:solidFill>
                  <a:srgbClr val="0000FF"/>
                </a:solidFill>
                <a:latin typeface="Courier"/>
                <a:cs typeface="Courier"/>
              </a:rPr>
              <a:t>"Bye!"</a:t>
            </a:r>
            <a:r>
              <a:rPr lang="en-US" sz="2600" b="1" dirty="0">
                <a:solidFill>
                  <a:srgbClr val="7F0055"/>
                </a:solidFill>
                <a:latin typeface="Courier"/>
                <a:cs typeface="Courier"/>
              </a:rPr>
              <a:t>;</a:t>
            </a:r>
          </a:p>
          <a:p>
            <a:r>
              <a:rPr lang="en-US" sz="2600" b="1" dirty="0">
                <a:solidFill>
                  <a:srgbClr val="7F0055"/>
                </a:solidFill>
                <a:latin typeface="Courier"/>
                <a:cs typeface="Courier"/>
              </a:rPr>
              <a:t>    font-weight: </a:t>
            </a:r>
            <a:r>
              <a:rPr lang="en-US" sz="2600" b="1" dirty="0">
                <a:solidFill>
                  <a:srgbClr val="0000FF"/>
                </a:solidFill>
                <a:latin typeface="Courier"/>
                <a:cs typeface="Courier"/>
              </a:rPr>
              <a:t>bold</a:t>
            </a:r>
            <a:r>
              <a:rPr lang="en-US" sz="2600" b="1" dirty="0">
                <a:solidFill>
                  <a:srgbClr val="7F0055"/>
                </a:solidFill>
                <a:latin typeface="Courier"/>
                <a:cs typeface="Courier"/>
              </a:rPr>
              <a:t>;</a:t>
            </a:r>
          </a:p>
          <a:p>
            <a:r>
              <a:rPr lang="en-US" sz="2600" b="1" dirty="0">
                <a:solidFill>
                  <a:srgbClr val="7F0055"/>
                </a:solidFill>
                <a:latin typeface="Courier"/>
                <a:cs typeface="Courier"/>
              </a:rPr>
              <a:t>}</a:t>
            </a:r>
            <a:endParaRPr lang="en-GB" sz="2600" dirty="0">
              <a:latin typeface="Courier"/>
              <a:cs typeface="Courier"/>
            </a:endParaRPr>
          </a:p>
        </p:txBody>
      </p:sp>
      <p:pic>
        <p:nvPicPr>
          <p:cNvPr id="7" name="Picture 6">
            <a:extLst>
              <a:ext uri="{FF2B5EF4-FFF2-40B4-BE49-F238E27FC236}">
                <a16:creationId xmlns:a16="http://schemas.microsoft.com/office/drawing/2014/main" id="{94CCA986-43AE-4BC4-9A91-D5B8158D726E}"/>
              </a:ext>
            </a:extLst>
          </p:cNvPr>
          <p:cNvPicPr>
            <a:picLocks noChangeAspect="1"/>
          </p:cNvPicPr>
          <p:nvPr/>
        </p:nvPicPr>
        <p:blipFill rotWithShape="1">
          <a:blip r:embed="rId4"/>
          <a:srcRect l="77168" t="34250" r="8657" b="54327"/>
          <a:stretch/>
        </p:blipFill>
        <p:spPr>
          <a:xfrm>
            <a:off x="8176438" y="5412041"/>
            <a:ext cx="2304256" cy="1044563"/>
          </a:xfrm>
          <a:prstGeom prst="rect">
            <a:avLst/>
          </a:prstGeom>
        </p:spPr>
      </p:pic>
      <p:pic>
        <p:nvPicPr>
          <p:cNvPr id="12" name="Picture 11">
            <a:extLst>
              <a:ext uri="{FF2B5EF4-FFF2-40B4-BE49-F238E27FC236}">
                <a16:creationId xmlns:a16="http://schemas.microsoft.com/office/drawing/2014/main" id="{CFADC9C5-FD8A-4F39-8912-CC364DC642BF}"/>
              </a:ext>
            </a:extLst>
          </p:cNvPr>
          <p:cNvPicPr>
            <a:picLocks noChangeAspect="1"/>
          </p:cNvPicPr>
          <p:nvPr/>
        </p:nvPicPr>
        <p:blipFill rotWithShape="1">
          <a:blip r:embed="rId5"/>
          <a:srcRect l="77168" t="34250" r="12200" b="56351"/>
          <a:stretch/>
        </p:blipFill>
        <p:spPr>
          <a:xfrm>
            <a:off x="8320454" y="1836122"/>
            <a:ext cx="2016224" cy="1002696"/>
          </a:xfrm>
          <a:prstGeom prst="rect">
            <a:avLst/>
          </a:prstGeom>
        </p:spPr>
      </p:pic>
    </p:spTree>
    <p:extLst>
      <p:ext uri="{BB962C8B-B14F-4D97-AF65-F5344CB8AC3E}">
        <p14:creationId xmlns:p14="http://schemas.microsoft.com/office/powerpoint/2010/main" val="3991407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Come Funziona il CSS</a:t>
            </a:r>
            <a:endParaRPr lang="it-IT" dirty="0"/>
          </a:p>
        </p:txBody>
      </p:sp>
      <p:sp>
        <p:nvSpPr>
          <p:cNvPr id="3" name="Content Placeholder 2"/>
          <p:cNvSpPr>
            <a:spLocks noGrp="1"/>
          </p:cNvSpPr>
          <p:nvPr>
            <p:ph idx="1"/>
          </p:nvPr>
        </p:nvSpPr>
        <p:spPr>
          <a:xfrm>
            <a:off x="1803648" y="1988840"/>
            <a:ext cx="10388352" cy="4572000"/>
          </a:xfrm>
        </p:spPr>
        <p:txBody>
          <a:bodyPr>
            <a:noAutofit/>
          </a:bodyPr>
          <a:lstStyle/>
          <a:p>
            <a:pPr marL="0" indent="0">
              <a:buNone/>
            </a:pPr>
            <a:r>
              <a:rPr lang="it-IT" sz="2600" dirty="0"/>
              <a:t>Ogni file CSS rappresenta un insieme di regole:</a:t>
            </a:r>
          </a:p>
          <a:p>
            <a:pPr>
              <a:buFont typeface="Wingdings" panose="05000000000000000000" pitchFamily="2" charset="2"/>
              <a:buChar char="§"/>
            </a:pPr>
            <a:r>
              <a:rPr lang="it-IT" sz="2600" dirty="0"/>
              <a:t>che agiscono su determinati elementi html</a:t>
            </a:r>
          </a:p>
          <a:p>
            <a:pPr lvl="1"/>
            <a:r>
              <a:rPr lang="it-IT" sz="2600" dirty="0"/>
              <a:t>si agisce per id, nome, classe o entrambi</a:t>
            </a:r>
          </a:p>
          <a:p>
            <a:pPr>
              <a:buFont typeface="Wingdings" panose="05000000000000000000" pitchFamily="2" charset="2"/>
              <a:buChar char="§"/>
            </a:pPr>
            <a:r>
              <a:rPr lang="it-IT" sz="2600" dirty="0"/>
              <a:t>che specifica attributi come:</a:t>
            </a:r>
          </a:p>
          <a:p>
            <a:pPr lvl="1"/>
            <a:r>
              <a:rPr lang="it-IT" sz="2600" dirty="0"/>
              <a:t> colore</a:t>
            </a:r>
          </a:p>
          <a:p>
            <a:pPr lvl="1"/>
            <a:r>
              <a:rPr lang="it-IT" sz="2600" dirty="0"/>
              <a:t>font</a:t>
            </a:r>
          </a:p>
          <a:p>
            <a:pPr lvl="1"/>
            <a:r>
              <a:rPr lang="it-IT" sz="2600" dirty="0"/>
              <a:t>sfondo</a:t>
            </a:r>
          </a:p>
          <a:p>
            <a:pPr lvl="1"/>
            <a:r>
              <a:rPr lang="it-IT" sz="2600"/>
              <a:t>posizione</a:t>
            </a:r>
            <a:endParaRPr lang="it-IT" sz="2600" dirty="0"/>
          </a:p>
          <a:p>
            <a:pPr lvl="1"/>
            <a:r>
              <a:rPr lang="it-IT" sz="2600"/>
              <a:t>margini</a:t>
            </a:r>
            <a:endParaRPr lang="it-IT" sz="2600" dirty="0"/>
          </a:p>
          <a:p>
            <a:pPr lvl="1"/>
            <a:r>
              <a:rPr lang="it-IT" sz="2600"/>
              <a:t>ecc</a:t>
            </a:r>
            <a:r>
              <a:rPr lang="it-IT" sz="2600" dirty="0"/>
              <a:t>. </a:t>
            </a:r>
          </a:p>
        </p:txBody>
      </p:sp>
    </p:spTree>
    <p:extLst>
      <p:ext uri="{BB962C8B-B14F-4D97-AF65-F5344CB8AC3E}">
        <p14:creationId xmlns:p14="http://schemas.microsoft.com/office/powerpoint/2010/main" val="179989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820400" cy="1485900"/>
          </a:xfrm>
        </p:spPr>
        <p:txBody>
          <a:bodyPr>
            <a:normAutofit/>
          </a:bodyPr>
          <a:lstStyle/>
          <a:p>
            <a:r>
              <a:rPr lang="it-IT"/>
              <a:t>Selettori - Raggruppamento</a:t>
            </a:r>
            <a:endParaRPr lang="it-IT" dirty="0"/>
          </a:p>
        </p:txBody>
      </p:sp>
      <p:sp>
        <p:nvSpPr>
          <p:cNvPr id="3" name="Content Placeholder 2"/>
          <p:cNvSpPr>
            <a:spLocks noGrp="1"/>
          </p:cNvSpPr>
          <p:nvPr>
            <p:ph idx="1"/>
          </p:nvPr>
        </p:nvSpPr>
        <p:spPr>
          <a:xfrm>
            <a:off x="1775520" y="2011710"/>
            <a:ext cx="10416480" cy="2065362"/>
          </a:xfrm>
        </p:spPr>
        <p:txBody>
          <a:bodyPr>
            <a:noAutofit/>
          </a:bodyPr>
          <a:lstStyle/>
          <a:p>
            <a:r>
              <a:rPr lang="it-IT" sz="2600" dirty="0"/>
              <a:t>Si possono raggruppare più selettori nella stessa dichiarazione</a:t>
            </a:r>
          </a:p>
          <a:p>
            <a:pPr lvl="1"/>
            <a:r>
              <a:rPr lang="it-IT" sz="2600" dirty="0"/>
              <a:t>i selettori sono separati da una virgola</a:t>
            </a:r>
          </a:p>
          <a:p>
            <a:pPr lvl="1"/>
            <a:r>
              <a:rPr lang="it-IT" sz="2600" dirty="0"/>
              <a:t>selettore1</a:t>
            </a:r>
            <a:r>
              <a:rPr lang="it-IT" sz="2600" b="1" dirty="0">
                <a:solidFill>
                  <a:srgbClr val="C00000"/>
                </a:solidFill>
              </a:rPr>
              <a:t>,</a:t>
            </a:r>
            <a:r>
              <a:rPr lang="it-IT" sz="2600" dirty="0"/>
              <a:t> selettore2</a:t>
            </a:r>
            <a:r>
              <a:rPr lang="it-IT" sz="2600" b="1" dirty="0">
                <a:solidFill>
                  <a:srgbClr val="C00000"/>
                </a:solidFill>
              </a:rPr>
              <a:t>,</a:t>
            </a:r>
            <a:r>
              <a:rPr lang="it-IT" sz="2600" dirty="0"/>
              <a:t> ....</a:t>
            </a:r>
          </a:p>
          <a:p>
            <a:r>
              <a:rPr lang="it-IT" sz="2600" dirty="0"/>
              <a:t>Aiuta nella manutenzione del codice</a:t>
            </a:r>
          </a:p>
        </p:txBody>
      </p:sp>
      <p:sp>
        <p:nvSpPr>
          <p:cNvPr id="4" name="Rettangolo 3">
            <a:extLst>
              <a:ext uri="{FF2B5EF4-FFF2-40B4-BE49-F238E27FC236}">
                <a16:creationId xmlns:a16="http://schemas.microsoft.com/office/drawing/2014/main" id="{349CE607-09E6-4BB0-AA37-5DE8D6602B3B}"/>
              </a:ext>
            </a:extLst>
          </p:cNvPr>
          <p:cNvSpPr/>
          <p:nvPr/>
        </p:nvSpPr>
        <p:spPr>
          <a:xfrm>
            <a:off x="1631504" y="4802817"/>
            <a:ext cx="4886274" cy="1200329"/>
          </a:xfrm>
          <a:prstGeom prst="rect">
            <a:avLst/>
          </a:prstGeom>
        </p:spPr>
        <p:txBody>
          <a:bodyPr wrap="none">
            <a:spAutoFit/>
          </a:bodyPr>
          <a:lstStyle/>
          <a:p>
            <a:r>
              <a:rPr lang="en-US" sz="2400" dirty="0">
                <a:solidFill>
                  <a:srgbClr val="800000"/>
                </a:solidFill>
                <a:latin typeface="Courier"/>
                <a:cs typeface="Courier"/>
              </a:rPr>
              <a:t>.selettore1, #selettore2</a:t>
            </a:r>
            <a:r>
              <a:rPr lang="en-US" sz="2400" dirty="0">
                <a:solidFill>
                  <a:srgbClr val="000000"/>
                </a:solidFill>
                <a:latin typeface="Courier"/>
                <a:cs typeface="Courier"/>
              </a:rPr>
              <a:t>{</a:t>
            </a:r>
          </a:p>
          <a:p>
            <a:r>
              <a:rPr lang="en-US" sz="2400" dirty="0">
                <a:solidFill>
                  <a:srgbClr val="000000"/>
                </a:solidFill>
                <a:latin typeface="Courier"/>
                <a:cs typeface="Courier"/>
              </a:rPr>
              <a:t>	</a:t>
            </a:r>
            <a:r>
              <a:rPr lang="en-US" sz="2400" dirty="0">
                <a:solidFill>
                  <a:srgbClr val="FF0000"/>
                </a:solidFill>
                <a:latin typeface="Courier"/>
                <a:cs typeface="Courier"/>
              </a:rPr>
              <a:t>background-color</a:t>
            </a:r>
            <a:r>
              <a:rPr lang="en-US" sz="2400" dirty="0">
                <a:solidFill>
                  <a:srgbClr val="000000"/>
                </a:solidFill>
                <a:latin typeface="Courier"/>
                <a:cs typeface="Courier"/>
              </a:rPr>
              <a:t>: </a:t>
            </a:r>
            <a:r>
              <a:rPr lang="en-US" sz="2400" dirty="0">
                <a:solidFill>
                  <a:srgbClr val="0000FF"/>
                </a:solidFill>
                <a:latin typeface="Courier"/>
                <a:cs typeface="Courier"/>
              </a:rPr>
              <a:t>red</a:t>
            </a:r>
            <a:r>
              <a:rPr lang="en-US" sz="2400" dirty="0">
                <a:solidFill>
                  <a:srgbClr val="000000"/>
                </a:solidFill>
                <a:latin typeface="Courier"/>
                <a:cs typeface="Courier"/>
              </a:rPr>
              <a:t>;</a:t>
            </a:r>
            <a:r>
              <a:rPr lang="en-US" sz="2400" dirty="0">
                <a:solidFill>
                  <a:srgbClr val="FF0000"/>
                </a:solidFill>
                <a:latin typeface="Courier"/>
                <a:cs typeface="Courier"/>
              </a:rPr>
              <a:t> </a:t>
            </a:r>
          </a:p>
          <a:p>
            <a:r>
              <a:rPr lang="en-US" sz="2400" dirty="0">
                <a:solidFill>
                  <a:srgbClr val="000000"/>
                </a:solidFill>
                <a:latin typeface="Courier"/>
                <a:cs typeface="Courier"/>
              </a:rPr>
              <a:t>} </a:t>
            </a:r>
            <a:endParaRPr lang="it-IT" sz="2400" dirty="0">
              <a:latin typeface="Courier"/>
              <a:cs typeface="Courier"/>
            </a:endParaRPr>
          </a:p>
        </p:txBody>
      </p:sp>
      <p:sp>
        <p:nvSpPr>
          <p:cNvPr id="8" name="Rettangolo 7">
            <a:extLst>
              <a:ext uri="{FF2B5EF4-FFF2-40B4-BE49-F238E27FC236}">
                <a16:creationId xmlns:a16="http://schemas.microsoft.com/office/drawing/2014/main" id="{E036B0C8-ECE9-4BA2-92C4-630E34905ED6}"/>
              </a:ext>
            </a:extLst>
          </p:cNvPr>
          <p:cNvSpPr/>
          <p:nvPr/>
        </p:nvSpPr>
        <p:spPr>
          <a:xfrm>
            <a:off x="8256240" y="4365104"/>
            <a:ext cx="5410200" cy="2308324"/>
          </a:xfrm>
          <a:prstGeom prst="rect">
            <a:avLst/>
          </a:prstGeom>
        </p:spPr>
        <p:txBody>
          <a:bodyPr wrap="square">
            <a:spAutoFit/>
          </a:bodyPr>
          <a:lstStyle/>
          <a:p>
            <a:r>
              <a:rPr lang="en-US" sz="2400" dirty="0">
                <a:solidFill>
                  <a:srgbClr val="800000"/>
                </a:solidFill>
                <a:latin typeface="Courier"/>
                <a:cs typeface="Courier"/>
              </a:rPr>
              <a:t>.selettore1</a:t>
            </a:r>
            <a:r>
              <a:rPr lang="en-US" sz="2400" dirty="0">
                <a:solidFill>
                  <a:srgbClr val="000000"/>
                </a:solidFill>
                <a:latin typeface="Courier"/>
                <a:cs typeface="Courier"/>
              </a:rPr>
              <a:t>{</a:t>
            </a:r>
          </a:p>
          <a:p>
            <a:r>
              <a:rPr lang="en-US" sz="2400" dirty="0">
                <a:solidFill>
                  <a:srgbClr val="000000"/>
                </a:solidFill>
                <a:latin typeface="Courier"/>
                <a:cs typeface="Courier"/>
              </a:rPr>
              <a:t>	</a:t>
            </a:r>
            <a:r>
              <a:rPr lang="en-US" sz="2400" dirty="0">
                <a:solidFill>
                  <a:srgbClr val="FF0000"/>
                </a:solidFill>
                <a:latin typeface="Courier"/>
                <a:cs typeface="Courier"/>
              </a:rPr>
              <a:t>color</a:t>
            </a:r>
            <a:r>
              <a:rPr lang="en-US" sz="2400" dirty="0">
                <a:solidFill>
                  <a:srgbClr val="000000"/>
                </a:solidFill>
                <a:latin typeface="Courier"/>
                <a:cs typeface="Courier"/>
              </a:rPr>
              <a:t>: </a:t>
            </a:r>
            <a:r>
              <a:rPr lang="en-US" sz="2400" dirty="0">
                <a:solidFill>
                  <a:srgbClr val="0000FF"/>
                </a:solidFill>
                <a:latin typeface="Courier"/>
                <a:cs typeface="Courier"/>
              </a:rPr>
              <a:t>blue</a:t>
            </a:r>
            <a:r>
              <a:rPr lang="en-US" sz="2400" dirty="0">
                <a:solidFill>
                  <a:srgbClr val="000000"/>
                </a:solidFill>
                <a:latin typeface="Courier"/>
                <a:cs typeface="Courier"/>
              </a:rPr>
              <a:t>;</a:t>
            </a:r>
          </a:p>
          <a:p>
            <a:r>
              <a:rPr lang="en-US" sz="2400" dirty="0">
                <a:solidFill>
                  <a:srgbClr val="000000"/>
                </a:solidFill>
                <a:latin typeface="Courier"/>
                <a:cs typeface="Courier"/>
              </a:rPr>
              <a:t>} </a:t>
            </a:r>
            <a:endParaRPr lang="en-US" sz="2400" dirty="0">
              <a:solidFill>
                <a:srgbClr val="800000"/>
              </a:solidFill>
              <a:latin typeface="Courier"/>
              <a:cs typeface="Courier"/>
            </a:endParaRPr>
          </a:p>
          <a:p>
            <a:r>
              <a:rPr lang="en-US" sz="2400" dirty="0">
                <a:solidFill>
                  <a:srgbClr val="800000"/>
                </a:solidFill>
                <a:latin typeface="Courier"/>
                <a:cs typeface="Courier"/>
              </a:rPr>
              <a:t>#selettore2</a:t>
            </a:r>
            <a:r>
              <a:rPr lang="en-US" sz="2400" dirty="0">
                <a:solidFill>
                  <a:srgbClr val="000000"/>
                </a:solidFill>
                <a:latin typeface="Courier"/>
                <a:cs typeface="Courier"/>
              </a:rPr>
              <a:t>{</a:t>
            </a:r>
          </a:p>
          <a:p>
            <a:r>
              <a:rPr lang="en-US" sz="2400" dirty="0">
                <a:solidFill>
                  <a:srgbClr val="000000"/>
                </a:solidFill>
                <a:latin typeface="Courier"/>
                <a:cs typeface="Courier"/>
              </a:rPr>
              <a:t>	</a:t>
            </a:r>
            <a:r>
              <a:rPr lang="en-US" sz="2400" dirty="0">
                <a:solidFill>
                  <a:srgbClr val="FF0000"/>
                </a:solidFill>
                <a:latin typeface="Courier"/>
                <a:cs typeface="Courier"/>
              </a:rPr>
              <a:t>color</a:t>
            </a:r>
            <a:r>
              <a:rPr lang="en-US" sz="2400" dirty="0">
                <a:solidFill>
                  <a:srgbClr val="000000"/>
                </a:solidFill>
                <a:latin typeface="Courier"/>
                <a:cs typeface="Courier"/>
              </a:rPr>
              <a:t>: </a:t>
            </a:r>
            <a:r>
              <a:rPr lang="en-US" sz="2400" dirty="0">
                <a:solidFill>
                  <a:srgbClr val="0000FF"/>
                </a:solidFill>
                <a:latin typeface="Courier"/>
                <a:cs typeface="Courier"/>
              </a:rPr>
              <a:t>blue</a:t>
            </a:r>
            <a:r>
              <a:rPr lang="en-US" sz="2400" dirty="0">
                <a:solidFill>
                  <a:srgbClr val="000000"/>
                </a:solidFill>
                <a:latin typeface="Courier"/>
                <a:cs typeface="Courier"/>
              </a:rPr>
              <a:t>;</a:t>
            </a:r>
          </a:p>
          <a:p>
            <a:r>
              <a:rPr lang="en-US" sz="2400" dirty="0">
                <a:solidFill>
                  <a:srgbClr val="000000"/>
                </a:solidFill>
                <a:latin typeface="Courier"/>
                <a:cs typeface="Courier"/>
              </a:rPr>
              <a:t>}</a:t>
            </a:r>
            <a:r>
              <a:rPr lang="en-US" sz="2400" dirty="0">
                <a:solidFill>
                  <a:srgbClr val="000000"/>
                </a:solidFill>
                <a:highlight>
                  <a:srgbClr val="FFFFFF"/>
                </a:highlight>
                <a:latin typeface="Courier"/>
                <a:cs typeface="Courier"/>
              </a:rPr>
              <a:t> </a:t>
            </a:r>
            <a:endParaRPr lang="it-IT" sz="2400" dirty="0">
              <a:latin typeface="Courier"/>
              <a:cs typeface="Courier"/>
            </a:endParaRPr>
          </a:p>
        </p:txBody>
      </p:sp>
    </p:spTree>
    <p:extLst>
      <p:ext uri="{BB962C8B-B14F-4D97-AF65-F5344CB8AC3E}">
        <p14:creationId xmlns:p14="http://schemas.microsoft.com/office/powerpoint/2010/main" val="399392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53583"/>
            <a:ext cx="6912768" cy="648072"/>
          </a:xfrm>
        </p:spPr>
        <p:txBody>
          <a:bodyPr>
            <a:normAutofit fontScale="90000"/>
          </a:bodyPr>
          <a:lstStyle/>
          <a:p>
            <a:r>
              <a:rPr lang="it-IT" dirty="0"/>
              <a:t>Esempi particolari</a:t>
            </a:r>
          </a:p>
        </p:txBody>
      </p:sp>
      <p:sp>
        <p:nvSpPr>
          <p:cNvPr id="3" name="Content Placeholder 2"/>
          <p:cNvSpPr>
            <a:spLocks noGrp="1"/>
          </p:cNvSpPr>
          <p:nvPr>
            <p:ph idx="1"/>
          </p:nvPr>
        </p:nvSpPr>
        <p:spPr>
          <a:xfrm>
            <a:off x="1847528" y="1077239"/>
            <a:ext cx="8246540" cy="4807996"/>
          </a:xfrm>
        </p:spPr>
        <p:txBody>
          <a:bodyPr>
            <a:noAutofit/>
          </a:bodyPr>
          <a:lstStyle/>
          <a:p>
            <a:r>
              <a:rPr lang="en-US" sz="1800" dirty="0">
                <a:solidFill>
                  <a:srgbClr val="800000"/>
                </a:solidFill>
                <a:latin typeface="Consolas" panose="020B0609020204030204" pitchFamily="49" charset="0"/>
              </a:rPr>
              <a:t>.cl1 </a:t>
            </a:r>
            <a:r>
              <a:rPr lang="it-IT" sz="1800" dirty="0"/>
              <a:t>è equivalente a </a:t>
            </a:r>
            <a:r>
              <a:rPr lang="en-US" sz="1800" dirty="0">
                <a:solidFill>
                  <a:srgbClr val="800000"/>
                </a:solidFill>
                <a:latin typeface="Consolas" panose="020B0609020204030204" pitchFamily="49" charset="0"/>
              </a:rPr>
              <a:t>*.cl1 </a:t>
            </a:r>
          </a:p>
          <a:p>
            <a:r>
              <a:rPr lang="en-US" sz="1800" dirty="0">
                <a:solidFill>
                  <a:srgbClr val="800000"/>
                </a:solidFill>
                <a:latin typeface="Consolas" panose="020B0609020204030204" pitchFamily="49" charset="0"/>
              </a:rPr>
              <a:t>#id1 </a:t>
            </a:r>
            <a:r>
              <a:rPr lang="it-IT" sz="1800" dirty="0"/>
              <a:t>è equivalente a </a:t>
            </a:r>
            <a:r>
              <a:rPr lang="en-US" sz="1800" dirty="0">
                <a:solidFill>
                  <a:srgbClr val="800000"/>
                </a:solidFill>
                <a:latin typeface="Consolas" panose="020B0609020204030204" pitchFamily="49" charset="0"/>
              </a:rPr>
              <a:t>*#id </a:t>
            </a:r>
          </a:p>
          <a:p>
            <a:r>
              <a:rPr lang="it-IT" sz="1800" dirty="0"/>
              <a:t>I </a:t>
            </a:r>
            <a:r>
              <a:rPr lang="it-IT" sz="1800" dirty="0" err="1"/>
              <a:t>tag</a:t>
            </a:r>
            <a:r>
              <a:rPr lang="it-IT" sz="1800" dirty="0"/>
              <a:t> </a:t>
            </a:r>
            <a:r>
              <a:rPr lang="en-US" sz="1800" dirty="0">
                <a:solidFill>
                  <a:srgbClr val="800000"/>
                </a:solidFill>
                <a:latin typeface="Consolas" panose="020B0609020204030204" pitchFamily="49" charset="0"/>
              </a:rPr>
              <a:t>div </a:t>
            </a:r>
            <a:r>
              <a:rPr lang="it-IT" sz="1800" dirty="0"/>
              <a:t>con classi </a:t>
            </a:r>
            <a:r>
              <a:rPr lang="en-US" sz="1800" dirty="0">
                <a:solidFill>
                  <a:srgbClr val="800000"/>
                </a:solidFill>
                <a:latin typeface="Consolas" panose="020B0609020204030204" pitchFamily="49" charset="0"/>
              </a:rPr>
              <a:t>cl1 </a:t>
            </a:r>
            <a:r>
              <a:rPr lang="it-IT" sz="1800" dirty="0"/>
              <a:t>e </a:t>
            </a:r>
            <a:r>
              <a:rPr lang="en-US" sz="1800" dirty="0">
                <a:solidFill>
                  <a:srgbClr val="800000"/>
                </a:solidFill>
                <a:latin typeface="Consolas" panose="020B0609020204030204" pitchFamily="49" charset="0"/>
              </a:rPr>
              <a:t>cl2 </a:t>
            </a:r>
            <a:r>
              <a:rPr lang="it-IT" sz="1800" dirty="0"/>
              <a:t>si selezionano con </a:t>
            </a:r>
            <a:r>
              <a:rPr lang="en-US" sz="1800" dirty="0">
                <a:solidFill>
                  <a:srgbClr val="800000"/>
                </a:solidFill>
                <a:latin typeface="Consolas" panose="020B0609020204030204" pitchFamily="49" charset="0"/>
              </a:rPr>
              <a:t>div.cl1.cl2</a:t>
            </a:r>
          </a:p>
          <a:p>
            <a:r>
              <a:rPr lang="it-IT" sz="1800" dirty="0"/>
              <a:t>I </a:t>
            </a:r>
            <a:r>
              <a:rPr lang="it-IT" sz="1800" dirty="0" err="1"/>
              <a:t>tag</a:t>
            </a:r>
            <a:r>
              <a:rPr lang="it-IT" sz="1800" dirty="0"/>
              <a:t> </a:t>
            </a:r>
            <a:r>
              <a:rPr lang="en-US" sz="1800" dirty="0">
                <a:solidFill>
                  <a:srgbClr val="800000"/>
                </a:solidFill>
                <a:latin typeface="Consolas" panose="020B0609020204030204" pitchFamily="49" charset="0"/>
              </a:rPr>
              <a:t>div </a:t>
            </a:r>
            <a:r>
              <a:rPr lang="it-IT" sz="1800" dirty="0"/>
              <a:t>con classi </a:t>
            </a:r>
            <a:r>
              <a:rPr lang="en-US" sz="1800" dirty="0">
                <a:solidFill>
                  <a:srgbClr val="800000"/>
                </a:solidFill>
                <a:latin typeface="Consolas" panose="020B0609020204030204" pitchFamily="49" charset="0"/>
              </a:rPr>
              <a:t>cl1 </a:t>
            </a:r>
            <a:r>
              <a:rPr lang="it-IT" sz="1800" dirty="0"/>
              <a:t>o </a:t>
            </a:r>
            <a:r>
              <a:rPr lang="en-US" sz="1800" dirty="0">
                <a:solidFill>
                  <a:srgbClr val="800000"/>
                </a:solidFill>
                <a:latin typeface="Consolas" panose="020B0609020204030204" pitchFamily="49" charset="0"/>
              </a:rPr>
              <a:t>cl2 </a:t>
            </a:r>
            <a:r>
              <a:rPr lang="it-IT" sz="1800" dirty="0"/>
              <a:t>si selezionano con  </a:t>
            </a:r>
            <a:r>
              <a:rPr lang="en-US" sz="1800" dirty="0">
                <a:solidFill>
                  <a:srgbClr val="800000"/>
                </a:solidFill>
                <a:latin typeface="Consolas" panose="020B0609020204030204" pitchFamily="49" charset="0"/>
              </a:rPr>
              <a:t>div.cl1, div.cl2</a:t>
            </a:r>
          </a:p>
          <a:p>
            <a:r>
              <a:rPr lang="en-US" sz="1800" dirty="0">
                <a:solidFill>
                  <a:srgbClr val="800000"/>
                </a:solidFill>
                <a:latin typeface="Consolas" panose="020B0609020204030204" pitchFamily="49" charset="0"/>
              </a:rPr>
              <a:t>div .cl1 .cl2 </a:t>
            </a:r>
            <a:br>
              <a:rPr lang="en-US" sz="1800" dirty="0">
                <a:solidFill>
                  <a:srgbClr val="800000"/>
                </a:solidFill>
                <a:latin typeface="Consolas" panose="020B0609020204030204" pitchFamily="49" charset="0"/>
              </a:rPr>
            </a:br>
            <a:r>
              <a:rPr lang="it-IT" sz="1800" dirty="0"/>
              <a:t>Seleziona tutti i gli elementi con classe </a:t>
            </a:r>
            <a:r>
              <a:rPr lang="en-US" sz="1800" dirty="0">
                <a:solidFill>
                  <a:srgbClr val="800000"/>
                </a:solidFill>
                <a:latin typeface="Consolas" panose="020B0609020204030204" pitchFamily="49" charset="0"/>
              </a:rPr>
              <a:t>cl2 </a:t>
            </a:r>
            <a:r>
              <a:rPr lang="it-IT" sz="1800" dirty="0"/>
              <a:t>discendenti di un elemento con classe </a:t>
            </a:r>
            <a:r>
              <a:rPr lang="en-US" sz="1800" dirty="0">
                <a:solidFill>
                  <a:srgbClr val="800000"/>
                </a:solidFill>
                <a:latin typeface="Consolas" panose="020B0609020204030204" pitchFamily="49" charset="0"/>
              </a:rPr>
              <a:t>cl1</a:t>
            </a:r>
            <a:r>
              <a:rPr lang="it-IT" sz="1800" dirty="0"/>
              <a:t>, a sua volta discendente da un </a:t>
            </a:r>
            <a:r>
              <a:rPr lang="en-US" sz="1800" dirty="0">
                <a:solidFill>
                  <a:srgbClr val="800000"/>
                </a:solidFill>
                <a:latin typeface="Consolas" panose="020B0609020204030204" pitchFamily="49" charset="0"/>
              </a:rPr>
              <a:t>div </a:t>
            </a:r>
          </a:p>
          <a:p>
            <a:r>
              <a:rPr lang="en-US" sz="1800" dirty="0">
                <a:solidFill>
                  <a:srgbClr val="800000"/>
                </a:solidFill>
                <a:latin typeface="Consolas" panose="020B0609020204030204" pitchFamily="49" charset="0"/>
              </a:rPr>
              <a:t>div.cl1 .cl2 </a:t>
            </a:r>
            <a:br>
              <a:rPr lang="en-US" sz="1800" dirty="0">
                <a:solidFill>
                  <a:srgbClr val="800000"/>
                </a:solidFill>
                <a:latin typeface="Consolas" panose="020B0609020204030204" pitchFamily="49" charset="0"/>
              </a:rPr>
            </a:br>
            <a:r>
              <a:rPr lang="it-IT" sz="1800" dirty="0"/>
              <a:t>Seleziona tutti i discendenti con classe </a:t>
            </a:r>
            <a:r>
              <a:rPr lang="en-US" sz="1800" dirty="0">
                <a:solidFill>
                  <a:srgbClr val="800000"/>
                </a:solidFill>
                <a:latin typeface="Consolas" panose="020B0609020204030204" pitchFamily="49" charset="0"/>
              </a:rPr>
              <a:t>cl2 </a:t>
            </a:r>
            <a:r>
              <a:rPr lang="it-IT" sz="1800" dirty="0"/>
              <a:t>di tutti i </a:t>
            </a:r>
            <a:r>
              <a:rPr lang="en-US" sz="1800" dirty="0">
                <a:solidFill>
                  <a:srgbClr val="800000"/>
                </a:solidFill>
                <a:latin typeface="Consolas" panose="020B0609020204030204" pitchFamily="49" charset="0"/>
              </a:rPr>
              <a:t>div </a:t>
            </a:r>
            <a:r>
              <a:rPr lang="it-IT" sz="1800" dirty="0"/>
              <a:t>che abbiano classe </a:t>
            </a:r>
            <a:r>
              <a:rPr lang="en-US" sz="1800" dirty="0">
                <a:solidFill>
                  <a:srgbClr val="800000"/>
                </a:solidFill>
                <a:latin typeface="Consolas" panose="020B0609020204030204" pitchFamily="49" charset="0"/>
              </a:rPr>
              <a:t>cl1 </a:t>
            </a:r>
          </a:p>
          <a:p>
            <a:r>
              <a:rPr lang="en-US" sz="1800" dirty="0">
                <a:solidFill>
                  <a:srgbClr val="800000"/>
                </a:solidFill>
                <a:latin typeface="Consolas" panose="020B0609020204030204" pitchFamily="49" charset="0"/>
              </a:rPr>
              <a:t>div .cl1.cl2 </a:t>
            </a:r>
            <a:br>
              <a:rPr lang="it-IT" sz="1800" dirty="0"/>
            </a:br>
            <a:r>
              <a:rPr lang="it-IT" sz="1800" dirty="0"/>
              <a:t>Seleziona tutti gli elementi con classe </a:t>
            </a:r>
            <a:r>
              <a:rPr lang="en-US" sz="1800" dirty="0">
                <a:solidFill>
                  <a:srgbClr val="800000"/>
                </a:solidFill>
                <a:latin typeface="Consolas" panose="020B0609020204030204" pitchFamily="49" charset="0"/>
              </a:rPr>
              <a:t>cl1 </a:t>
            </a:r>
            <a:r>
              <a:rPr lang="it-IT" sz="1800" dirty="0"/>
              <a:t>e </a:t>
            </a:r>
            <a:r>
              <a:rPr lang="en-US" sz="1800" dirty="0">
                <a:solidFill>
                  <a:srgbClr val="800000"/>
                </a:solidFill>
                <a:latin typeface="Consolas" panose="020B0609020204030204" pitchFamily="49" charset="0"/>
              </a:rPr>
              <a:t>cl2 </a:t>
            </a:r>
            <a:r>
              <a:rPr lang="it-IT" sz="1800" dirty="0"/>
              <a:t>discendenti da un </a:t>
            </a:r>
            <a:r>
              <a:rPr lang="en-US" sz="1800" dirty="0">
                <a:solidFill>
                  <a:srgbClr val="800000"/>
                </a:solidFill>
                <a:latin typeface="Consolas" panose="020B0609020204030204" pitchFamily="49" charset="0"/>
              </a:rPr>
              <a:t>div </a:t>
            </a:r>
          </a:p>
          <a:p>
            <a:r>
              <a:rPr lang="it-IT" sz="1800" dirty="0"/>
              <a:t>Esempio selettore con condizione su attributo combinato con </a:t>
            </a:r>
            <a:r>
              <a:rPr lang="it-IT" sz="1800" dirty="0" err="1"/>
              <a:t>pseudoclasse</a:t>
            </a:r>
            <a:r>
              <a:rPr lang="it-IT" sz="1800" dirty="0"/>
              <a:t> </a:t>
            </a:r>
            <a:br>
              <a:rPr lang="it-IT" sz="1800" dirty="0"/>
            </a:br>
            <a:r>
              <a:rPr lang="en-US" sz="1800" dirty="0">
                <a:solidFill>
                  <a:srgbClr val="800000"/>
                </a:solidFill>
                <a:latin typeface="Consolas" panose="020B0609020204030204" pitchFamily="49" charset="0"/>
              </a:rPr>
              <a:t>a[title="text"]:link </a:t>
            </a:r>
          </a:p>
          <a:p>
            <a:r>
              <a:rPr lang="en-US" sz="1800" dirty="0">
                <a:solidFill>
                  <a:srgbClr val="800000"/>
                </a:solidFill>
                <a:latin typeface="Consolas" panose="020B0609020204030204" pitchFamily="49" charset="0"/>
              </a:rPr>
              <a:t>a:visited:hover </a:t>
            </a:r>
            <a:r>
              <a:rPr lang="it-IT" sz="1800" dirty="0"/>
              <a:t>seleziona i link visitati quando ci si passa sopra col mouse</a:t>
            </a:r>
            <a:endParaRPr lang="en-US" sz="1800" dirty="0">
              <a:solidFill>
                <a:srgbClr val="800000"/>
              </a:solidFill>
              <a:latin typeface="Consolas" panose="020B0609020204030204" pitchFamily="49" charset="0"/>
            </a:endParaRPr>
          </a:p>
        </p:txBody>
      </p:sp>
    </p:spTree>
    <p:extLst>
      <p:ext uri="{BB962C8B-B14F-4D97-AF65-F5344CB8AC3E}">
        <p14:creationId xmlns:p14="http://schemas.microsoft.com/office/powerpoint/2010/main" val="320664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CSS</a:t>
            </a:r>
            <a:endParaRPr lang="it-IT" dirty="0"/>
          </a:p>
        </p:txBody>
      </p:sp>
      <p:sp>
        <p:nvSpPr>
          <p:cNvPr id="4" name="Content Placeholder 2">
            <a:extLst>
              <a:ext uri="{FF2B5EF4-FFF2-40B4-BE49-F238E27FC236}">
                <a16:creationId xmlns:a16="http://schemas.microsoft.com/office/drawing/2014/main" id="{06FCDE6D-200E-4CCB-962B-9699EF889E2D}"/>
              </a:ext>
            </a:extLst>
          </p:cNvPr>
          <p:cNvSpPr txBox="1">
            <a:spLocks/>
          </p:cNvSpPr>
          <p:nvPr/>
        </p:nvSpPr>
        <p:spPr>
          <a:xfrm>
            <a:off x="1775520" y="1988840"/>
            <a:ext cx="10081120" cy="432048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it-IT" sz="2600" dirty="0"/>
              <a:t>Le regole CSS possono definire:</a:t>
            </a:r>
          </a:p>
          <a:p>
            <a:r>
              <a:rPr lang="it-IT" sz="2600" dirty="0"/>
              <a:t>sfondo</a:t>
            </a:r>
          </a:p>
          <a:p>
            <a:r>
              <a:rPr lang="it-IT" sz="2600" dirty="0"/>
              <a:t>testo </a:t>
            </a:r>
          </a:p>
          <a:p>
            <a:r>
              <a:rPr lang="it-IT" sz="2600" dirty="0"/>
              <a:t>liste</a:t>
            </a:r>
          </a:p>
          <a:p>
            <a:r>
              <a:rPr lang="it-IT" sz="2600" dirty="0"/>
              <a:t>tabelle</a:t>
            </a:r>
          </a:p>
          <a:p>
            <a:r>
              <a:rPr lang="it-IT" sz="2600" dirty="0"/>
              <a:t>gruppi e layout</a:t>
            </a:r>
          </a:p>
          <a:p>
            <a:pPr lvl="1"/>
            <a:r>
              <a:rPr lang="it-IT" sz="2800" dirty="0"/>
              <a:t>box model</a:t>
            </a:r>
          </a:p>
          <a:p>
            <a:pPr lvl="1"/>
            <a:r>
              <a:rPr lang="it-IT" sz="2800" dirty="0"/>
              <a:t>dimensioni</a:t>
            </a:r>
          </a:p>
          <a:p>
            <a:pPr lvl="1"/>
            <a:r>
              <a:rPr lang="it-IT" sz="2800" dirty="0"/>
              <a:t>posizionamento</a:t>
            </a:r>
          </a:p>
        </p:txBody>
      </p:sp>
    </p:spTree>
    <p:extLst>
      <p:ext uri="{BB962C8B-B14F-4D97-AF65-F5344CB8AC3E}">
        <p14:creationId xmlns:p14="http://schemas.microsoft.com/office/powerpoint/2010/main" val="288122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Dimensioni</a:t>
            </a:r>
            <a:endParaRPr lang="it-IT" dirty="0"/>
          </a:p>
        </p:txBody>
      </p:sp>
      <p:sp>
        <p:nvSpPr>
          <p:cNvPr id="3" name="Content Placeholder 2"/>
          <p:cNvSpPr>
            <a:spLocks noGrp="1"/>
          </p:cNvSpPr>
          <p:nvPr>
            <p:ph idx="1"/>
          </p:nvPr>
        </p:nvSpPr>
        <p:spPr>
          <a:xfrm>
            <a:off x="1775520" y="1988840"/>
            <a:ext cx="10081120" cy="4320480"/>
          </a:xfrm>
        </p:spPr>
        <p:txBody>
          <a:bodyPr>
            <a:noAutofit/>
          </a:bodyPr>
          <a:lstStyle/>
          <a:p>
            <a:pPr marL="0" indent="0">
              <a:buNone/>
            </a:pPr>
            <a:r>
              <a:rPr lang="it-IT" sz="2400" dirty="0"/>
              <a:t>Le dimensioni degli oggetti possono essere definite in tanti modi:</a:t>
            </a:r>
          </a:p>
          <a:p>
            <a:pPr lvl="1"/>
            <a:r>
              <a:rPr lang="it-IT" sz="2400" dirty="0"/>
              <a:t>%, percentuale (rispetto alla dimensione dell’elemento contenitore)</a:t>
            </a:r>
          </a:p>
          <a:p>
            <a:pPr lvl="1"/>
            <a:r>
              <a:rPr lang="it-IT" sz="2400" dirty="0"/>
              <a:t>in, pollici</a:t>
            </a:r>
          </a:p>
          <a:p>
            <a:pPr lvl="1"/>
            <a:r>
              <a:rPr lang="it-IT" sz="2400" dirty="0"/>
              <a:t>cm, </a:t>
            </a:r>
            <a:r>
              <a:rPr lang="it-IT" sz="2400" dirty="0" err="1"/>
              <a:t>centrimentri</a:t>
            </a:r>
            <a:endParaRPr lang="it-IT" sz="2400" dirty="0"/>
          </a:p>
          <a:p>
            <a:pPr lvl="1"/>
            <a:r>
              <a:rPr lang="it-IT" sz="2400" dirty="0"/>
              <a:t>mm, millimetri</a:t>
            </a:r>
          </a:p>
          <a:p>
            <a:pPr lvl="1"/>
            <a:r>
              <a:rPr lang="it-IT" sz="2400" dirty="0" err="1"/>
              <a:t>px</a:t>
            </a:r>
            <a:r>
              <a:rPr lang="it-IT" sz="2400" dirty="0"/>
              <a:t>, pixel (ovvero un punto sullo schermo)</a:t>
            </a:r>
          </a:p>
          <a:p>
            <a:pPr lvl="1"/>
            <a:r>
              <a:rPr lang="it-IT" sz="2400" dirty="0" err="1"/>
              <a:t>pt</a:t>
            </a:r>
            <a:r>
              <a:rPr lang="it-IT" sz="2400" dirty="0"/>
              <a:t>, 1pt = 1/72in</a:t>
            </a:r>
          </a:p>
          <a:p>
            <a:pPr lvl="1"/>
            <a:r>
              <a:rPr lang="it-IT" sz="2400" dirty="0" err="1"/>
              <a:t>em</a:t>
            </a:r>
            <a:r>
              <a:rPr lang="it-IT" sz="2400" dirty="0"/>
              <a:t>, 1em rappresenta la dimensione del font corrente. In questo modo è possibile adattare la dimensione del testo in base alla preferenze del lettore.</a:t>
            </a:r>
          </a:p>
          <a:p>
            <a:pPr lvl="1"/>
            <a:endParaRPr lang="it-IT" sz="2400" dirty="0"/>
          </a:p>
        </p:txBody>
      </p:sp>
    </p:spTree>
    <p:extLst>
      <p:ext uri="{BB962C8B-B14F-4D97-AF65-F5344CB8AC3E}">
        <p14:creationId xmlns:p14="http://schemas.microsoft.com/office/powerpoint/2010/main" val="413994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Colori</a:t>
            </a:r>
            <a:endParaRPr lang="it-IT" dirty="0"/>
          </a:p>
        </p:txBody>
      </p:sp>
      <p:sp>
        <p:nvSpPr>
          <p:cNvPr id="3" name="Content Placeholder 2"/>
          <p:cNvSpPr>
            <a:spLocks noGrp="1"/>
          </p:cNvSpPr>
          <p:nvPr>
            <p:ph idx="1"/>
          </p:nvPr>
        </p:nvSpPr>
        <p:spPr>
          <a:xfrm>
            <a:off x="1775520" y="1988840"/>
            <a:ext cx="10416480" cy="4943076"/>
          </a:xfrm>
        </p:spPr>
        <p:txBody>
          <a:bodyPr>
            <a:normAutofit/>
          </a:bodyPr>
          <a:lstStyle/>
          <a:p>
            <a:r>
              <a:rPr lang="it-IT" sz="2600" dirty="0"/>
              <a:t>Usando il loro nome in inglese</a:t>
            </a:r>
          </a:p>
          <a:p>
            <a:pPr lvl="1"/>
            <a:r>
              <a:rPr lang="it-IT" sz="2600" dirty="0"/>
              <a:t> valido per i colori classici (red, </a:t>
            </a:r>
            <a:r>
              <a:rPr lang="it-IT" sz="2600" dirty="0" err="1"/>
              <a:t>yellow</a:t>
            </a:r>
            <a:r>
              <a:rPr lang="it-IT" sz="2600" dirty="0"/>
              <a:t>, blue, white,....)</a:t>
            </a:r>
          </a:p>
          <a:p>
            <a:r>
              <a:rPr lang="it-IT" sz="2600" dirty="0"/>
              <a:t>Specificando il valore dei tre canali RGB (RED, GREEN, BLUE)</a:t>
            </a:r>
          </a:p>
          <a:p>
            <a:pPr lvl="1"/>
            <a:r>
              <a:rPr lang="it-IT" sz="2600" dirty="0"/>
              <a:t>si usa un byte per canale (valori tra 0-256) </a:t>
            </a:r>
          </a:p>
          <a:p>
            <a:pPr lvl="1"/>
            <a:r>
              <a:rPr lang="it-IT" sz="2600" dirty="0"/>
              <a:t>si possono formare più di 16 milioni di combinazioni </a:t>
            </a:r>
          </a:p>
          <a:p>
            <a:r>
              <a:rPr lang="it-IT" sz="2600" dirty="0"/>
              <a:t>RGB Esadecimale (#000000)</a:t>
            </a:r>
          </a:p>
          <a:p>
            <a:r>
              <a:rPr lang="it-IT" sz="2600" dirty="0"/>
              <a:t>RGB base 10 (255,255,255) </a:t>
            </a:r>
          </a:p>
          <a:p>
            <a:pPr lvl="1"/>
            <a:endParaRPr lang="it-IT" sz="2600" dirty="0"/>
          </a:p>
        </p:txBody>
      </p:sp>
    </p:spTree>
    <p:extLst>
      <p:ext uri="{BB962C8B-B14F-4D97-AF65-F5344CB8AC3E}">
        <p14:creationId xmlns:p14="http://schemas.microsoft.com/office/powerpoint/2010/main" val="253764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Colori</a:t>
            </a:r>
            <a:endParaRPr lang="it-IT" dirty="0"/>
          </a:p>
        </p:txBody>
      </p:sp>
      <p:sp>
        <p:nvSpPr>
          <p:cNvPr id="3" name="Content Placeholder 2"/>
          <p:cNvSpPr>
            <a:spLocks noGrp="1"/>
          </p:cNvSpPr>
          <p:nvPr>
            <p:ph idx="1"/>
          </p:nvPr>
        </p:nvSpPr>
        <p:spPr>
          <a:xfrm>
            <a:off x="1775520" y="1988840"/>
            <a:ext cx="10416480" cy="4943076"/>
          </a:xfrm>
        </p:spPr>
        <p:txBody>
          <a:bodyPr>
            <a:normAutofit/>
          </a:bodyPr>
          <a:lstStyle/>
          <a:p>
            <a:r>
              <a:rPr lang="it-IT" sz="2600" dirty="0"/>
              <a:t>Le trasparenze sono gestite sugli elementi</a:t>
            </a:r>
          </a:p>
          <a:p>
            <a:pPr lvl="1"/>
            <a:r>
              <a:rPr lang="it-IT" sz="2600" dirty="0"/>
              <a:t>ha un valore compreso tra 0 (</a:t>
            </a:r>
            <a:r>
              <a:rPr lang="it-IT" sz="2600" dirty="0" err="1"/>
              <a:t>max</a:t>
            </a:r>
            <a:r>
              <a:rPr lang="it-IT" sz="2600" dirty="0"/>
              <a:t>) e 1 (</a:t>
            </a:r>
            <a:r>
              <a:rPr lang="it-IT" sz="2600" dirty="0" err="1"/>
              <a:t>min</a:t>
            </a:r>
            <a:r>
              <a:rPr lang="it-IT" sz="2600" dirty="0"/>
              <a:t>)</a:t>
            </a:r>
          </a:p>
          <a:p>
            <a:r>
              <a:rPr lang="it-IT" sz="2600" dirty="0"/>
              <a:t>Generalmente è definito dall’attributo </a:t>
            </a:r>
            <a:r>
              <a:rPr lang="it-IT" sz="2600" b="1" dirty="0" err="1"/>
              <a:t>opacity</a:t>
            </a:r>
            <a:endParaRPr lang="it-IT" sz="2600" dirty="0"/>
          </a:p>
          <a:p>
            <a:r>
              <a:rPr lang="it-IT" sz="2600" dirty="0"/>
              <a:t>La versione CSS3 gestisce il canale </a:t>
            </a:r>
            <a:r>
              <a:rPr lang="it-IT" sz="2600" dirty="0" err="1"/>
              <a:t>alpha</a:t>
            </a:r>
            <a:r>
              <a:rPr lang="it-IT" sz="2600" dirty="0"/>
              <a:t> anche direttamente nella definizione del colore </a:t>
            </a:r>
          </a:p>
          <a:p>
            <a:pPr lvl="1"/>
            <a:r>
              <a:rPr lang="it-IT" sz="2600" dirty="0"/>
              <a:t>(RGBA) 	– 	</a:t>
            </a:r>
            <a:r>
              <a:rPr lang="it-IT" sz="2600" dirty="0" err="1"/>
              <a:t>rgba</a:t>
            </a:r>
            <a:r>
              <a:rPr lang="it-IT" sz="2600" dirty="0"/>
              <a:t>(100, 100, 100, 0.3)</a:t>
            </a:r>
          </a:p>
        </p:txBody>
      </p:sp>
    </p:spTree>
    <p:extLst>
      <p:ext uri="{BB962C8B-B14F-4D97-AF65-F5344CB8AC3E}">
        <p14:creationId xmlns:p14="http://schemas.microsoft.com/office/powerpoint/2010/main" val="121816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Colori</a:t>
            </a:r>
            <a:endParaRPr lang="it-IT" dirty="0"/>
          </a:p>
        </p:txBody>
      </p:sp>
      <p:sp>
        <p:nvSpPr>
          <p:cNvPr id="3" name="Content Placeholder 2"/>
          <p:cNvSpPr>
            <a:spLocks noGrp="1"/>
          </p:cNvSpPr>
          <p:nvPr>
            <p:ph idx="1"/>
          </p:nvPr>
        </p:nvSpPr>
        <p:spPr>
          <a:xfrm>
            <a:off x="1775520" y="1988840"/>
            <a:ext cx="10416480" cy="4943076"/>
          </a:xfrm>
        </p:spPr>
        <p:txBody>
          <a:bodyPr>
            <a:noAutofit/>
          </a:bodyPr>
          <a:lstStyle/>
          <a:p>
            <a:pPr marL="0" indent="0">
              <a:buNone/>
            </a:pPr>
            <a:r>
              <a:rPr lang="it-IT" sz="2600" dirty="0"/>
              <a:t>È possibile passare dalla versione RGB alla HEX e viceversa:</a:t>
            </a:r>
          </a:p>
          <a:p>
            <a:r>
              <a:rPr lang="pt-BR" sz="2600" i="0" dirty="0"/>
              <a:t>HEX = (RED*65536)+(GREEN*256)+BLUE</a:t>
            </a:r>
          </a:p>
          <a:p>
            <a:pPr lvl="1"/>
            <a:r>
              <a:rPr lang="pt-BR" sz="2600" i="0" dirty="0"/>
              <a:t>RGB(0,0,255)</a:t>
            </a:r>
          </a:p>
          <a:p>
            <a:pPr lvl="1"/>
            <a:r>
              <a:rPr lang="it-IT" sz="2600" i="0" dirty="0"/>
              <a:t>0*65536+0*256+255 = # 0000FF</a:t>
            </a:r>
            <a:endParaRPr lang="pt-BR" sz="2600" i="0" dirty="0"/>
          </a:p>
          <a:p>
            <a:r>
              <a:rPr lang="pt-BR" sz="2600" dirty="0"/>
              <a:t>RGB = #</a:t>
            </a:r>
            <a:r>
              <a:rPr lang="pt-BR" sz="2600" dirty="0">
                <a:solidFill>
                  <a:srgbClr val="FF0000"/>
                </a:solidFill>
              </a:rPr>
              <a:t>12</a:t>
            </a:r>
            <a:r>
              <a:rPr lang="pt-BR" sz="2600" dirty="0"/>
              <a:t> </a:t>
            </a:r>
            <a:r>
              <a:rPr lang="pt-BR" sz="2600" dirty="0">
                <a:solidFill>
                  <a:srgbClr val="00B050"/>
                </a:solidFill>
              </a:rPr>
              <a:t>34</a:t>
            </a:r>
            <a:r>
              <a:rPr lang="pt-BR" sz="2600" dirty="0"/>
              <a:t> </a:t>
            </a:r>
            <a:r>
              <a:rPr lang="pt-BR" sz="2600" dirty="0">
                <a:solidFill>
                  <a:srgbClr val="0000FF"/>
                </a:solidFill>
              </a:rPr>
              <a:t>56 </a:t>
            </a:r>
            <a:r>
              <a:rPr lang="pt-BR" sz="2600" dirty="0">
                <a:solidFill>
                  <a:srgbClr val="44546A"/>
                </a:solidFill>
              </a:rPr>
              <a:t>in base 10</a:t>
            </a:r>
          </a:p>
          <a:p>
            <a:pPr lvl="1"/>
            <a:r>
              <a:rPr lang="pt-BR" sz="2600" dirty="0">
                <a:solidFill>
                  <a:srgbClr val="44546A"/>
                </a:solidFill>
              </a:rPr>
              <a:t>#0000FF</a:t>
            </a:r>
          </a:p>
          <a:p>
            <a:pPr lvl="1"/>
            <a:r>
              <a:rPr lang="pt-BR" sz="2600" i="1" dirty="0"/>
              <a:t>R</a:t>
            </a:r>
            <a:r>
              <a:rPr lang="pt-BR" sz="2600" dirty="0"/>
              <a:t> = </a:t>
            </a:r>
            <a:r>
              <a:rPr lang="pt-BR" sz="2600" dirty="0">
                <a:solidFill>
                  <a:srgbClr val="FF0000"/>
                </a:solidFill>
              </a:rPr>
              <a:t>00</a:t>
            </a:r>
            <a:r>
              <a:rPr lang="pt-BR" sz="2600" baseline="-25000" dirty="0"/>
              <a:t>16</a:t>
            </a:r>
            <a:r>
              <a:rPr lang="pt-BR" sz="2600" dirty="0"/>
              <a:t> = 0</a:t>
            </a:r>
            <a:r>
              <a:rPr lang="pt-BR" sz="2600" baseline="-25000" dirty="0"/>
              <a:t>10</a:t>
            </a:r>
            <a:endParaRPr lang="pt-BR" sz="2600" dirty="0"/>
          </a:p>
          <a:p>
            <a:pPr lvl="1"/>
            <a:r>
              <a:rPr lang="pt-BR" sz="2600" i="1" dirty="0"/>
              <a:t>G</a:t>
            </a:r>
            <a:r>
              <a:rPr lang="pt-BR" sz="2600" dirty="0"/>
              <a:t> = </a:t>
            </a:r>
            <a:r>
              <a:rPr lang="pt-BR" sz="2600" dirty="0">
                <a:solidFill>
                  <a:srgbClr val="00B050"/>
                </a:solidFill>
              </a:rPr>
              <a:t>00</a:t>
            </a:r>
            <a:r>
              <a:rPr lang="pt-BR" sz="2600" baseline="-25000" dirty="0"/>
              <a:t>16</a:t>
            </a:r>
            <a:r>
              <a:rPr lang="pt-BR" sz="2600" dirty="0"/>
              <a:t> = 0</a:t>
            </a:r>
            <a:r>
              <a:rPr lang="pt-BR" sz="2600" baseline="-25000" dirty="0"/>
              <a:t>10</a:t>
            </a:r>
            <a:endParaRPr lang="pt-BR" sz="2600" dirty="0"/>
          </a:p>
          <a:p>
            <a:pPr lvl="1"/>
            <a:r>
              <a:rPr lang="pt-BR" sz="2600" i="1" dirty="0"/>
              <a:t>B</a:t>
            </a:r>
            <a:r>
              <a:rPr lang="pt-BR" sz="2600" dirty="0"/>
              <a:t> = </a:t>
            </a:r>
            <a:r>
              <a:rPr lang="pt-BR" sz="2600" dirty="0">
                <a:solidFill>
                  <a:srgbClr val="0000FF"/>
                </a:solidFill>
              </a:rPr>
              <a:t>FF</a:t>
            </a:r>
            <a:r>
              <a:rPr lang="pt-BR" sz="2600" baseline="-25000" dirty="0"/>
              <a:t>16</a:t>
            </a:r>
            <a:r>
              <a:rPr lang="pt-BR" sz="2600" dirty="0"/>
              <a:t> = 255</a:t>
            </a:r>
            <a:r>
              <a:rPr lang="pt-BR" sz="2600" baseline="-25000" dirty="0"/>
              <a:t>10</a:t>
            </a:r>
            <a:endParaRPr lang="pt-BR" sz="2600" dirty="0"/>
          </a:p>
          <a:p>
            <a:endParaRPr lang="it-IT" sz="2600" dirty="0"/>
          </a:p>
          <a:p>
            <a:pPr lvl="1"/>
            <a:endParaRPr lang="it-IT" sz="2600" dirty="0"/>
          </a:p>
        </p:txBody>
      </p:sp>
    </p:spTree>
    <p:extLst>
      <p:ext uri="{BB962C8B-B14F-4D97-AF65-F5344CB8AC3E}">
        <p14:creationId xmlns:p14="http://schemas.microsoft.com/office/powerpoint/2010/main" val="301490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Colori Esempio</a:t>
            </a:r>
            <a:endParaRPr lang="it-IT" dirty="0"/>
          </a:p>
        </p:txBody>
      </p:sp>
      <p:pic>
        <p:nvPicPr>
          <p:cNvPr id="3" name="Picture 2">
            <a:extLst>
              <a:ext uri="{FF2B5EF4-FFF2-40B4-BE49-F238E27FC236}">
                <a16:creationId xmlns:a16="http://schemas.microsoft.com/office/drawing/2014/main" id="{D2A1ADDC-B02D-4B5B-B89C-49A37D45FB88}"/>
              </a:ext>
            </a:extLst>
          </p:cNvPr>
          <p:cNvPicPr>
            <a:picLocks noChangeAspect="1"/>
          </p:cNvPicPr>
          <p:nvPr/>
        </p:nvPicPr>
        <p:blipFill rotWithShape="1">
          <a:blip r:embed="rId2"/>
          <a:srcRect l="10001" t="21650" r="37005" b="16401"/>
          <a:stretch/>
        </p:blipFill>
        <p:spPr>
          <a:xfrm>
            <a:off x="2077616" y="1473140"/>
            <a:ext cx="8189168" cy="5384860"/>
          </a:xfrm>
          <a:prstGeom prst="rect">
            <a:avLst/>
          </a:prstGeom>
        </p:spPr>
      </p:pic>
    </p:spTree>
    <p:extLst>
      <p:ext uri="{BB962C8B-B14F-4D97-AF65-F5344CB8AC3E}">
        <p14:creationId xmlns:p14="http://schemas.microsoft.com/office/powerpoint/2010/main" val="183741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Stili - Sfondo </a:t>
            </a:r>
          </a:p>
        </p:txBody>
      </p:sp>
      <p:sp>
        <p:nvSpPr>
          <p:cNvPr id="3" name="Content Placeholder 2"/>
          <p:cNvSpPr>
            <a:spLocks noGrp="1"/>
          </p:cNvSpPr>
          <p:nvPr>
            <p:ph idx="1"/>
          </p:nvPr>
        </p:nvSpPr>
        <p:spPr>
          <a:xfrm>
            <a:off x="1759258" y="2019745"/>
            <a:ext cx="10097382" cy="2201343"/>
          </a:xfrm>
        </p:spPr>
        <p:txBody>
          <a:bodyPr>
            <a:noAutofit/>
          </a:bodyPr>
          <a:lstStyle/>
          <a:p>
            <a:r>
              <a:rPr lang="it-IT" sz="2600" dirty="0">
                <a:latin typeface="+mj-lt"/>
              </a:rPr>
              <a:t>Proprietà: </a:t>
            </a:r>
            <a:r>
              <a:rPr lang="it-IT" sz="2600" dirty="0">
                <a:solidFill>
                  <a:srgbClr val="FF0000"/>
                </a:solidFill>
                <a:latin typeface="+mj-lt"/>
              </a:rPr>
              <a:t>background-color</a:t>
            </a:r>
          </a:p>
          <a:p>
            <a:r>
              <a:rPr lang="it-IT" sz="2600" dirty="0">
                <a:latin typeface="+mj-lt"/>
              </a:rPr>
              <a:t>Può essere impostato in modo diverso per ogni elemento</a:t>
            </a:r>
          </a:p>
          <a:p>
            <a:r>
              <a:rPr lang="it-IT" sz="2600" dirty="0">
                <a:latin typeface="+mj-lt"/>
              </a:rPr>
              <a:t>NB fai attenzione al contrasto con il testo</a:t>
            </a:r>
            <a:br>
              <a:rPr lang="it-IT" sz="2600" dirty="0">
                <a:latin typeface="+mj-lt"/>
              </a:rPr>
            </a:br>
            <a:r>
              <a:rPr lang="it-IT" sz="2600" dirty="0">
                <a:latin typeface="+mj-lt"/>
                <a:hlinkClick r:id="rId3"/>
              </a:rPr>
              <a:t>http://snook.ca/technical/colour_contrast/colour.html</a:t>
            </a:r>
            <a:r>
              <a:rPr lang="it-IT" sz="2600" dirty="0">
                <a:latin typeface="+mj-lt"/>
              </a:rPr>
              <a:t>  </a:t>
            </a:r>
          </a:p>
        </p:txBody>
      </p:sp>
      <p:sp>
        <p:nvSpPr>
          <p:cNvPr id="4" name="Rettangolo 3">
            <a:extLst>
              <a:ext uri="{FF2B5EF4-FFF2-40B4-BE49-F238E27FC236}">
                <a16:creationId xmlns:a16="http://schemas.microsoft.com/office/drawing/2014/main" id="{1C2BF400-274F-44F9-B693-A80267DE010E}"/>
              </a:ext>
            </a:extLst>
          </p:cNvPr>
          <p:cNvSpPr/>
          <p:nvPr/>
        </p:nvSpPr>
        <p:spPr>
          <a:xfrm>
            <a:off x="1758743" y="4077072"/>
            <a:ext cx="6096000" cy="1015663"/>
          </a:xfrm>
          <a:prstGeom prst="rect">
            <a:avLst/>
          </a:prstGeom>
        </p:spPr>
        <p:txBody>
          <a:bodyPr>
            <a:spAutoFit/>
          </a:bodyPr>
          <a:lstStyle/>
          <a:p>
            <a:r>
              <a:rPr lang="it-IT" sz="2000" dirty="0">
                <a:solidFill>
                  <a:srgbClr val="000000"/>
                </a:solidFill>
                <a:latin typeface="Courier"/>
                <a:cs typeface="Courier"/>
              </a:rPr>
              <a:t> </a:t>
            </a:r>
            <a:r>
              <a:rPr lang="it-IT" sz="2000" dirty="0">
                <a:solidFill>
                  <a:srgbClr val="800000"/>
                </a:solidFill>
                <a:latin typeface="Courier"/>
                <a:cs typeface="Courier"/>
              </a:rPr>
              <a:t>body</a:t>
            </a:r>
            <a:r>
              <a:rPr lang="it-IT" sz="2000" dirty="0">
                <a:solidFill>
                  <a:srgbClr val="000000"/>
                </a:solidFill>
                <a:latin typeface="Courier"/>
                <a:cs typeface="Courier"/>
              </a:rPr>
              <a:t> {</a:t>
            </a:r>
          </a:p>
          <a:p>
            <a:r>
              <a:rPr lang="it-IT" sz="2000" dirty="0">
                <a:solidFill>
                  <a:srgbClr val="000000"/>
                </a:solidFill>
                <a:latin typeface="Courier"/>
                <a:cs typeface="Courier"/>
              </a:rPr>
              <a:t>   </a:t>
            </a:r>
            <a:r>
              <a:rPr lang="it-IT" sz="2000" dirty="0">
                <a:solidFill>
                  <a:srgbClr val="FF0000"/>
                </a:solidFill>
                <a:latin typeface="Courier"/>
                <a:cs typeface="Courier"/>
              </a:rPr>
              <a:t>background-color</a:t>
            </a:r>
            <a:r>
              <a:rPr lang="it-IT" sz="2000" dirty="0">
                <a:solidFill>
                  <a:srgbClr val="000000"/>
                </a:solidFill>
                <a:latin typeface="Courier"/>
                <a:cs typeface="Courier"/>
              </a:rPr>
              <a:t>: </a:t>
            </a:r>
            <a:r>
              <a:rPr lang="it-IT" sz="2000" dirty="0">
                <a:solidFill>
                  <a:srgbClr val="0000FF"/>
                </a:solidFill>
                <a:latin typeface="Courier"/>
                <a:cs typeface="Courier"/>
              </a:rPr>
              <a:t>(160,160,160,0)</a:t>
            </a:r>
            <a:r>
              <a:rPr lang="it-IT" sz="2000" dirty="0">
                <a:solidFill>
                  <a:srgbClr val="000000"/>
                </a:solidFill>
                <a:latin typeface="Courier"/>
                <a:cs typeface="Courier"/>
              </a:rPr>
              <a:t>;</a:t>
            </a:r>
          </a:p>
          <a:p>
            <a:r>
              <a:rPr lang="it-IT" sz="2000" dirty="0">
                <a:solidFill>
                  <a:srgbClr val="000000"/>
                </a:solidFill>
                <a:latin typeface="Courier"/>
                <a:cs typeface="Courier"/>
              </a:rPr>
              <a:t> }</a:t>
            </a:r>
          </a:p>
        </p:txBody>
      </p:sp>
      <p:sp>
        <p:nvSpPr>
          <p:cNvPr id="8" name="Rettangolo 7">
            <a:extLst>
              <a:ext uri="{FF2B5EF4-FFF2-40B4-BE49-F238E27FC236}">
                <a16:creationId xmlns:a16="http://schemas.microsoft.com/office/drawing/2014/main" id="{82FF62B5-85D8-4774-9DC3-0DDF92E3932D}"/>
              </a:ext>
            </a:extLst>
          </p:cNvPr>
          <p:cNvSpPr/>
          <p:nvPr/>
        </p:nvSpPr>
        <p:spPr>
          <a:xfrm>
            <a:off x="1758743" y="5264515"/>
            <a:ext cx="6096000" cy="1631216"/>
          </a:xfrm>
          <a:prstGeom prst="rect">
            <a:avLst/>
          </a:prstGeom>
        </p:spPr>
        <p:txBody>
          <a:bodyPr>
            <a:spAutoFit/>
          </a:bodyPr>
          <a:lstStyle/>
          <a:p>
            <a:r>
              <a:rPr lang="it-IT" sz="2000" dirty="0">
                <a:solidFill>
                  <a:srgbClr val="0000FF"/>
                </a:solidFill>
                <a:latin typeface="Courier"/>
                <a:cs typeface="Courier"/>
              </a:rPr>
              <a:t>&lt;</a:t>
            </a:r>
            <a:r>
              <a:rPr lang="it-IT" sz="2000" dirty="0">
                <a:solidFill>
                  <a:srgbClr val="800000"/>
                </a:solidFill>
                <a:latin typeface="Courier"/>
                <a:cs typeface="Courier"/>
              </a:rPr>
              <a:t>body</a:t>
            </a:r>
            <a:r>
              <a:rPr lang="it-IT" sz="2000" dirty="0">
                <a:solidFill>
                  <a:srgbClr val="0000FF"/>
                </a:solidFill>
                <a:latin typeface="Courier"/>
                <a:cs typeface="Courier"/>
              </a:rPr>
              <a:t>&gt;</a:t>
            </a:r>
            <a:endParaRPr lang="it-IT" sz="2000" dirty="0">
              <a:solidFill>
                <a:srgbClr val="000000"/>
              </a:solidFill>
              <a:latin typeface="Courier"/>
              <a:cs typeface="Courier"/>
            </a:endParaRPr>
          </a:p>
          <a:p>
            <a:r>
              <a:rPr lang="en-US" sz="2000" dirty="0">
                <a:solidFill>
                  <a:srgbClr val="000000"/>
                </a:solidFill>
                <a:latin typeface="Courier"/>
                <a:cs typeface="Courier"/>
              </a:rPr>
              <a:t>    </a:t>
            </a:r>
            <a:r>
              <a:rPr lang="en-US" sz="2000" dirty="0">
                <a:solidFill>
                  <a:srgbClr val="0000FF"/>
                </a:solidFill>
                <a:latin typeface="Courier"/>
                <a:cs typeface="Courier"/>
              </a:rPr>
              <a:t>&lt;</a:t>
            </a:r>
            <a:r>
              <a:rPr lang="en-US" sz="2000" dirty="0">
                <a:solidFill>
                  <a:srgbClr val="800000"/>
                </a:solidFill>
                <a:latin typeface="Courier"/>
                <a:cs typeface="Courier"/>
              </a:rPr>
              <a:t>h1</a:t>
            </a:r>
            <a:r>
              <a:rPr lang="en-US" sz="2000" dirty="0">
                <a:solidFill>
                  <a:srgbClr val="0000FF"/>
                </a:solidFill>
                <a:latin typeface="Courier"/>
                <a:cs typeface="Courier"/>
              </a:rPr>
              <a:t>&gt;</a:t>
            </a:r>
            <a:r>
              <a:rPr lang="en-US" sz="2000" dirty="0">
                <a:solidFill>
                  <a:srgbClr val="000000"/>
                </a:solidFill>
                <a:latin typeface="Courier"/>
                <a:cs typeface="Courier"/>
              </a:rPr>
              <a:t>My CSS web page!</a:t>
            </a:r>
            <a:r>
              <a:rPr lang="en-US" sz="2000" dirty="0">
                <a:solidFill>
                  <a:srgbClr val="0000FF"/>
                </a:solidFill>
                <a:latin typeface="Courier"/>
                <a:cs typeface="Courier"/>
              </a:rPr>
              <a:t>&lt;/</a:t>
            </a:r>
            <a:r>
              <a:rPr lang="en-US" sz="2000" dirty="0">
                <a:solidFill>
                  <a:srgbClr val="800000"/>
                </a:solidFill>
                <a:latin typeface="Courier"/>
                <a:cs typeface="Courier"/>
              </a:rPr>
              <a:t>h1</a:t>
            </a:r>
            <a:r>
              <a:rPr lang="en-US" sz="2000" dirty="0">
                <a:solidFill>
                  <a:srgbClr val="0000FF"/>
                </a:solidFill>
                <a:latin typeface="Courier"/>
                <a:cs typeface="Courier"/>
              </a:rPr>
              <a:t>&gt;</a:t>
            </a:r>
            <a:endParaRPr lang="en-US" sz="2000" dirty="0">
              <a:solidFill>
                <a:srgbClr val="000000"/>
              </a:solidFill>
              <a:latin typeface="Courier"/>
              <a:cs typeface="Courier"/>
            </a:endParaRPr>
          </a:p>
          <a:p>
            <a:r>
              <a:rPr lang="en-US" sz="2000" dirty="0">
                <a:solidFill>
                  <a:srgbClr val="000000"/>
                </a:solidFill>
                <a:latin typeface="Courier"/>
                <a:cs typeface="Courier"/>
              </a:rPr>
              <a:t>    </a:t>
            </a:r>
            <a:r>
              <a:rPr lang="en-US" sz="2000" dirty="0">
                <a:solidFill>
                  <a:srgbClr val="0000FF"/>
                </a:solidFill>
                <a:latin typeface="Courier"/>
                <a:cs typeface="Courier"/>
              </a:rPr>
              <a:t>&lt;</a:t>
            </a:r>
            <a:r>
              <a:rPr lang="en-US" sz="2000" dirty="0">
                <a:solidFill>
                  <a:srgbClr val="800000"/>
                </a:solidFill>
                <a:latin typeface="Courier"/>
                <a:cs typeface="Courier"/>
              </a:rPr>
              <a:t>p</a:t>
            </a:r>
            <a:r>
              <a:rPr lang="en-US" sz="2000" dirty="0">
                <a:solidFill>
                  <a:srgbClr val="0000FF"/>
                </a:solidFill>
                <a:latin typeface="Courier"/>
                <a:cs typeface="Courier"/>
              </a:rPr>
              <a:t>&gt;</a:t>
            </a:r>
            <a:r>
              <a:rPr lang="en-US" sz="2000" dirty="0">
                <a:solidFill>
                  <a:srgbClr val="000000"/>
                </a:solidFill>
                <a:latin typeface="Courier"/>
                <a:cs typeface="Courier"/>
              </a:rPr>
              <a:t>Hello world! This is a </a:t>
            </a:r>
          </a:p>
          <a:p>
            <a:r>
              <a:rPr lang="en-US" sz="2000" dirty="0">
                <a:solidFill>
                  <a:srgbClr val="000000"/>
                </a:solidFill>
                <a:latin typeface="Courier"/>
                <a:cs typeface="Courier"/>
              </a:rPr>
              <a:t>     W3Schools.com example.</a:t>
            </a:r>
            <a:r>
              <a:rPr lang="en-US" sz="2000" dirty="0">
                <a:solidFill>
                  <a:srgbClr val="0000FF"/>
                </a:solidFill>
                <a:latin typeface="Courier"/>
                <a:cs typeface="Courier"/>
              </a:rPr>
              <a:t>&lt;/</a:t>
            </a:r>
            <a:r>
              <a:rPr lang="en-US" sz="2000" dirty="0">
                <a:solidFill>
                  <a:srgbClr val="800000"/>
                </a:solidFill>
                <a:latin typeface="Courier"/>
                <a:cs typeface="Courier"/>
              </a:rPr>
              <a:t>p</a:t>
            </a:r>
            <a:r>
              <a:rPr lang="en-US" sz="2000" dirty="0">
                <a:solidFill>
                  <a:srgbClr val="0000FF"/>
                </a:solidFill>
                <a:latin typeface="Courier"/>
                <a:cs typeface="Courier"/>
              </a:rPr>
              <a:t>&gt;</a:t>
            </a:r>
            <a:endParaRPr lang="it-IT" sz="2000" dirty="0">
              <a:solidFill>
                <a:srgbClr val="000000"/>
              </a:solidFill>
              <a:latin typeface="Courier"/>
              <a:cs typeface="Courier"/>
            </a:endParaRPr>
          </a:p>
          <a:p>
            <a:r>
              <a:rPr lang="it-IT" sz="2000" dirty="0">
                <a:solidFill>
                  <a:srgbClr val="0000FF"/>
                </a:solidFill>
                <a:latin typeface="Courier"/>
                <a:cs typeface="Courier"/>
              </a:rPr>
              <a:t>&lt;/</a:t>
            </a:r>
            <a:r>
              <a:rPr lang="it-IT" sz="2000" dirty="0">
                <a:solidFill>
                  <a:srgbClr val="800000"/>
                </a:solidFill>
                <a:latin typeface="Courier"/>
                <a:cs typeface="Courier"/>
              </a:rPr>
              <a:t>body</a:t>
            </a:r>
            <a:r>
              <a:rPr lang="it-IT" sz="2000" dirty="0">
                <a:solidFill>
                  <a:srgbClr val="0000FF"/>
                </a:solidFill>
                <a:latin typeface="Courier"/>
                <a:cs typeface="Courier"/>
              </a:rPr>
              <a:t>&gt;</a:t>
            </a:r>
            <a:endParaRPr lang="it-IT" sz="2000" dirty="0">
              <a:solidFill>
                <a:srgbClr val="000000"/>
              </a:solidFill>
              <a:latin typeface="Courier"/>
              <a:cs typeface="Courier"/>
            </a:endParaRPr>
          </a:p>
        </p:txBody>
      </p:sp>
      <p:pic>
        <p:nvPicPr>
          <p:cNvPr id="10" name="Immagine 9">
            <a:extLst>
              <a:ext uri="{FF2B5EF4-FFF2-40B4-BE49-F238E27FC236}">
                <a16:creationId xmlns:a16="http://schemas.microsoft.com/office/drawing/2014/main" id="{55C9DCE7-D78F-45FD-96D4-A7A8E1479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4272" y="4444979"/>
            <a:ext cx="3124471" cy="1295512"/>
          </a:xfrm>
          <a:prstGeom prst="rect">
            <a:avLst/>
          </a:prstGeom>
        </p:spPr>
      </p:pic>
    </p:spTree>
    <p:extLst>
      <p:ext uri="{BB962C8B-B14F-4D97-AF65-F5344CB8AC3E}">
        <p14:creationId xmlns:p14="http://schemas.microsoft.com/office/powerpoint/2010/main" val="152175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Sfondo con Immagine</a:t>
            </a:r>
            <a:endParaRPr lang="it-IT" dirty="0"/>
          </a:p>
        </p:txBody>
      </p:sp>
      <p:sp>
        <p:nvSpPr>
          <p:cNvPr id="3" name="Content Placeholder 2"/>
          <p:cNvSpPr>
            <a:spLocks noGrp="1"/>
          </p:cNvSpPr>
          <p:nvPr>
            <p:ph idx="1"/>
          </p:nvPr>
        </p:nvSpPr>
        <p:spPr>
          <a:xfrm>
            <a:off x="1775520" y="1988840"/>
            <a:ext cx="10081120" cy="1602820"/>
          </a:xfrm>
        </p:spPr>
        <p:txBody>
          <a:bodyPr>
            <a:noAutofit/>
          </a:bodyPr>
          <a:lstStyle/>
          <a:p>
            <a:r>
              <a:rPr lang="it-IT" sz="2600" dirty="0"/>
              <a:t>Proprietà </a:t>
            </a:r>
            <a:r>
              <a:rPr lang="it-IT" sz="2600" dirty="0">
                <a:solidFill>
                  <a:srgbClr val="FF0000"/>
                </a:solidFill>
                <a:latin typeface="Consolas" panose="020B0609020204030204" pitchFamily="49" charset="0"/>
              </a:rPr>
              <a:t>background-image</a:t>
            </a:r>
          </a:p>
          <a:p>
            <a:r>
              <a:rPr lang="it-IT" sz="2600" dirty="0"/>
              <a:t>L’immagine viene ripetuta sull’asse x e y</a:t>
            </a:r>
          </a:p>
        </p:txBody>
      </p:sp>
      <p:sp>
        <p:nvSpPr>
          <p:cNvPr id="4" name="Rettangolo 3">
            <a:extLst>
              <a:ext uri="{FF2B5EF4-FFF2-40B4-BE49-F238E27FC236}">
                <a16:creationId xmlns:a16="http://schemas.microsoft.com/office/drawing/2014/main" id="{71429CBD-FFD6-41CC-AC15-662E4B12532B}"/>
              </a:ext>
            </a:extLst>
          </p:cNvPr>
          <p:cNvSpPr/>
          <p:nvPr/>
        </p:nvSpPr>
        <p:spPr>
          <a:xfrm>
            <a:off x="1693361" y="3429000"/>
            <a:ext cx="6274848" cy="1323439"/>
          </a:xfrm>
          <a:prstGeom prst="rect">
            <a:avLst/>
          </a:prstGeom>
        </p:spPr>
        <p:txBody>
          <a:bodyPr wrap="square">
            <a:spAutoFit/>
          </a:bodyPr>
          <a:lstStyle/>
          <a:p>
            <a:r>
              <a:rPr lang="it-IT" sz="2000" dirty="0">
                <a:solidFill>
                  <a:srgbClr val="800000"/>
                </a:solidFill>
                <a:latin typeface="Courier"/>
                <a:cs typeface="Courier"/>
              </a:rPr>
              <a:t>body</a:t>
            </a:r>
            <a:r>
              <a:rPr lang="it-IT" sz="2000" dirty="0">
                <a:solidFill>
                  <a:srgbClr val="000000"/>
                </a:solidFill>
                <a:latin typeface="Courier"/>
                <a:cs typeface="Courier"/>
              </a:rPr>
              <a:t> {</a:t>
            </a:r>
          </a:p>
          <a:p>
            <a:r>
              <a:rPr lang="it-IT" sz="2000" dirty="0">
                <a:solidFill>
                  <a:srgbClr val="FF0000"/>
                </a:solidFill>
                <a:latin typeface="Courier"/>
                <a:cs typeface="Courier"/>
              </a:rPr>
              <a:t>  background-image</a:t>
            </a:r>
            <a:r>
              <a:rPr lang="it-IT" sz="2000" dirty="0">
                <a:solidFill>
                  <a:srgbClr val="000000"/>
                </a:solidFill>
                <a:latin typeface="Courier"/>
                <a:cs typeface="Courier"/>
              </a:rPr>
              <a:t>: 	</a:t>
            </a:r>
            <a:r>
              <a:rPr lang="it-IT" sz="2000" dirty="0" err="1">
                <a:solidFill>
                  <a:srgbClr val="0000FF"/>
                </a:solidFill>
                <a:latin typeface="Courier"/>
                <a:cs typeface="Courier"/>
              </a:rPr>
              <a:t>url</a:t>
            </a:r>
            <a:r>
              <a:rPr lang="it-IT" sz="2000" dirty="0">
                <a:solidFill>
                  <a:srgbClr val="0000FF"/>
                </a:solidFill>
                <a:latin typeface="Courier"/>
                <a:cs typeface="Courier"/>
              </a:rPr>
              <a:t>('background_image.jpg')</a:t>
            </a:r>
            <a:r>
              <a:rPr lang="it-IT" sz="2000" dirty="0">
                <a:solidFill>
                  <a:srgbClr val="000000"/>
                </a:solidFill>
                <a:latin typeface="Courier"/>
                <a:cs typeface="Courier"/>
              </a:rPr>
              <a:t>; </a:t>
            </a:r>
          </a:p>
          <a:p>
            <a:r>
              <a:rPr lang="it-IT" sz="2000" dirty="0">
                <a:solidFill>
                  <a:srgbClr val="000000"/>
                </a:solidFill>
                <a:latin typeface="Courier"/>
                <a:cs typeface="Courier"/>
              </a:rPr>
              <a:t>}</a:t>
            </a:r>
          </a:p>
        </p:txBody>
      </p:sp>
      <p:sp>
        <p:nvSpPr>
          <p:cNvPr id="7" name="Rettangolo 6">
            <a:extLst>
              <a:ext uri="{FF2B5EF4-FFF2-40B4-BE49-F238E27FC236}">
                <a16:creationId xmlns:a16="http://schemas.microsoft.com/office/drawing/2014/main" id="{F03CF1E9-D8B5-4F49-8745-6BD5674E2DF1}"/>
              </a:ext>
            </a:extLst>
          </p:cNvPr>
          <p:cNvSpPr/>
          <p:nvPr/>
        </p:nvSpPr>
        <p:spPr>
          <a:xfrm>
            <a:off x="1693361" y="5085184"/>
            <a:ext cx="6096000" cy="1631216"/>
          </a:xfrm>
          <a:prstGeom prst="rect">
            <a:avLst/>
          </a:prstGeom>
        </p:spPr>
        <p:txBody>
          <a:bodyPr>
            <a:spAutoFit/>
          </a:bodyPr>
          <a:lstStyle/>
          <a:p>
            <a:r>
              <a:rPr lang="it-IT" sz="2000" dirty="0">
                <a:solidFill>
                  <a:srgbClr val="0000FF"/>
                </a:solidFill>
                <a:latin typeface="Courier"/>
                <a:cs typeface="Courier"/>
              </a:rPr>
              <a:t>&lt;</a:t>
            </a:r>
            <a:r>
              <a:rPr lang="it-IT" sz="2000" dirty="0">
                <a:solidFill>
                  <a:srgbClr val="800000"/>
                </a:solidFill>
                <a:latin typeface="Courier"/>
                <a:cs typeface="Courier"/>
              </a:rPr>
              <a:t>body</a:t>
            </a:r>
            <a:r>
              <a:rPr lang="it-IT" sz="2000" dirty="0">
                <a:solidFill>
                  <a:srgbClr val="0000FF"/>
                </a:solidFill>
                <a:latin typeface="Courier"/>
                <a:cs typeface="Courier"/>
              </a:rPr>
              <a:t>&gt;</a:t>
            </a:r>
            <a:endParaRPr lang="it-IT" sz="2000" dirty="0">
              <a:solidFill>
                <a:srgbClr val="000000"/>
              </a:solidFill>
              <a:latin typeface="Courier"/>
              <a:cs typeface="Courier"/>
            </a:endParaRPr>
          </a:p>
          <a:p>
            <a:r>
              <a:rPr lang="en-US" sz="2000" dirty="0">
                <a:solidFill>
                  <a:srgbClr val="000000"/>
                </a:solidFill>
                <a:latin typeface="Courier"/>
                <a:cs typeface="Courier"/>
              </a:rPr>
              <a:t>    </a:t>
            </a:r>
            <a:r>
              <a:rPr lang="en-US" sz="2000" dirty="0">
                <a:solidFill>
                  <a:srgbClr val="0000FF"/>
                </a:solidFill>
                <a:latin typeface="Courier"/>
                <a:cs typeface="Courier"/>
              </a:rPr>
              <a:t>&lt;</a:t>
            </a:r>
            <a:r>
              <a:rPr lang="en-US" sz="2000" dirty="0">
                <a:solidFill>
                  <a:srgbClr val="800000"/>
                </a:solidFill>
                <a:latin typeface="Courier"/>
                <a:cs typeface="Courier"/>
              </a:rPr>
              <a:t>h1</a:t>
            </a:r>
            <a:r>
              <a:rPr lang="en-US" sz="2000" dirty="0">
                <a:solidFill>
                  <a:srgbClr val="0000FF"/>
                </a:solidFill>
                <a:latin typeface="Courier"/>
                <a:cs typeface="Courier"/>
              </a:rPr>
              <a:t>&gt;</a:t>
            </a:r>
            <a:r>
              <a:rPr lang="en-US" sz="2000" dirty="0">
                <a:solidFill>
                  <a:srgbClr val="000000"/>
                </a:solidFill>
                <a:latin typeface="Courier"/>
                <a:cs typeface="Courier"/>
              </a:rPr>
              <a:t>My CSS web page!</a:t>
            </a:r>
            <a:r>
              <a:rPr lang="en-US" sz="2000" dirty="0">
                <a:solidFill>
                  <a:srgbClr val="0000FF"/>
                </a:solidFill>
                <a:latin typeface="Courier"/>
                <a:cs typeface="Courier"/>
              </a:rPr>
              <a:t>&lt;/</a:t>
            </a:r>
            <a:r>
              <a:rPr lang="en-US" sz="2000" dirty="0">
                <a:solidFill>
                  <a:srgbClr val="800000"/>
                </a:solidFill>
                <a:latin typeface="Courier"/>
                <a:cs typeface="Courier"/>
              </a:rPr>
              <a:t>h1</a:t>
            </a:r>
            <a:r>
              <a:rPr lang="en-US" sz="2000" dirty="0">
                <a:solidFill>
                  <a:srgbClr val="0000FF"/>
                </a:solidFill>
                <a:latin typeface="Courier"/>
                <a:cs typeface="Courier"/>
              </a:rPr>
              <a:t>&gt;</a:t>
            </a:r>
            <a:endParaRPr lang="en-US" sz="2000" dirty="0">
              <a:solidFill>
                <a:srgbClr val="000000"/>
              </a:solidFill>
              <a:latin typeface="Courier"/>
              <a:cs typeface="Courier"/>
            </a:endParaRPr>
          </a:p>
          <a:p>
            <a:r>
              <a:rPr lang="en-US" sz="2000" dirty="0">
                <a:solidFill>
                  <a:srgbClr val="000000"/>
                </a:solidFill>
                <a:latin typeface="Courier"/>
                <a:cs typeface="Courier"/>
              </a:rPr>
              <a:t>    </a:t>
            </a:r>
            <a:r>
              <a:rPr lang="en-US" sz="2000" dirty="0">
                <a:solidFill>
                  <a:srgbClr val="0000FF"/>
                </a:solidFill>
                <a:latin typeface="Courier"/>
                <a:cs typeface="Courier"/>
              </a:rPr>
              <a:t>&lt;</a:t>
            </a:r>
            <a:r>
              <a:rPr lang="en-US" sz="2000" dirty="0">
                <a:solidFill>
                  <a:srgbClr val="800000"/>
                </a:solidFill>
                <a:latin typeface="Courier"/>
                <a:cs typeface="Courier"/>
              </a:rPr>
              <a:t>p</a:t>
            </a:r>
            <a:r>
              <a:rPr lang="en-US" sz="2000" dirty="0">
                <a:solidFill>
                  <a:srgbClr val="0000FF"/>
                </a:solidFill>
                <a:latin typeface="Courier"/>
                <a:cs typeface="Courier"/>
              </a:rPr>
              <a:t>&gt;</a:t>
            </a:r>
            <a:r>
              <a:rPr lang="en-US" sz="2000" dirty="0">
                <a:solidFill>
                  <a:srgbClr val="000000"/>
                </a:solidFill>
                <a:latin typeface="Courier"/>
                <a:cs typeface="Courier"/>
              </a:rPr>
              <a:t>Hello world! This is a </a:t>
            </a:r>
          </a:p>
          <a:p>
            <a:r>
              <a:rPr lang="en-US" sz="2000" dirty="0">
                <a:solidFill>
                  <a:srgbClr val="000000"/>
                </a:solidFill>
                <a:latin typeface="Courier"/>
                <a:cs typeface="Courier"/>
              </a:rPr>
              <a:t>     W3Schools.com example.</a:t>
            </a:r>
            <a:r>
              <a:rPr lang="en-US" sz="2000" dirty="0">
                <a:solidFill>
                  <a:srgbClr val="0000FF"/>
                </a:solidFill>
                <a:latin typeface="Courier"/>
                <a:cs typeface="Courier"/>
              </a:rPr>
              <a:t>&lt;/</a:t>
            </a:r>
            <a:r>
              <a:rPr lang="en-US" sz="2000" dirty="0">
                <a:solidFill>
                  <a:srgbClr val="800000"/>
                </a:solidFill>
                <a:latin typeface="Courier"/>
                <a:cs typeface="Courier"/>
              </a:rPr>
              <a:t>p</a:t>
            </a:r>
            <a:r>
              <a:rPr lang="en-US" sz="2000" dirty="0">
                <a:solidFill>
                  <a:srgbClr val="0000FF"/>
                </a:solidFill>
                <a:latin typeface="Courier"/>
                <a:cs typeface="Courier"/>
              </a:rPr>
              <a:t>&gt;</a:t>
            </a:r>
            <a:endParaRPr lang="it-IT" sz="2000" dirty="0">
              <a:solidFill>
                <a:srgbClr val="000000"/>
              </a:solidFill>
              <a:latin typeface="Courier"/>
              <a:cs typeface="Courier"/>
            </a:endParaRPr>
          </a:p>
          <a:p>
            <a:r>
              <a:rPr lang="it-IT" sz="2000" dirty="0">
                <a:solidFill>
                  <a:srgbClr val="0000FF"/>
                </a:solidFill>
                <a:latin typeface="Courier"/>
                <a:cs typeface="Courier"/>
              </a:rPr>
              <a:t>&lt;/</a:t>
            </a:r>
            <a:r>
              <a:rPr lang="it-IT" sz="2000" dirty="0">
                <a:solidFill>
                  <a:srgbClr val="800000"/>
                </a:solidFill>
                <a:latin typeface="Courier"/>
                <a:cs typeface="Courier"/>
              </a:rPr>
              <a:t>body</a:t>
            </a:r>
            <a:r>
              <a:rPr lang="it-IT" sz="2000" dirty="0">
                <a:solidFill>
                  <a:srgbClr val="0000FF"/>
                </a:solidFill>
                <a:latin typeface="Courier"/>
                <a:cs typeface="Courier"/>
              </a:rPr>
              <a:t>&gt;</a:t>
            </a:r>
            <a:endParaRPr lang="it-IT" sz="2000" dirty="0">
              <a:solidFill>
                <a:srgbClr val="000000"/>
              </a:solidFill>
              <a:latin typeface="Courier"/>
              <a:cs typeface="Courier"/>
            </a:endParaRPr>
          </a:p>
        </p:txBody>
      </p:sp>
      <p:pic>
        <p:nvPicPr>
          <p:cNvPr id="16" name="Immagine 15">
            <a:extLst>
              <a:ext uri="{FF2B5EF4-FFF2-40B4-BE49-F238E27FC236}">
                <a16:creationId xmlns:a16="http://schemas.microsoft.com/office/drawing/2014/main" id="{59B0D465-CB9F-4F61-903B-1B16715F4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4272" y="4158027"/>
            <a:ext cx="3185436" cy="1188823"/>
          </a:xfrm>
          <a:prstGeom prst="rect">
            <a:avLst/>
          </a:prstGeom>
        </p:spPr>
      </p:pic>
    </p:spTree>
    <p:extLst>
      <p:ext uri="{BB962C8B-B14F-4D97-AF65-F5344CB8AC3E}">
        <p14:creationId xmlns:p14="http://schemas.microsoft.com/office/powerpoint/2010/main" val="198815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71600" y="685800"/>
            <a:ext cx="10820400" cy="1485900"/>
          </a:xfrm>
        </p:spPr>
        <p:txBody>
          <a:bodyPr/>
          <a:lstStyle/>
          <a:p>
            <a:r>
              <a:rPr lang="it-IT" noProof="0"/>
              <a:t>CSS </a:t>
            </a:r>
            <a:r>
              <a:rPr lang="it-IT"/>
              <a:t>– </a:t>
            </a:r>
            <a:r>
              <a:rPr lang="it-IT" sz="4000"/>
              <a:t>Come includerli in una pagina web</a:t>
            </a:r>
            <a:endParaRPr lang="it-IT" sz="4000" noProof="0" dirty="0"/>
          </a:p>
        </p:txBody>
      </p:sp>
      <p:sp>
        <p:nvSpPr>
          <p:cNvPr id="6" name="Content Placeholder 5"/>
          <p:cNvSpPr>
            <a:spLocks noGrp="1"/>
          </p:cNvSpPr>
          <p:nvPr>
            <p:ph idx="1"/>
          </p:nvPr>
        </p:nvSpPr>
        <p:spPr>
          <a:xfrm>
            <a:off x="1775520" y="1988840"/>
            <a:ext cx="10416480" cy="3517030"/>
          </a:xfrm>
        </p:spPr>
        <p:txBody>
          <a:bodyPr>
            <a:noAutofit/>
          </a:bodyPr>
          <a:lstStyle/>
          <a:p>
            <a:r>
              <a:rPr lang="it-IT" sz="2600" dirty="0">
                <a:latin typeface="+mj-lt"/>
              </a:rPr>
              <a:t>Tre opzioni:</a:t>
            </a:r>
          </a:p>
          <a:p>
            <a:pPr lvl="1"/>
            <a:r>
              <a:rPr lang="it-IT" sz="2600" dirty="0">
                <a:latin typeface="+mj-lt"/>
              </a:rPr>
              <a:t>Importare il file nella sezione &lt;</a:t>
            </a:r>
            <a:r>
              <a:rPr lang="it-IT" sz="2600" dirty="0">
                <a:solidFill>
                  <a:srgbClr val="800000"/>
                </a:solidFill>
                <a:latin typeface="+mj-lt"/>
              </a:rPr>
              <a:t>head</a:t>
            </a:r>
            <a:r>
              <a:rPr lang="it-IT" sz="2600" dirty="0">
                <a:latin typeface="+mj-lt"/>
              </a:rPr>
              <a:t>&gt; usando il Tag &lt;</a:t>
            </a:r>
            <a:r>
              <a:rPr lang="en-US" sz="2600" dirty="0">
                <a:solidFill>
                  <a:srgbClr val="800000"/>
                </a:solidFill>
                <a:latin typeface="+mj-lt"/>
              </a:rPr>
              <a:t>link</a:t>
            </a:r>
            <a:r>
              <a:rPr lang="en-US" sz="2600" dirty="0">
                <a:solidFill>
                  <a:srgbClr val="44546A"/>
                </a:solidFill>
                <a:latin typeface="+mj-lt"/>
              </a:rPr>
              <a:t>&gt;</a:t>
            </a:r>
            <a:endParaRPr lang="it-IT" sz="2600" dirty="0">
              <a:latin typeface="+mj-lt"/>
            </a:endParaRPr>
          </a:p>
          <a:p>
            <a:pPr lvl="1"/>
            <a:r>
              <a:rPr lang="it-IT" sz="2600" noProof="0" dirty="0">
                <a:latin typeface="+mj-lt"/>
              </a:rPr>
              <a:t>Usando il tag &lt;</a:t>
            </a:r>
            <a:r>
              <a:rPr lang="it-IT" sz="2600" noProof="0" dirty="0">
                <a:solidFill>
                  <a:srgbClr val="800000"/>
                </a:solidFill>
                <a:latin typeface="+mj-lt"/>
              </a:rPr>
              <a:t>style</a:t>
            </a:r>
            <a:r>
              <a:rPr lang="it-IT" sz="2600" noProof="0" dirty="0">
                <a:latin typeface="+mj-lt"/>
              </a:rPr>
              <a:t>&gt; per specificarli nel file HTML:</a:t>
            </a:r>
          </a:p>
          <a:p>
            <a:pPr lvl="2">
              <a:buFont typeface="Arial" panose="020B0604020202020204" pitchFamily="34" charset="0"/>
              <a:buChar char="•"/>
            </a:pPr>
            <a:r>
              <a:rPr lang="it-IT" sz="2600" dirty="0">
                <a:latin typeface="+mj-lt"/>
              </a:rPr>
              <a:t>direttamente all’interno del tag</a:t>
            </a:r>
          </a:p>
          <a:p>
            <a:pPr lvl="2">
              <a:buFont typeface="Arial" panose="020B0604020202020204" pitchFamily="34" charset="0"/>
              <a:buChar char="•"/>
            </a:pPr>
            <a:r>
              <a:rPr lang="it-IT" sz="2600" dirty="0">
                <a:latin typeface="+mj-lt"/>
              </a:rPr>
              <a:t>nella </a:t>
            </a:r>
            <a:r>
              <a:rPr lang="it-IT" sz="2600">
                <a:latin typeface="+mj-lt"/>
              </a:rPr>
              <a:t>sezione &lt;</a:t>
            </a:r>
            <a:r>
              <a:rPr lang="it-IT" sz="2600">
                <a:solidFill>
                  <a:srgbClr val="800000"/>
                </a:solidFill>
                <a:latin typeface="+mj-lt"/>
              </a:rPr>
              <a:t>head</a:t>
            </a:r>
            <a:r>
              <a:rPr lang="it-IT" sz="2600"/>
              <a:t>&gt;</a:t>
            </a:r>
            <a:endParaRPr lang="it-IT" sz="2600" noProof="0" dirty="0">
              <a:latin typeface="+mj-lt"/>
            </a:endParaRPr>
          </a:p>
          <a:p>
            <a:r>
              <a:rPr lang="it-IT" sz="2600" dirty="0">
                <a:latin typeface="+mj-lt"/>
              </a:rPr>
              <a:t>È buona norma usare dei file esterni (prima soluzione)</a:t>
            </a:r>
          </a:p>
          <a:p>
            <a:endParaRPr lang="it-IT" sz="2600" noProof="0" dirty="0">
              <a:latin typeface="+mj-lt"/>
            </a:endParaRPr>
          </a:p>
        </p:txBody>
      </p:sp>
      <p:sp>
        <p:nvSpPr>
          <p:cNvPr id="2" name="TextBox 1"/>
          <p:cNvSpPr txBox="1"/>
          <p:nvPr/>
        </p:nvSpPr>
        <p:spPr>
          <a:xfrm>
            <a:off x="1127448" y="5349895"/>
            <a:ext cx="11911590" cy="1508105"/>
          </a:xfrm>
          <a:prstGeom prst="rect">
            <a:avLst/>
          </a:prstGeom>
          <a:noFill/>
        </p:spPr>
        <p:txBody>
          <a:bodyPr wrap="square" rtlCol="0">
            <a:spAutoFit/>
          </a:bodyPr>
          <a:lstStyle/>
          <a:p>
            <a:r>
              <a:rPr lang="it-IT" sz="2300" dirty="0">
                <a:solidFill>
                  <a:srgbClr val="0000FF"/>
                </a:solidFill>
                <a:latin typeface="Courier"/>
                <a:cs typeface="Courier"/>
              </a:rPr>
              <a:t>&lt;</a:t>
            </a:r>
            <a:r>
              <a:rPr lang="it-IT" sz="2300" dirty="0">
                <a:solidFill>
                  <a:srgbClr val="800000"/>
                </a:solidFill>
                <a:latin typeface="Courier"/>
                <a:cs typeface="Courier"/>
              </a:rPr>
              <a:t>head</a:t>
            </a:r>
            <a:r>
              <a:rPr lang="it-IT" sz="2300" dirty="0">
                <a:solidFill>
                  <a:srgbClr val="0000FF"/>
                </a:solidFill>
                <a:latin typeface="Courier"/>
                <a:cs typeface="Courier"/>
              </a:rPr>
              <a:t>&gt;</a:t>
            </a:r>
            <a:endParaRPr lang="it-IT" sz="2300" dirty="0">
              <a:solidFill>
                <a:srgbClr val="000000"/>
              </a:solidFill>
              <a:latin typeface="Courier"/>
              <a:cs typeface="Courier"/>
            </a:endParaRPr>
          </a:p>
          <a:p>
            <a:r>
              <a:rPr lang="en-US" sz="2300" dirty="0">
                <a:solidFill>
                  <a:srgbClr val="000000"/>
                </a:solidFill>
                <a:latin typeface="Courier"/>
                <a:cs typeface="Courier"/>
              </a:rPr>
              <a:t>    </a:t>
            </a:r>
            <a:r>
              <a:rPr lang="en-US" sz="2300" dirty="0">
                <a:solidFill>
                  <a:srgbClr val="0000FF"/>
                </a:solidFill>
                <a:latin typeface="Courier"/>
                <a:cs typeface="Courier"/>
              </a:rPr>
              <a:t>&lt;</a:t>
            </a:r>
            <a:r>
              <a:rPr lang="en-US" sz="2300" dirty="0">
                <a:solidFill>
                  <a:srgbClr val="800000"/>
                </a:solidFill>
                <a:latin typeface="Courier"/>
                <a:cs typeface="Courier"/>
              </a:rPr>
              <a:t>link</a:t>
            </a:r>
            <a:r>
              <a:rPr lang="en-US" sz="2300" dirty="0">
                <a:solidFill>
                  <a:srgbClr val="000000"/>
                </a:solidFill>
                <a:latin typeface="Courier"/>
                <a:cs typeface="Courier"/>
              </a:rPr>
              <a:t> </a:t>
            </a:r>
            <a:r>
              <a:rPr lang="en-US" sz="2300" dirty="0" err="1">
                <a:solidFill>
                  <a:srgbClr val="FF0000"/>
                </a:solidFill>
                <a:latin typeface="Courier"/>
                <a:cs typeface="Courier"/>
              </a:rPr>
              <a:t>rel</a:t>
            </a:r>
            <a:r>
              <a:rPr lang="en-US" sz="2300" dirty="0">
                <a:solidFill>
                  <a:srgbClr val="0000FF"/>
                </a:solidFill>
                <a:latin typeface="Courier"/>
                <a:cs typeface="Courier"/>
              </a:rPr>
              <a:t>="</a:t>
            </a:r>
            <a:r>
              <a:rPr lang="en-US" sz="2300" dirty="0" err="1">
                <a:solidFill>
                  <a:srgbClr val="0000FF"/>
                </a:solidFill>
                <a:latin typeface="Courier"/>
                <a:cs typeface="Courier"/>
              </a:rPr>
              <a:t>stylesheet</a:t>
            </a:r>
            <a:r>
              <a:rPr lang="en-US" sz="2300" dirty="0">
                <a:solidFill>
                  <a:srgbClr val="0000FF"/>
                </a:solidFill>
                <a:latin typeface="Courier"/>
                <a:cs typeface="Courier"/>
              </a:rPr>
              <a:t>"</a:t>
            </a:r>
            <a:r>
              <a:rPr lang="en-US" sz="2300" dirty="0">
                <a:solidFill>
                  <a:srgbClr val="000000"/>
                </a:solidFill>
                <a:latin typeface="Courier"/>
                <a:cs typeface="Courier"/>
              </a:rPr>
              <a:t> </a:t>
            </a:r>
            <a:r>
              <a:rPr lang="en-US" sz="2300" dirty="0">
                <a:solidFill>
                  <a:srgbClr val="FF0000"/>
                </a:solidFill>
                <a:latin typeface="Courier"/>
                <a:cs typeface="Courier"/>
              </a:rPr>
              <a:t>type</a:t>
            </a:r>
            <a:r>
              <a:rPr lang="en-US" sz="2300" dirty="0">
                <a:solidFill>
                  <a:srgbClr val="0000FF"/>
                </a:solidFill>
                <a:latin typeface="Courier"/>
                <a:cs typeface="Courier"/>
              </a:rPr>
              <a:t>="text/</a:t>
            </a:r>
            <a:r>
              <a:rPr lang="en-US" sz="2300" dirty="0" err="1">
                <a:solidFill>
                  <a:srgbClr val="0000FF"/>
                </a:solidFill>
                <a:latin typeface="Courier"/>
                <a:cs typeface="Courier"/>
              </a:rPr>
              <a:t>css</a:t>
            </a:r>
            <a:r>
              <a:rPr lang="en-US" sz="2300" dirty="0">
                <a:solidFill>
                  <a:srgbClr val="0000FF"/>
                </a:solidFill>
                <a:latin typeface="Courier"/>
                <a:cs typeface="Courier"/>
              </a:rPr>
              <a:t>"</a:t>
            </a:r>
            <a:r>
              <a:rPr lang="en-US" sz="2300" dirty="0">
                <a:solidFill>
                  <a:srgbClr val="000000"/>
                </a:solidFill>
                <a:latin typeface="Courier"/>
                <a:cs typeface="Courier"/>
              </a:rPr>
              <a:t> </a:t>
            </a:r>
            <a:r>
              <a:rPr lang="en-US" sz="2300" dirty="0" err="1">
                <a:solidFill>
                  <a:srgbClr val="FF0000"/>
                </a:solidFill>
                <a:latin typeface="Courier"/>
                <a:cs typeface="Courier"/>
              </a:rPr>
              <a:t>href</a:t>
            </a:r>
            <a:r>
              <a:rPr lang="en-US" sz="2300" dirty="0">
                <a:solidFill>
                  <a:srgbClr val="0000FF"/>
                </a:solidFill>
                <a:latin typeface="Courier"/>
                <a:cs typeface="Courier"/>
              </a:rPr>
              <a:t>="myStyle.css" </a:t>
            </a:r>
            <a:br>
              <a:rPr lang="en-US" sz="2300" dirty="0">
                <a:solidFill>
                  <a:srgbClr val="0000FF"/>
                </a:solidFill>
                <a:latin typeface="Courier"/>
                <a:cs typeface="Courier"/>
              </a:rPr>
            </a:br>
            <a:r>
              <a:rPr lang="en-US" sz="2300" dirty="0">
                <a:solidFill>
                  <a:srgbClr val="0000FF"/>
                </a:solidFill>
                <a:latin typeface="Courier"/>
                <a:cs typeface="Courier"/>
              </a:rPr>
              <a:t>     </a:t>
            </a:r>
            <a:r>
              <a:rPr lang="en-US" sz="2300" dirty="0">
                <a:solidFill>
                  <a:srgbClr val="FF0000"/>
                </a:solidFill>
                <a:latin typeface="Courier"/>
                <a:cs typeface="Courier"/>
              </a:rPr>
              <a:t>media</a:t>
            </a:r>
            <a:r>
              <a:rPr lang="en-US" sz="2300" dirty="0">
                <a:solidFill>
                  <a:srgbClr val="0000FF"/>
                </a:solidFill>
                <a:latin typeface="Courier"/>
                <a:cs typeface="Courier"/>
              </a:rPr>
              <a:t>="screen"&gt;</a:t>
            </a:r>
            <a:endParaRPr lang="en-US" sz="2300" dirty="0">
              <a:solidFill>
                <a:srgbClr val="000000"/>
              </a:solidFill>
              <a:latin typeface="Courier"/>
              <a:cs typeface="Courier"/>
            </a:endParaRPr>
          </a:p>
          <a:p>
            <a:r>
              <a:rPr lang="it-IT" sz="2300" dirty="0">
                <a:solidFill>
                  <a:srgbClr val="0000FF"/>
                </a:solidFill>
                <a:latin typeface="Courier"/>
                <a:cs typeface="Courier"/>
              </a:rPr>
              <a:t>&lt;/</a:t>
            </a:r>
            <a:r>
              <a:rPr lang="it-IT" sz="2300" dirty="0">
                <a:solidFill>
                  <a:srgbClr val="800000"/>
                </a:solidFill>
                <a:latin typeface="Courier"/>
                <a:cs typeface="Courier"/>
              </a:rPr>
              <a:t>head</a:t>
            </a:r>
            <a:r>
              <a:rPr lang="it-IT" sz="2300" dirty="0">
                <a:solidFill>
                  <a:srgbClr val="0000FF"/>
                </a:solidFill>
                <a:latin typeface="Courier"/>
                <a:cs typeface="Courier"/>
              </a:rPr>
              <a:t>&gt;</a:t>
            </a:r>
            <a:endParaRPr lang="it-IT" sz="2300" dirty="0">
              <a:solidFill>
                <a:srgbClr val="000000"/>
              </a:solidFill>
              <a:latin typeface="Courier"/>
              <a:cs typeface="Courier"/>
            </a:endParaRPr>
          </a:p>
        </p:txBody>
      </p:sp>
    </p:spTree>
    <p:extLst>
      <p:ext uri="{BB962C8B-B14F-4D97-AF65-F5344CB8AC3E}">
        <p14:creationId xmlns:p14="http://schemas.microsoft.com/office/powerpoint/2010/main" val="310686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Sfondo con Immagine</a:t>
            </a:r>
            <a:endParaRPr lang="it-IT" dirty="0"/>
          </a:p>
        </p:txBody>
      </p:sp>
      <p:sp>
        <p:nvSpPr>
          <p:cNvPr id="3" name="Content Placeholder 2"/>
          <p:cNvSpPr>
            <a:spLocks noGrp="1"/>
          </p:cNvSpPr>
          <p:nvPr>
            <p:ph idx="1"/>
          </p:nvPr>
        </p:nvSpPr>
        <p:spPr>
          <a:xfrm>
            <a:off x="1775520" y="1996879"/>
            <a:ext cx="10225136" cy="1602820"/>
          </a:xfrm>
        </p:spPr>
        <p:txBody>
          <a:bodyPr>
            <a:normAutofit/>
          </a:bodyPr>
          <a:lstStyle/>
          <a:p>
            <a:r>
              <a:rPr lang="it-IT" sz="2600" dirty="0"/>
              <a:t>NB non tutte le immagini sono adatte</a:t>
            </a:r>
          </a:p>
        </p:txBody>
      </p:sp>
      <p:pic>
        <p:nvPicPr>
          <p:cNvPr id="7" name="Immagine 6">
            <a:extLst>
              <a:ext uri="{FF2B5EF4-FFF2-40B4-BE49-F238E27FC236}">
                <a16:creationId xmlns:a16="http://schemas.microsoft.com/office/drawing/2014/main" id="{A79631FE-1613-4693-8F59-599BD5B00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7719" y="3484699"/>
            <a:ext cx="6048962" cy="2337421"/>
          </a:xfrm>
          <a:prstGeom prst="rect">
            <a:avLst/>
          </a:prstGeom>
        </p:spPr>
      </p:pic>
    </p:spTree>
    <p:extLst>
      <p:ext uri="{BB962C8B-B14F-4D97-AF65-F5344CB8AC3E}">
        <p14:creationId xmlns:p14="http://schemas.microsoft.com/office/powerpoint/2010/main" val="136552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Sfondo con Immagine</a:t>
            </a:r>
            <a:endParaRPr lang="it-IT" dirty="0"/>
          </a:p>
        </p:txBody>
      </p:sp>
      <p:sp>
        <p:nvSpPr>
          <p:cNvPr id="3" name="Content Placeholder 2"/>
          <p:cNvSpPr>
            <a:spLocks noGrp="1"/>
          </p:cNvSpPr>
          <p:nvPr>
            <p:ph idx="1"/>
          </p:nvPr>
        </p:nvSpPr>
        <p:spPr>
          <a:xfrm>
            <a:off x="1775520" y="1988840"/>
            <a:ext cx="10416480" cy="5156196"/>
          </a:xfrm>
        </p:spPr>
        <p:txBody>
          <a:bodyPr>
            <a:normAutofit/>
          </a:bodyPr>
          <a:lstStyle/>
          <a:p>
            <a:r>
              <a:rPr lang="it-IT" sz="2200" dirty="0"/>
              <a:t>È possibile bloccare la ripetizione su uno o entrambi gli assi usando la proprietà </a:t>
            </a:r>
            <a:r>
              <a:rPr lang="it-IT" sz="2200" dirty="0">
                <a:solidFill>
                  <a:srgbClr val="FF0000"/>
                </a:solidFill>
                <a:latin typeface="Consolas" panose="020B0609020204030204" pitchFamily="49" charset="0"/>
              </a:rPr>
              <a:t>background-</a:t>
            </a:r>
            <a:r>
              <a:rPr lang="it-IT" sz="2200" dirty="0" err="1">
                <a:solidFill>
                  <a:srgbClr val="FF0000"/>
                </a:solidFill>
                <a:latin typeface="Consolas" panose="020B0609020204030204" pitchFamily="49" charset="0"/>
              </a:rPr>
              <a:t>repeat</a:t>
            </a:r>
            <a:r>
              <a:rPr lang="it-IT" sz="2200" dirty="0">
                <a:solidFill>
                  <a:srgbClr val="44546A"/>
                </a:solidFill>
                <a:latin typeface="Consolas" panose="020B0609020204030204" pitchFamily="49" charset="0"/>
              </a:rPr>
              <a:t>:</a:t>
            </a:r>
          </a:p>
          <a:p>
            <a:pPr lvl="1"/>
            <a:r>
              <a:rPr lang="it-IT" sz="2200" dirty="0" err="1">
                <a:solidFill>
                  <a:srgbClr val="0000FF"/>
                </a:solidFill>
                <a:latin typeface="Consolas" panose="020B0609020204030204" pitchFamily="49" charset="0"/>
              </a:rPr>
              <a:t>repeat</a:t>
            </a:r>
            <a:r>
              <a:rPr lang="it-IT" sz="2200" dirty="0">
                <a:solidFill>
                  <a:srgbClr val="0000FF"/>
                </a:solidFill>
                <a:latin typeface="Consolas" panose="020B0609020204030204" pitchFamily="49" charset="0"/>
              </a:rPr>
              <a:t>-x</a:t>
            </a:r>
            <a:r>
              <a:rPr lang="it-IT" sz="2200" dirty="0">
                <a:solidFill>
                  <a:srgbClr val="44546A"/>
                </a:solidFill>
                <a:latin typeface="Consolas" panose="020B0609020204030204" pitchFamily="49" charset="0"/>
              </a:rPr>
              <a:t>,</a:t>
            </a:r>
            <a:r>
              <a:rPr lang="it-IT" sz="2200" dirty="0">
                <a:solidFill>
                  <a:srgbClr val="0000FF"/>
                </a:solidFill>
                <a:latin typeface="Consolas" panose="020B0609020204030204" pitchFamily="49" charset="0"/>
              </a:rPr>
              <a:t> </a:t>
            </a:r>
            <a:r>
              <a:rPr lang="it-IT" sz="2200" dirty="0"/>
              <a:t>ripete solo sull’asse x</a:t>
            </a:r>
          </a:p>
          <a:p>
            <a:pPr lvl="1"/>
            <a:r>
              <a:rPr lang="it-IT" sz="2200" dirty="0" err="1">
                <a:solidFill>
                  <a:srgbClr val="0000FF"/>
                </a:solidFill>
                <a:latin typeface="Consolas" panose="020B0609020204030204" pitchFamily="49" charset="0"/>
              </a:rPr>
              <a:t>repeat</a:t>
            </a:r>
            <a:r>
              <a:rPr lang="it-IT" sz="2200" dirty="0">
                <a:solidFill>
                  <a:srgbClr val="0000FF"/>
                </a:solidFill>
                <a:latin typeface="Consolas" panose="020B0609020204030204" pitchFamily="49" charset="0"/>
              </a:rPr>
              <a:t>-y</a:t>
            </a:r>
            <a:r>
              <a:rPr lang="it-IT" sz="2200" dirty="0">
                <a:solidFill>
                  <a:srgbClr val="44546A"/>
                </a:solidFill>
                <a:latin typeface="Consolas" panose="020B0609020204030204" pitchFamily="49" charset="0"/>
              </a:rPr>
              <a:t>,</a:t>
            </a:r>
            <a:r>
              <a:rPr lang="it-IT" sz="2200" dirty="0">
                <a:solidFill>
                  <a:srgbClr val="0000FF"/>
                </a:solidFill>
                <a:latin typeface="Consolas" panose="020B0609020204030204" pitchFamily="49" charset="0"/>
              </a:rPr>
              <a:t> </a:t>
            </a:r>
            <a:r>
              <a:rPr lang="it-IT" sz="2200" dirty="0"/>
              <a:t>ripete solo sull’asse y</a:t>
            </a:r>
          </a:p>
          <a:p>
            <a:pPr lvl="1"/>
            <a:r>
              <a:rPr lang="it-IT" sz="2200" dirty="0">
                <a:solidFill>
                  <a:srgbClr val="0000FF"/>
                </a:solidFill>
                <a:latin typeface="Consolas" panose="020B0609020204030204" pitchFamily="49" charset="0"/>
              </a:rPr>
              <a:t>no-</a:t>
            </a:r>
            <a:r>
              <a:rPr lang="it-IT" sz="2200" dirty="0" err="1">
                <a:solidFill>
                  <a:srgbClr val="0000FF"/>
                </a:solidFill>
                <a:latin typeface="Consolas" panose="020B0609020204030204" pitchFamily="49" charset="0"/>
              </a:rPr>
              <a:t>repeat</a:t>
            </a:r>
            <a:r>
              <a:rPr lang="it-IT" sz="2200" dirty="0">
                <a:solidFill>
                  <a:srgbClr val="44546A"/>
                </a:solidFill>
                <a:latin typeface="Consolas" panose="020B0609020204030204" pitchFamily="49" charset="0"/>
              </a:rPr>
              <a:t>,</a:t>
            </a:r>
            <a:r>
              <a:rPr lang="it-IT" sz="2200" dirty="0">
                <a:solidFill>
                  <a:srgbClr val="0000FF"/>
                </a:solidFill>
                <a:latin typeface="Consolas" panose="020B0609020204030204" pitchFamily="49" charset="0"/>
              </a:rPr>
              <a:t> </a:t>
            </a:r>
            <a:r>
              <a:rPr lang="it-IT" sz="2200" dirty="0"/>
              <a:t>non ripete su entrambi gli assi</a:t>
            </a:r>
          </a:p>
          <a:p>
            <a:r>
              <a:rPr lang="it-IT" sz="2200" dirty="0"/>
              <a:t>La proprietà </a:t>
            </a:r>
            <a:r>
              <a:rPr lang="it-IT" sz="2200" dirty="0">
                <a:solidFill>
                  <a:srgbClr val="FF0000"/>
                </a:solidFill>
                <a:latin typeface="Consolas" panose="020B0609020204030204" pitchFamily="49" charset="0"/>
              </a:rPr>
              <a:t>background-position</a:t>
            </a:r>
            <a:r>
              <a:rPr lang="it-IT" sz="2200" dirty="0"/>
              <a:t> stabilisce dove posizionare l’immagine non ripetuta</a:t>
            </a:r>
          </a:p>
          <a:p>
            <a:pPr lvl="1"/>
            <a:r>
              <a:rPr lang="it-IT" sz="2200" dirty="0"/>
              <a:t>può essere espressa in vari modi (</a:t>
            </a:r>
            <a:r>
              <a:rPr lang="it-IT" sz="2200" dirty="0" err="1"/>
              <a:t>px</a:t>
            </a:r>
            <a:r>
              <a:rPr lang="it-IT" sz="2200" dirty="0"/>
              <a:t>, %, ecc.)</a:t>
            </a:r>
          </a:p>
          <a:p>
            <a:pPr lvl="1"/>
            <a:r>
              <a:rPr lang="it-IT" sz="2200" dirty="0"/>
              <a:t>È dato dalla combinazione di due valori:</a:t>
            </a:r>
          </a:p>
          <a:p>
            <a:pPr lvl="2">
              <a:buFont typeface="+mj-lt"/>
              <a:buAutoNum type="arabicPeriod"/>
            </a:pPr>
            <a:r>
              <a:rPr lang="it-IT" sz="2200" dirty="0">
                <a:solidFill>
                  <a:srgbClr val="0000FF"/>
                </a:solidFill>
                <a:latin typeface="Consolas" panose="020B0609020204030204" pitchFamily="49" charset="0"/>
              </a:rPr>
              <a:t>top center bottom </a:t>
            </a:r>
            <a:r>
              <a:rPr lang="it-IT" sz="2200" dirty="0">
                <a:solidFill>
                  <a:srgbClr val="44546A"/>
                </a:solidFill>
                <a:latin typeface="Consolas" panose="020B0609020204030204" pitchFamily="49" charset="0"/>
              </a:rPr>
              <a:t>(asse y)</a:t>
            </a:r>
          </a:p>
          <a:p>
            <a:pPr lvl="2">
              <a:buFont typeface="+mj-lt"/>
              <a:buAutoNum type="arabicPeriod"/>
            </a:pPr>
            <a:r>
              <a:rPr lang="it-IT" sz="2200" dirty="0" err="1">
                <a:solidFill>
                  <a:srgbClr val="0000FF"/>
                </a:solidFill>
                <a:latin typeface="Consolas" panose="020B0609020204030204" pitchFamily="49" charset="0"/>
              </a:rPr>
              <a:t>left</a:t>
            </a:r>
            <a:r>
              <a:rPr lang="it-IT" sz="2200" dirty="0">
                <a:solidFill>
                  <a:srgbClr val="0000FF"/>
                </a:solidFill>
                <a:latin typeface="Consolas" panose="020B0609020204030204" pitchFamily="49" charset="0"/>
              </a:rPr>
              <a:t> center right </a:t>
            </a:r>
            <a:r>
              <a:rPr lang="it-IT" sz="2200" dirty="0">
                <a:solidFill>
                  <a:srgbClr val="44546A"/>
                </a:solidFill>
                <a:latin typeface="Consolas" panose="020B0609020204030204" pitchFamily="49" charset="0"/>
              </a:rPr>
              <a:t>(asse x)</a:t>
            </a:r>
          </a:p>
          <a:p>
            <a:pPr lvl="2"/>
            <a:r>
              <a:rPr lang="it-IT" sz="2200" dirty="0"/>
              <a:t>di default è center per entrambi</a:t>
            </a:r>
          </a:p>
          <a:p>
            <a:pPr lvl="1"/>
            <a:endParaRPr lang="it-IT" sz="2200" dirty="0"/>
          </a:p>
        </p:txBody>
      </p:sp>
    </p:spTree>
    <p:extLst>
      <p:ext uri="{BB962C8B-B14F-4D97-AF65-F5344CB8AC3E}">
        <p14:creationId xmlns:p14="http://schemas.microsoft.com/office/powerpoint/2010/main" val="51088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Sfondo con Immagine</a:t>
            </a:r>
            <a:endParaRPr lang="it-IT" dirty="0"/>
          </a:p>
        </p:txBody>
      </p:sp>
      <p:sp>
        <p:nvSpPr>
          <p:cNvPr id="5" name="TextBox 4"/>
          <p:cNvSpPr txBox="1"/>
          <p:nvPr/>
        </p:nvSpPr>
        <p:spPr>
          <a:xfrm>
            <a:off x="1559496" y="1844824"/>
            <a:ext cx="6626471" cy="1938992"/>
          </a:xfrm>
          <a:prstGeom prst="rect">
            <a:avLst/>
          </a:prstGeom>
          <a:solidFill>
            <a:schemeClr val="bg1"/>
          </a:solidFill>
          <a:ln>
            <a:solidFill>
              <a:schemeClr val="tx1"/>
            </a:solidFill>
          </a:ln>
        </p:spPr>
        <p:txBody>
          <a:bodyPr wrap="square" rtlCol="0">
            <a:spAutoFit/>
          </a:bodyPr>
          <a:lstStyle/>
          <a:p>
            <a:r>
              <a:rPr lang="it-IT" sz="2400" dirty="0">
                <a:solidFill>
                  <a:srgbClr val="0000FF"/>
                </a:solidFill>
                <a:highlight>
                  <a:srgbClr val="FFFFFF"/>
                </a:highlight>
                <a:latin typeface="Courier"/>
                <a:cs typeface="Courier"/>
              </a:rPr>
              <a:t>&lt;</a:t>
            </a:r>
            <a:r>
              <a:rPr lang="it-IT" sz="2400" dirty="0">
                <a:solidFill>
                  <a:srgbClr val="800000"/>
                </a:solidFill>
                <a:highlight>
                  <a:srgbClr val="FFFFFF"/>
                </a:highlight>
                <a:latin typeface="Courier"/>
                <a:cs typeface="Courier"/>
              </a:rPr>
              <a:t>body</a:t>
            </a:r>
            <a:r>
              <a:rPr lang="it-IT" sz="2400" dirty="0">
                <a:solidFill>
                  <a:srgbClr val="0000FF"/>
                </a:solidFill>
                <a:highlight>
                  <a:srgbClr val="FFFFFF"/>
                </a:highlight>
                <a:latin typeface="Courier"/>
                <a:cs typeface="Courier"/>
              </a:rPr>
              <a:t>&gt;</a:t>
            </a:r>
            <a:endParaRPr lang="it-IT" sz="2400" dirty="0">
              <a:solidFill>
                <a:srgbClr val="000000"/>
              </a:solidFill>
              <a:highlight>
                <a:srgbClr val="FFFFFF"/>
              </a:highlight>
              <a:latin typeface="Courier"/>
              <a:cs typeface="Courier"/>
            </a:endParaRPr>
          </a:p>
          <a:p>
            <a:r>
              <a:rPr lang="en-US" sz="2400" dirty="0">
                <a:solidFill>
                  <a:srgbClr val="000000"/>
                </a:solidFill>
                <a:highlight>
                  <a:srgbClr val="FFFFFF"/>
                </a:highlight>
                <a:latin typeface="Courier"/>
                <a:cs typeface="Courier"/>
              </a:rPr>
              <a:t>    </a:t>
            </a:r>
            <a:r>
              <a:rPr lang="en-US" sz="2400" dirty="0">
                <a:solidFill>
                  <a:srgbClr val="0000FF"/>
                </a:solidFill>
                <a:highlight>
                  <a:srgbClr val="FFFFFF"/>
                </a:highlight>
                <a:latin typeface="Courier"/>
                <a:cs typeface="Courier"/>
              </a:rPr>
              <a:t>&lt;</a:t>
            </a:r>
            <a:r>
              <a:rPr lang="en-US" sz="2400" dirty="0">
                <a:solidFill>
                  <a:srgbClr val="800000"/>
                </a:solidFill>
                <a:highlight>
                  <a:srgbClr val="FFFFFF"/>
                </a:highlight>
                <a:latin typeface="Courier"/>
                <a:cs typeface="Courier"/>
              </a:rPr>
              <a:t>h1</a:t>
            </a:r>
            <a:r>
              <a:rPr lang="en-US" sz="2400" dirty="0">
                <a:solidFill>
                  <a:srgbClr val="0000FF"/>
                </a:solidFill>
                <a:highlight>
                  <a:srgbClr val="FFFFFF"/>
                </a:highlight>
                <a:latin typeface="Courier"/>
                <a:cs typeface="Courier"/>
              </a:rPr>
              <a:t>&gt;</a:t>
            </a:r>
            <a:r>
              <a:rPr lang="en-US" sz="2400" dirty="0">
                <a:solidFill>
                  <a:srgbClr val="000000"/>
                </a:solidFill>
                <a:highlight>
                  <a:srgbClr val="FFFFFF"/>
                </a:highlight>
                <a:latin typeface="Courier"/>
                <a:cs typeface="Courier"/>
              </a:rPr>
              <a:t>My CSS web page!</a:t>
            </a:r>
            <a:r>
              <a:rPr lang="en-US" sz="2400" dirty="0">
                <a:solidFill>
                  <a:srgbClr val="0000FF"/>
                </a:solidFill>
                <a:highlight>
                  <a:srgbClr val="FFFFFF"/>
                </a:highlight>
                <a:latin typeface="Courier"/>
                <a:cs typeface="Courier"/>
              </a:rPr>
              <a:t>&lt;/</a:t>
            </a:r>
            <a:r>
              <a:rPr lang="en-US" sz="2400" dirty="0">
                <a:solidFill>
                  <a:srgbClr val="800000"/>
                </a:solidFill>
                <a:highlight>
                  <a:srgbClr val="FFFFFF"/>
                </a:highlight>
                <a:latin typeface="Courier"/>
                <a:cs typeface="Courier"/>
              </a:rPr>
              <a:t>h1</a:t>
            </a:r>
            <a:r>
              <a:rPr lang="en-US" sz="2400" dirty="0">
                <a:solidFill>
                  <a:srgbClr val="0000FF"/>
                </a:solidFill>
                <a:highlight>
                  <a:srgbClr val="FFFFFF"/>
                </a:highlight>
                <a:latin typeface="Courier"/>
                <a:cs typeface="Courier"/>
              </a:rPr>
              <a:t>&gt;</a:t>
            </a:r>
            <a:endParaRPr lang="en-US" sz="2400" dirty="0">
              <a:solidFill>
                <a:srgbClr val="000000"/>
              </a:solidFill>
              <a:highlight>
                <a:srgbClr val="FFFFFF"/>
              </a:highlight>
              <a:latin typeface="Courier"/>
              <a:cs typeface="Courier"/>
            </a:endParaRPr>
          </a:p>
          <a:p>
            <a:r>
              <a:rPr lang="en-US" sz="2400" dirty="0">
                <a:solidFill>
                  <a:srgbClr val="000000"/>
                </a:solidFill>
                <a:highlight>
                  <a:srgbClr val="FFFFFF"/>
                </a:highlight>
                <a:latin typeface="Courier"/>
                <a:cs typeface="Courier"/>
              </a:rPr>
              <a:t>    </a:t>
            </a:r>
            <a:r>
              <a:rPr lang="en-US" sz="2400" dirty="0">
                <a:solidFill>
                  <a:srgbClr val="0000FF"/>
                </a:solidFill>
                <a:highlight>
                  <a:srgbClr val="FFFFFF"/>
                </a:highlight>
                <a:latin typeface="Courier"/>
                <a:cs typeface="Courier"/>
              </a:rPr>
              <a:t>&lt;</a:t>
            </a:r>
            <a:r>
              <a:rPr lang="en-US" sz="2400" dirty="0">
                <a:solidFill>
                  <a:srgbClr val="800000"/>
                </a:solidFill>
                <a:highlight>
                  <a:srgbClr val="FFFFFF"/>
                </a:highlight>
                <a:latin typeface="Courier"/>
                <a:cs typeface="Courier"/>
              </a:rPr>
              <a:t>p</a:t>
            </a:r>
            <a:r>
              <a:rPr lang="en-US" sz="2400" dirty="0">
                <a:solidFill>
                  <a:srgbClr val="0000FF"/>
                </a:solidFill>
                <a:highlight>
                  <a:srgbClr val="FFFFFF"/>
                </a:highlight>
                <a:latin typeface="Courier"/>
                <a:cs typeface="Courier"/>
              </a:rPr>
              <a:t>&gt;</a:t>
            </a:r>
            <a:r>
              <a:rPr lang="en-US" sz="2400" dirty="0">
                <a:solidFill>
                  <a:srgbClr val="000000"/>
                </a:solidFill>
                <a:highlight>
                  <a:srgbClr val="FFFFFF"/>
                </a:highlight>
                <a:latin typeface="Courier"/>
                <a:cs typeface="Courier"/>
              </a:rPr>
              <a:t>Hello world! This is a </a:t>
            </a:r>
          </a:p>
          <a:p>
            <a:r>
              <a:rPr lang="en-US" sz="2400" dirty="0">
                <a:solidFill>
                  <a:srgbClr val="000000"/>
                </a:solidFill>
                <a:highlight>
                  <a:srgbClr val="FFFFFF"/>
                </a:highlight>
                <a:latin typeface="Courier"/>
                <a:cs typeface="Courier"/>
              </a:rPr>
              <a:t>     W3Schools.com example.</a:t>
            </a:r>
            <a:r>
              <a:rPr lang="en-US" sz="2400" dirty="0">
                <a:solidFill>
                  <a:srgbClr val="0000FF"/>
                </a:solidFill>
                <a:highlight>
                  <a:srgbClr val="FFFFFF"/>
                </a:highlight>
                <a:latin typeface="Courier"/>
                <a:cs typeface="Courier"/>
              </a:rPr>
              <a:t>&lt;/</a:t>
            </a:r>
            <a:r>
              <a:rPr lang="en-US" sz="2400" dirty="0">
                <a:solidFill>
                  <a:srgbClr val="800000"/>
                </a:solidFill>
                <a:highlight>
                  <a:srgbClr val="FFFFFF"/>
                </a:highlight>
                <a:latin typeface="Courier"/>
                <a:cs typeface="Courier"/>
              </a:rPr>
              <a:t>p</a:t>
            </a:r>
            <a:r>
              <a:rPr lang="en-US" sz="2400" dirty="0">
                <a:solidFill>
                  <a:srgbClr val="0000FF"/>
                </a:solidFill>
                <a:highlight>
                  <a:srgbClr val="FFFFFF"/>
                </a:highlight>
                <a:latin typeface="Courier"/>
                <a:cs typeface="Courier"/>
              </a:rPr>
              <a:t>&gt;</a:t>
            </a:r>
            <a:endParaRPr lang="it-IT" sz="2400" dirty="0">
              <a:solidFill>
                <a:srgbClr val="000000"/>
              </a:solidFill>
              <a:highlight>
                <a:srgbClr val="FFFFFF"/>
              </a:highlight>
              <a:latin typeface="Courier"/>
              <a:cs typeface="Courier"/>
            </a:endParaRPr>
          </a:p>
          <a:p>
            <a:r>
              <a:rPr lang="it-IT" sz="2400" dirty="0">
                <a:solidFill>
                  <a:srgbClr val="0000FF"/>
                </a:solidFill>
                <a:highlight>
                  <a:srgbClr val="FFFFFF"/>
                </a:highlight>
                <a:latin typeface="Courier"/>
                <a:cs typeface="Courier"/>
              </a:rPr>
              <a:t>&lt;/</a:t>
            </a:r>
            <a:r>
              <a:rPr lang="it-IT" sz="2400" dirty="0">
                <a:solidFill>
                  <a:srgbClr val="800000"/>
                </a:solidFill>
                <a:highlight>
                  <a:srgbClr val="FFFFFF"/>
                </a:highlight>
                <a:latin typeface="Courier"/>
                <a:cs typeface="Courier"/>
              </a:rPr>
              <a:t>body</a:t>
            </a:r>
            <a:r>
              <a:rPr lang="it-IT" sz="2400" dirty="0">
                <a:solidFill>
                  <a:srgbClr val="0000FF"/>
                </a:solidFill>
                <a:highlight>
                  <a:srgbClr val="FFFFFF"/>
                </a:highlight>
                <a:latin typeface="Courier"/>
                <a:cs typeface="Courier"/>
              </a:rPr>
              <a:t>&gt;</a:t>
            </a:r>
            <a:endParaRPr lang="it-IT" sz="2400" dirty="0">
              <a:solidFill>
                <a:srgbClr val="000000"/>
              </a:solidFill>
              <a:highlight>
                <a:srgbClr val="FFFFFF"/>
              </a:highlight>
              <a:latin typeface="Courier"/>
              <a:cs typeface="Courier"/>
            </a:endParaRPr>
          </a:p>
        </p:txBody>
      </p:sp>
      <p:sp>
        <p:nvSpPr>
          <p:cNvPr id="14" name="TextBox 13"/>
          <p:cNvSpPr txBox="1"/>
          <p:nvPr/>
        </p:nvSpPr>
        <p:spPr>
          <a:xfrm>
            <a:off x="1567555" y="4121040"/>
            <a:ext cx="6618412" cy="1569660"/>
          </a:xfrm>
          <a:prstGeom prst="rect">
            <a:avLst/>
          </a:prstGeom>
          <a:solidFill>
            <a:schemeClr val="bg1"/>
          </a:solidFill>
          <a:ln>
            <a:solidFill>
              <a:schemeClr val="tx1"/>
            </a:solidFill>
          </a:ln>
        </p:spPr>
        <p:txBody>
          <a:bodyPr wrap="square" rtlCol="0">
            <a:spAutoFit/>
          </a:bodyPr>
          <a:lstStyle/>
          <a:p>
            <a:r>
              <a:rPr lang="it-IT" sz="2400" dirty="0">
                <a:solidFill>
                  <a:srgbClr val="800000"/>
                </a:solidFill>
                <a:highlight>
                  <a:srgbClr val="FFFFFF"/>
                </a:highlight>
                <a:latin typeface="Consolas" panose="020B0609020204030204" pitchFamily="49" charset="0"/>
              </a:rPr>
              <a:t>body</a:t>
            </a:r>
            <a:r>
              <a:rPr lang="it-IT" sz="2400" dirty="0">
                <a:solidFill>
                  <a:srgbClr val="000000"/>
                </a:solidFill>
                <a:highlight>
                  <a:srgbClr val="FFFFFF"/>
                </a:highlight>
                <a:latin typeface="Consolas" panose="020B0609020204030204" pitchFamily="49" charset="0"/>
              </a:rPr>
              <a:t> {</a:t>
            </a:r>
          </a:p>
          <a:p>
            <a:r>
              <a:rPr lang="it-IT" sz="2400" dirty="0">
                <a:solidFill>
                  <a:srgbClr val="FF0000"/>
                </a:solidFill>
                <a:highlight>
                  <a:srgbClr val="FFFFFF"/>
                </a:highlight>
                <a:latin typeface="Consolas" panose="020B0609020204030204" pitchFamily="49" charset="0"/>
              </a:rPr>
              <a:t>  background-image</a:t>
            </a:r>
            <a:r>
              <a:rPr lang="it-IT" sz="2400" dirty="0">
                <a:solidFill>
                  <a:srgbClr val="000000"/>
                </a:solidFill>
                <a:highlight>
                  <a:srgbClr val="FFFFFF"/>
                </a:highlight>
                <a:latin typeface="Consolas" panose="020B0609020204030204" pitchFamily="49" charset="0"/>
              </a:rPr>
              <a:t>: </a:t>
            </a:r>
            <a:r>
              <a:rPr lang="it-IT" sz="2400" dirty="0" err="1">
                <a:solidFill>
                  <a:srgbClr val="0000FF"/>
                </a:solidFill>
                <a:highlight>
                  <a:srgbClr val="FFFFFF"/>
                </a:highlight>
                <a:latin typeface="Consolas" panose="020B0609020204030204" pitchFamily="49" charset="0"/>
              </a:rPr>
              <a:t>url</a:t>
            </a:r>
            <a:r>
              <a:rPr lang="it-IT" sz="2400" dirty="0">
                <a:solidFill>
                  <a:srgbClr val="0000FF"/>
                </a:solidFill>
                <a:highlight>
                  <a:srgbClr val="FFFFFF"/>
                </a:highlight>
                <a:latin typeface="Consolas" panose="020B0609020204030204" pitchFamily="49" charset="0"/>
              </a:rPr>
              <a:t>('paper.gif')</a:t>
            </a:r>
            <a:r>
              <a:rPr lang="it-IT" sz="2400" dirty="0">
                <a:solidFill>
                  <a:srgbClr val="000000"/>
                </a:solidFill>
                <a:highlight>
                  <a:srgbClr val="FFFFFF"/>
                </a:highlight>
                <a:latin typeface="Consolas" panose="020B0609020204030204" pitchFamily="49" charset="0"/>
              </a:rPr>
              <a:t>;</a:t>
            </a:r>
          </a:p>
          <a:p>
            <a:r>
              <a:rPr lang="it-IT" sz="2400" dirty="0">
                <a:solidFill>
                  <a:srgbClr val="000000"/>
                </a:solidFill>
                <a:highlight>
                  <a:srgbClr val="FFFFFF"/>
                </a:highlight>
                <a:latin typeface="Consolas" panose="020B0609020204030204" pitchFamily="49" charset="0"/>
              </a:rPr>
              <a:t>  </a:t>
            </a:r>
            <a:r>
              <a:rPr lang="it-IT" sz="2400" dirty="0">
                <a:solidFill>
                  <a:srgbClr val="FF0000"/>
                </a:solidFill>
                <a:highlight>
                  <a:srgbClr val="FFFFFF"/>
                </a:highlight>
                <a:latin typeface="Consolas" panose="020B0609020204030204" pitchFamily="49" charset="0"/>
              </a:rPr>
              <a:t>background-</a:t>
            </a:r>
            <a:r>
              <a:rPr lang="it-IT" sz="2400" dirty="0" err="1">
                <a:solidFill>
                  <a:srgbClr val="FF0000"/>
                </a:solidFill>
                <a:highlight>
                  <a:srgbClr val="FFFFFF"/>
                </a:highlight>
                <a:latin typeface="Consolas" panose="020B0609020204030204" pitchFamily="49" charset="0"/>
              </a:rPr>
              <a:t>repeat</a:t>
            </a:r>
            <a:r>
              <a:rPr lang="it-IT" sz="2400" dirty="0">
                <a:solidFill>
                  <a:srgbClr val="000000"/>
                </a:solidFill>
                <a:highlight>
                  <a:srgbClr val="FFFFFF"/>
                </a:highlight>
                <a:latin typeface="Consolas" panose="020B0609020204030204" pitchFamily="49" charset="0"/>
              </a:rPr>
              <a:t>: </a:t>
            </a:r>
            <a:r>
              <a:rPr lang="it-IT" sz="2400" dirty="0" err="1">
                <a:solidFill>
                  <a:srgbClr val="0000FF"/>
                </a:solidFill>
                <a:highlight>
                  <a:srgbClr val="FFFFFF"/>
                </a:highlight>
                <a:latin typeface="Consolas" panose="020B0609020204030204" pitchFamily="49" charset="0"/>
              </a:rPr>
              <a:t>repeat</a:t>
            </a:r>
            <a:r>
              <a:rPr lang="it-IT" sz="2400" dirty="0">
                <a:solidFill>
                  <a:srgbClr val="0000FF"/>
                </a:solidFill>
                <a:highlight>
                  <a:srgbClr val="FFFFFF"/>
                </a:highlight>
                <a:latin typeface="Consolas" panose="020B0609020204030204" pitchFamily="49" charset="0"/>
              </a:rPr>
              <a:t>-x</a:t>
            </a:r>
            <a:r>
              <a:rPr lang="it-IT" sz="2400" dirty="0">
                <a:solidFill>
                  <a:srgbClr val="000000"/>
                </a:solidFill>
                <a:highlight>
                  <a:srgbClr val="FFFFFF"/>
                </a:highlight>
                <a:latin typeface="Consolas" panose="020B0609020204030204" pitchFamily="49" charset="0"/>
              </a:rPr>
              <a:t>; </a:t>
            </a:r>
          </a:p>
          <a:p>
            <a:r>
              <a:rPr lang="it-IT" sz="2400" dirty="0">
                <a:solidFill>
                  <a:srgbClr val="000000"/>
                </a:solidFill>
                <a:highlight>
                  <a:srgbClr val="FFFFFF"/>
                </a:highlight>
                <a:latin typeface="Consolas" panose="020B0609020204030204" pitchFamily="49" charset="0"/>
              </a:rPr>
              <a:t>}</a:t>
            </a:r>
          </a:p>
        </p:txBody>
      </p:sp>
      <p:pic>
        <p:nvPicPr>
          <p:cNvPr id="11" name="Picture 10">
            <a:extLst>
              <a:ext uri="{FF2B5EF4-FFF2-40B4-BE49-F238E27FC236}">
                <a16:creationId xmlns:a16="http://schemas.microsoft.com/office/drawing/2014/main" id="{39900FC4-2930-4097-AD68-B7DB0CD8B769}"/>
              </a:ext>
            </a:extLst>
          </p:cNvPr>
          <p:cNvPicPr>
            <a:picLocks noChangeAspect="1"/>
          </p:cNvPicPr>
          <p:nvPr/>
        </p:nvPicPr>
        <p:blipFill>
          <a:blip r:embed="rId2"/>
          <a:stretch>
            <a:fillRect/>
          </a:stretch>
        </p:blipFill>
        <p:spPr>
          <a:xfrm>
            <a:off x="7571542" y="5294589"/>
            <a:ext cx="4609532" cy="1466670"/>
          </a:xfrm>
          <a:prstGeom prst="rect">
            <a:avLst/>
          </a:prstGeom>
          <a:ln>
            <a:solidFill>
              <a:schemeClr val="tx1"/>
            </a:solidFill>
          </a:ln>
        </p:spPr>
      </p:pic>
      <p:grpSp>
        <p:nvGrpSpPr>
          <p:cNvPr id="4" name="Group 3">
            <a:extLst>
              <a:ext uri="{FF2B5EF4-FFF2-40B4-BE49-F238E27FC236}">
                <a16:creationId xmlns:a16="http://schemas.microsoft.com/office/drawing/2014/main" id="{29F537C9-1115-4720-BC1B-4B0CB071D05F}"/>
              </a:ext>
            </a:extLst>
          </p:cNvPr>
          <p:cNvGrpSpPr/>
          <p:nvPr/>
        </p:nvGrpSpPr>
        <p:grpSpPr>
          <a:xfrm>
            <a:off x="9572260" y="1844824"/>
            <a:ext cx="1588436" cy="2866352"/>
            <a:chOff x="9624392" y="3783816"/>
            <a:chExt cx="1516763" cy="2866352"/>
          </a:xfrm>
        </p:grpSpPr>
        <p:pic>
          <p:nvPicPr>
            <p:cNvPr id="12" name="Picture 11">
              <a:extLst>
                <a:ext uri="{FF2B5EF4-FFF2-40B4-BE49-F238E27FC236}">
                  <a16:creationId xmlns:a16="http://schemas.microsoft.com/office/drawing/2014/main" id="{94436FF1-487C-456B-8B1B-CB477C1773AB}"/>
                </a:ext>
              </a:extLst>
            </p:cNvPr>
            <p:cNvPicPr>
              <a:picLocks noChangeAspect="1"/>
            </p:cNvPicPr>
            <p:nvPr/>
          </p:nvPicPr>
          <p:blipFill rotWithShape="1">
            <a:blip r:embed="rId3"/>
            <a:srcRect b="20164"/>
            <a:stretch/>
          </p:blipFill>
          <p:spPr>
            <a:xfrm>
              <a:off x="9624392" y="3783816"/>
              <a:ext cx="1516763" cy="2404686"/>
            </a:xfrm>
            <a:prstGeom prst="rect">
              <a:avLst/>
            </a:prstGeom>
            <a:ln>
              <a:solidFill>
                <a:srgbClr val="000000"/>
              </a:solidFill>
            </a:ln>
          </p:spPr>
        </p:pic>
        <p:sp>
          <p:nvSpPr>
            <p:cNvPr id="3" name="TextBox 2">
              <a:extLst>
                <a:ext uri="{FF2B5EF4-FFF2-40B4-BE49-F238E27FC236}">
                  <a16:creationId xmlns:a16="http://schemas.microsoft.com/office/drawing/2014/main" id="{4034FB88-B0CF-4AC3-A743-F06CEB359E2D}"/>
                </a:ext>
              </a:extLst>
            </p:cNvPr>
            <p:cNvSpPr txBox="1"/>
            <p:nvPr/>
          </p:nvSpPr>
          <p:spPr>
            <a:xfrm>
              <a:off x="9624392" y="6188503"/>
              <a:ext cx="1516763" cy="461665"/>
            </a:xfrm>
            <a:prstGeom prst="rect">
              <a:avLst/>
            </a:prstGeom>
            <a:noFill/>
          </p:spPr>
          <p:txBody>
            <a:bodyPr wrap="square" rtlCol="0">
              <a:spAutoFit/>
            </a:bodyPr>
            <a:lstStyle/>
            <a:p>
              <a:r>
                <a:rPr lang="it-IT" sz="2400" dirty="0"/>
                <a:t>paper.gif</a:t>
              </a:r>
            </a:p>
          </p:txBody>
        </p:sp>
      </p:grpSp>
    </p:spTree>
    <p:extLst>
      <p:ext uri="{BB962C8B-B14F-4D97-AF65-F5344CB8AC3E}">
        <p14:creationId xmlns:p14="http://schemas.microsoft.com/office/powerpoint/2010/main" val="41635423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Sfondo con Immagine</a:t>
            </a:r>
            <a:endParaRPr lang="it-IT" dirty="0"/>
          </a:p>
        </p:txBody>
      </p:sp>
      <p:sp>
        <p:nvSpPr>
          <p:cNvPr id="5" name="TextBox 4"/>
          <p:cNvSpPr txBox="1"/>
          <p:nvPr/>
        </p:nvSpPr>
        <p:spPr>
          <a:xfrm>
            <a:off x="1559496" y="1844824"/>
            <a:ext cx="6626471" cy="1938992"/>
          </a:xfrm>
          <a:prstGeom prst="rect">
            <a:avLst/>
          </a:prstGeom>
          <a:solidFill>
            <a:schemeClr val="bg1"/>
          </a:solidFill>
          <a:ln>
            <a:solidFill>
              <a:schemeClr val="tx1"/>
            </a:solidFill>
          </a:ln>
        </p:spPr>
        <p:txBody>
          <a:bodyPr wrap="square" rtlCol="0">
            <a:spAutoFit/>
          </a:bodyPr>
          <a:lstStyle/>
          <a:p>
            <a:r>
              <a:rPr lang="it-IT" sz="2400" dirty="0">
                <a:solidFill>
                  <a:srgbClr val="0000FF"/>
                </a:solidFill>
                <a:highlight>
                  <a:srgbClr val="FFFFFF"/>
                </a:highlight>
                <a:latin typeface="Courier"/>
                <a:cs typeface="Courier"/>
              </a:rPr>
              <a:t>&lt;</a:t>
            </a:r>
            <a:r>
              <a:rPr lang="it-IT" sz="2400" dirty="0">
                <a:solidFill>
                  <a:srgbClr val="800000"/>
                </a:solidFill>
                <a:highlight>
                  <a:srgbClr val="FFFFFF"/>
                </a:highlight>
                <a:latin typeface="Courier"/>
                <a:cs typeface="Courier"/>
              </a:rPr>
              <a:t>body</a:t>
            </a:r>
            <a:r>
              <a:rPr lang="it-IT" sz="2400" dirty="0">
                <a:solidFill>
                  <a:srgbClr val="0000FF"/>
                </a:solidFill>
                <a:highlight>
                  <a:srgbClr val="FFFFFF"/>
                </a:highlight>
                <a:latin typeface="Courier"/>
                <a:cs typeface="Courier"/>
              </a:rPr>
              <a:t>&gt;</a:t>
            </a:r>
            <a:endParaRPr lang="it-IT" sz="2400" dirty="0">
              <a:solidFill>
                <a:srgbClr val="000000"/>
              </a:solidFill>
              <a:highlight>
                <a:srgbClr val="FFFFFF"/>
              </a:highlight>
              <a:latin typeface="Courier"/>
              <a:cs typeface="Courier"/>
            </a:endParaRPr>
          </a:p>
          <a:p>
            <a:r>
              <a:rPr lang="en-US" sz="2400" dirty="0">
                <a:solidFill>
                  <a:srgbClr val="000000"/>
                </a:solidFill>
                <a:highlight>
                  <a:srgbClr val="FFFFFF"/>
                </a:highlight>
                <a:latin typeface="Courier"/>
                <a:cs typeface="Courier"/>
              </a:rPr>
              <a:t>    </a:t>
            </a:r>
            <a:r>
              <a:rPr lang="en-US" sz="2400" dirty="0">
                <a:solidFill>
                  <a:srgbClr val="0000FF"/>
                </a:solidFill>
                <a:highlight>
                  <a:srgbClr val="FFFFFF"/>
                </a:highlight>
                <a:latin typeface="Courier"/>
                <a:cs typeface="Courier"/>
              </a:rPr>
              <a:t>&lt;</a:t>
            </a:r>
            <a:r>
              <a:rPr lang="en-US" sz="2400" dirty="0">
                <a:solidFill>
                  <a:srgbClr val="800000"/>
                </a:solidFill>
                <a:highlight>
                  <a:srgbClr val="FFFFFF"/>
                </a:highlight>
                <a:latin typeface="Courier"/>
                <a:cs typeface="Courier"/>
              </a:rPr>
              <a:t>h1</a:t>
            </a:r>
            <a:r>
              <a:rPr lang="en-US" sz="2400" dirty="0">
                <a:solidFill>
                  <a:srgbClr val="0000FF"/>
                </a:solidFill>
                <a:highlight>
                  <a:srgbClr val="FFFFFF"/>
                </a:highlight>
                <a:latin typeface="Courier"/>
                <a:cs typeface="Courier"/>
              </a:rPr>
              <a:t>&gt;</a:t>
            </a:r>
            <a:r>
              <a:rPr lang="en-US" sz="2400" dirty="0">
                <a:solidFill>
                  <a:srgbClr val="000000"/>
                </a:solidFill>
                <a:highlight>
                  <a:srgbClr val="FFFFFF"/>
                </a:highlight>
                <a:latin typeface="Courier"/>
                <a:cs typeface="Courier"/>
              </a:rPr>
              <a:t>My CSS web page!</a:t>
            </a:r>
            <a:r>
              <a:rPr lang="en-US" sz="2400" dirty="0">
                <a:solidFill>
                  <a:srgbClr val="0000FF"/>
                </a:solidFill>
                <a:highlight>
                  <a:srgbClr val="FFFFFF"/>
                </a:highlight>
                <a:latin typeface="Courier"/>
                <a:cs typeface="Courier"/>
              </a:rPr>
              <a:t>&lt;/</a:t>
            </a:r>
            <a:r>
              <a:rPr lang="en-US" sz="2400" dirty="0">
                <a:solidFill>
                  <a:srgbClr val="800000"/>
                </a:solidFill>
                <a:highlight>
                  <a:srgbClr val="FFFFFF"/>
                </a:highlight>
                <a:latin typeface="Courier"/>
                <a:cs typeface="Courier"/>
              </a:rPr>
              <a:t>h1</a:t>
            </a:r>
            <a:r>
              <a:rPr lang="en-US" sz="2400" dirty="0">
                <a:solidFill>
                  <a:srgbClr val="0000FF"/>
                </a:solidFill>
                <a:highlight>
                  <a:srgbClr val="FFFFFF"/>
                </a:highlight>
                <a:latin typeface="Courier"/>
                <a:cs typeface="Courier"/>
              </a:rPr>
              <a:t>&gt;</a:t>
            </a:r>
            <a:endParaRPr lang="en-US" sz="2400" dirty="0">
              <a:solidFill>
                <a:srgbClr val="000000"/>
              </a:solidFill>
              <a:highlight>
                <a:srgbClr val="FFFFFF"/>
              </a:highlight>
              <a:latin typeface="Courier"/>
              <a:cs typeface="Courier"/>
            </a:endParaRPr>
          </a:p>
          <a:p>
            <a:r>
              <a:rPr lang="en-US" sz="2400" dirty="0">
                <a:solidFill>
                  <a:srgbClr val="000000"/>
                </a:solidFill>
                <a:highlight>
                  <a:srgbClr val="FFFFFF"/>
                </a:highlight>
                <a:latin typeface="Courier"/>
                <a:cs typeface="Courier"/>
              </a:rPr>
              <a:t>    </a:t>
            </a:r>
            <a:r>
              <a:rPr lang="en-US" sz="2400" dirty="0">
                <a:solidFill>
                  <a:srgbClr val="0000FF"/>
                </a:solidFill>
                <a:highlight>
                  <a:srgbClr val="FFFFFF"/>
                </a:highlight>
                <a:latin typeface="Courier"/>
                <a:cs typeface="Courier"/>
              </a:rPr>
              <a:t>&lt;</a:t>
            </a:r>
            <a:r>
              <a:rPr lang="en-US" sz="2400" dirty="0">
                <a:solidFill>
                  <a:srgbClr val="800000"/>
                </a:solidFill>
                <a:highlight>
                  <a:srgbClr val="FFFFFF"/>
                </a:highlight>
                <a:latin typeface="Courier"/>
                <a:cs typeface="Courier"/>
              </a:rPr>
              <a:t>p</a:t>
            </a:r>
            <a:r>
              <a:rPr lang="en-US" sz="2400" dirty="0">
                <a:solidFill>
                  <a:srgbClr val="0000FF"/>
                </a:solidFill>
                <a:highlight>
                  <a:srgbClr val="FFFFFF"/>
                </a:highlight>
                <a:latin typeface="Courier"/>
                <a:cs typeface="Courier"/>
              </a:rPr>
              <a:t>&gt;</a:t>
            </a:r>
            <a:r>
              <a:rPr lang="en-US" sz="2400" dirty="0">
                <a:solidFill>
                  <a:srgbClr val="000000"/>
                </a:solidFill>
                <a:highlight>
                  <a:srgbClr val="FFFFFF"/>
                </a:highlight>
                <a:latin typeface="Courier"/>
                <a:cs typeface="Courier"/>
              </a:rPr>
              <a:t>Hello world! This is a </a:t>
            </a:r>
          </a:p>
          <a:p>
            <a:r>
              <a:rPr lang="en-US" sz="2400" dirty="0">
                <a:solidFill>
                  <a:srgbClr val="000000"/>
                </a:solidFill>
                <a:highlight>
                  <a:srgbClr val="FFFFFF"/>
                </a:highlight>
                <a:latin typeface="Courier"/>
                <a:cs typeface="Courier"/>
              </a:rPr>
              <a:t>     W3Schools.com example.</a:t>
            </a:r>
            <a:r>
              <a:rPr lang="en-US" sz="2400" dirty="0">
                <a:solidFill>
                  <a:srgbClr val="0000FF"/>
                </a:solidFill>
                <a:highlight>
                  <a:srgbClr val="FFFFFF"/>
                </a:highlight>
                <a:latin typeface="Courier"/>
                <a:cs typeface="Courier"/>
              </a:rPr>
              <a:t>&lt;/</a:t>
            </a:r>
            <a:r>
              <a:rPr lang="en-US" sz="2400" dirty="0">
                <a:solidFill>
                  <a:srgbClr val="800000"/>
                </a:solidFill>
                <a:highlight>
                  <a:srgbClr val="FFFFFF"/>
                </a:highlight>
                <a:latin typeface="Courier"/>
                <a:cs typeface="Courier"/>
              </a:rPr>
              <a:t>p</a:t>
            </a:r>
            <a:r>
              <a:rPr lang="en-US" sz="2400" dirty="0">
                <a:solidFill>
                  <a:srgbClr val="0000FF"/>
                </a:solidFill>
                <a:highlight>
                  <a:srgbClr val="FFFFFF"/>
                </a:highlight>
                <a:latin typeface="Courier"/>
                <a:cs typeface="Courier"/>
              </a:rPr>
              <a:t>&gt;</a:t>
            </a:r>
            <a:endParaRPr lang="it-IT" sz="2400" dirty="0">
              <a:solidFill>
                <a:srgbClr val="000000"/>
              </a:solidFill>
              <a:highlight>
                <a:srgbClr val="FFFFFF"/>
              </a:highlight>
              <a:latin typeface="Courier"/>
              <a:cs typeface="Courier"/>
            </a:endParaRPr>
          </a:p>
          <a:p>
            <a:r>
              <a:rPr lang="it-IT" sz="2400" dirty="0">
                <a:solidFill>
                  <a:srgbClr val="0000FF"/>
                </a:solidFill>
                <a:highlight>
                  <a:srgbClr val="FFFFFF"/>
                </a:highlight>
                <a:latin typeface="Courier"/>
                <a:cs typeface="Courier"/>
              </a:rPr>
              <a:t>&lt;/</a:t>
            </a:r>
            <a:r>
              <a:rPr lang="it-IT" sz="2400" dirty="0">
                <a:solidFill>
                  <a:srgbClr val="800000"/>
                </a:solidFill>
                <a:highlight>
                  <a:srgbClr val="FFFFFF"/>
                </a:highlight>
                <a:latin typeface="Courier"/>
                <a:cs typeface="Courier"/>
              </a:rPr>
              <a:t>body</a:t>
            </a:r>
            <a:r>
              <a:rPr lang="it-IT" sz="2400" dirty="0">
                <a:solidFill>
                  <a:srgbClr val="0000FF"/>
                </a:solidFill>
                <a:highlight>
                  <a:srgbClr val="FFFFFF"/>
                </a:highlight>
                <a:latin typeface="Courier"/>
                <a:cs typeface="Courier"/>
              </a:rPr>
              <a:t>&gt;</a:t>
            </a:r>
            <a:endParaRPr lang="it-IT" sz="2400" dirty="0">
              <a:solidFill>
                <a:srgbClr val="000000"/>
              </a:solidFill>
              <a:highlight>
                <a:srgbClr val="FFFFFF"/>
              </a:highlight>
              <a:latin typeface="Courier"/>
              <a:cs typeface="Courier"/>
            </a:endParaRPr>
          </a:p>
        </p:txBody>
      </p:sp>
      <p:sp>
        <p:nvSpPr>
          <p:cNvPr id="14" name="TextBox 13"/>
          <p:cNvSpPr txBox="1"/>
          <p:nvPr/>
        </p:nvSpPr>
        <p:spPr>
          <a:xfrm>
            <a:off x="1567555" y="4121040"/>
            <a:ext cx="6618412" cy="2308324"/>
          </a:xfrm>
          <a:prstGeom prst="rect">
            <a:avLst/>
          </a:prstGeom>
          <a:solidFill>
            <a:schemeClr val="bg1"/>
          </a:solidFill>
          <a:ln>
            <a:solidFill>
              <a:schemeClr val="tx1"/>
            </a:solidFill>
          </a:ln>
        </p:spPr>
        <p:txBody>
          <a:bodyPr wrap="square" rtlCol="0">
            <a:spAutoFit/>
          </a:bodyPr>
          <a:lstStyle/>
          <a:p>
            <a:r>
              <a:rPr lang="it-IT" sz="2400" dirty="0">
                <a:solidFill>
                  <a:srgbClr val="800000"/>
                </a:solidFill>
                <a:highlight>
                  <a:srgbClr val="FFFFFF"/>
                </a:highlight>
                <a:latin typeface="Consolas" panose="020B0609020204030204" pitchFamily="49" charset="0"/>
              </a:rPr>
              <a:t>body</a:t>
            </a:r>
            <a:r>
              <a:rPr lang="it-IT" sz="2400" dirty="0">
                <a:solidFill>
                  <a:srgbClr val="000000"/>
                </a:solidFill>
                <a:highlight>
                  <a:srgbClr val="FFFFFF"/>
                </a:highlight>
                <a:latin typeface="Consolas" panose="020B0609020204030204" pitchFamily="49" charset="0"/>
              </a:rPr>
              <a:t> {</a:t>
            </a:r>
          </a:p>
          <a:p>
            <a:r>
              <a:rPr lang="it-IT" sz="2400" dirty="0">
                <a:solidFill>
                  <a:srgbClr val="FF0000"/>
                </a:solidFill>
                <a:highlight>
                  <a:srgbClr val="FFFFFF"/>
                </a:highlight>
                <a:latin typeface="Consolas" panose="020B0609020204030204" pitchFamily="49" charset="0"/>
              </a:rPr>
              <a:t>  background-image</a:t>
            </a:r>
            <a:r>
              <a:rPr lang="it-IT" sz="2400" dirty="0">
                <a:solidFill>
                  <a:srgbClr val="000000"/>
                </a:solidFill>
                <a:highlight>
                  <a:srgbClr val="FFFFFF"/>
                </a:highlight>
                <a:latin typeface="Consolas" panose="020B0609020204030204" pitchFamily="49" charset="0"/>
              </a:rPr>
              <a:t>: </a:t>
            </a:r>
            <a:r>
              <a:rPr lang="it-IT" sz="2400" dirty="0" err="1">
                <a:solidFill>
                  <a:srgbClr val="0000FF"/>
                </a:solidFill>
                <a:highlight>
                  <a:srgbClr val="FFFFFF"/>
                </a:highlight>
                <a:latin typeface="Consolas" panose="020B0609020204030204" pitchFamily="49" charset="0"/>
              </a:rPr>
              <a:t>url</a:t>
            </a:r>
            <a:r>
              <a:rPr lang="it-IT" sz="2400" dirty="0">
                <a:solidFill>
                  <a:srgbClr val="0000FF"/>
                </a:solidFill>
                <a:highlight>
                  <a:srgbClr val="FFFFFF"/>
                </a:highlight>
                <a:latin typeface="Consolas" panose="020B0609020204030204" pitchFamily="49" charset="0"/>
              </a:rPr>
              <a:t>('</a:t>
            </a:r>
            <a:r>
              <a:rPr lang="it-IT" sz="2400" dirty="0" err="1">
                <a:solidFill>
                  <a:srgbClr val="0000FF"/>
                </a:solidFill>
                <a:highlight>
                  <a:srgbClr val="FFFFFF"/>
                </a:highlight>
                <a:latin typeface="Consolas" panose="020B0609020204030204" pitchFamily="49" charset="0"/>
              </a:rPr>
              <a:t>tree.png</a:t>
            </a:r>
            <a:r>
              <a:rPr lang="it-IT" sz="2400" dirty="0">
                <a:solidFill>
                  <a:srgbClr val="0000FF"/>
                </a:solidFill>
                <a:highlight>
                  <a:srgbClr val="FFFFFF"/>
                </a:highlight>
                <a:latin typeface="Consolas" panose="020B0609020204030204" pitchFamily="49" charset="0"/>
              </a:rPr>
              <a:t>')</a:t>
            </a:r>
            <a:r>
              <a:rPr lang="it-IT" sz="2400" dirty="0">
                <a:solidFill>
                  <a:srgbClr val="000000"/>
                </a:solidFill>
                <a:highlight>
                  <a:srgbClr val="FFFFFF"/>
                </a:highlight>
                <a:latin typeface="Consolas" panose="020B0609020204030204" pitchFamily="49" charset="0"/>
              </a:rPr>
              <a:t>;</a:t>
            </a:r>
          </a:p>
          <a:p>
            <a:r>
              <a:rPr lang="it-IT" sz="2400" dirty="0">
                <a:solidFill>
                  <a:srgbClr val="000000"/>
                </a:solidFill>
                <a:highlight>
                  <a:srgbClr val="FFFFFF"/>
                </a:highlight>
                <a:latin typeface="Consolas" panose="020B0609020204030204" pitchFamily="49" charset="0"/>
              </a:rPr>
              <a:t>  </a:t>
            </a:r>
            <a:r>
              <a:rPr lang="it-IT" sz="2400" dirty="0">
                <a:solidFill>
                  <a:srgbClr val="FF0000"/>
                </a:solidFill>
                <a:highlight>
                  <a:srgbClr val="FFFFFF"/>
                </a:highlight>
                <a:latin typeface="Consolas" panose="020B0609020204030204" pitchFamily="49" charset="0"/>
              </a:rPr>
              <a:t>background-</a:t>
            </a:r>
            <a:r>
              <a:rPr lang="it-IT" sz="2400" dirty="0" err="1">
                <a:solidFill>
                  <a:srgbClr val="FF0000"/>
                </a:solidFill>
                <a:highlight>
                  <a:srgbClr val="FFFFFF"/>
                </a:highlight>
                <a:latin typeface="Consolas" panose="020B0609020204030204" pitchFamily="49" charset="0"/>
              </a:rPr>
              <a:t>repeat</a:t>
            </a:r>
            <a:r>
              <a:rPr lang="it-IT" sz="2400" dirty="0">
                <a:solidFill>
                  <a:srgbClr val="000000"/>
                </a:solidFill>
                <a:highlight>
                  <a:srgbClr val="FFFFFF"/>
                </a:highlight>
                <a:latin typeface="Consolas" panose="020B0609020204030204" pitchFamily="49" charset="0"/>
              </a:rPr>
              <a:t>: </a:t>
            </a:r>
            <a:r>
              <a:rPr lang="it-IT" sz="2400" dirty="0">
                <a:solidFill>
                  <a:srgbClr val="0000FF"/>
                </a:solidFill>
                <a:highlight>
                  <a:srgbClr val="FFFFFF"/>
                </a:highlight>
                <a:latin typeface="Consolas" panose="020B0609020204030204" pitchFamily="49" charset="0"/>
              </a:rPr>
              <a:t>no-</a:t>
            </a:r>
            <a:r>
              <a:rPr lang="it-IT" sz="2400" dirty="0" err="1">
                <a:solidFill>
                  <a:srgbClr val="0000FF"/>
                </a:solidFill>
                <a:highlight>
                  <a:srgbClr val="FFFFFF"/>
                </a:highlight>
                <a:latin typeface="Consolas" panose="020B0609020204030204" pitchFamily="49" charset="0"/>
              </a:rPr>
              <a:t>repeat</a:t>
            </a:r>
            <a:r>
              <a:rPr lang="it-IT" sz="2400" dirty="0">
                <a:solidFill>
                  <a:srgbClr val="000000"/>
                </a:solidFill>
                <a:highlight>
                  <a:srgbClr val="FFFFFF"/>
                </a:highlight>
                <a:latin typeface="Consolas" panose="020B0609020204030204" pitchFamily="49" charset="0"/>
              </a:rPr>
              <a:t>; </a:t>
            </a:r>
          </a:p>
          <a:p>
            <a:r>
              <a:rPr lang="it-IT" sz="2400" dirty="0">
                <a:solidFill>
                  <a:srgbClr val="000000"/>
                </a:solidFill>
                <a:highlight>
                  <a:srgbClr val="FFFFFF"/>
                </a:highlight>
                <a:latin typeface="Consolas" panose="020B0609020204030204" pitchFamily="49" charset="0"/>
              </a:rPr>
              <a:t>  </a:t>
            </a:r>
            <a:r>
              <a:rPr lang="it-IT" sz="2400" dirty="0">
                <a:solidFill>
                  <a:srgbClr val="FF0000"/>
                </a:solidFill>
                <a:highlight>
                  <a:srgbClr val="FFFFFF"/>
                </a:highlight>
                <a:latin typeface="Consolas" panose="020B0609020204030204" pitchFamily="49" charset="0"/>
              </a:rPr>
              <a:t>background-position</a:t>
            </a:r>
            <a:r>
              <a:rPr lang="it-IT" sz="2400" dirty="0">
                <a:solidFill>
                  <a:srgbClr val="000000"/>
                </a:solidFill>
                <a:highlight>
                  <a:srgbClr val="FFFFFF"/>
                </a:highlight>
                <a:latin typeface="Consolas" panose="020B0609020204030204" pitchFamily="49" charset="0"/>
              </a:rPr>
              <a:t>: </a:t>
            </a:r>
            <a:r>
              <a:rPr lang="it-IT" sz="2400" dirty="0">
                <a:solidFill>
                  <a:srgbClr val="0000FF"/>
                </a:solidFill>
                <a:highlight>
                  <a:srgbClr val="FFFFFF"/>
                </a:highlight>
                <a:latin typeface="Consolas" panose="020B0609020204030204" pitchFamily="49" charset="0"/>
              </a:rPr>
              <a:t>right-top</a:t>
            </a:r>
            <a:r>
              <a:rPr lang="it-IT" sz="2400" dirty="0">
                <a:solidFill>
                  <a:srgbClr val="000000"/>
                </a:solidFill>
                <a:highlight>
                  <a:srgbClr val="FFFFFF"/>
                </a:highlight>
                <a:latin typeface="Consolas" panose="020B0609020204030204" pitchFamily="49" charset="0"/>
              </a:rPr>
              <a:t>;</a:t>
            </a:r>
          </a:p>
          <a:p>
            <a:r>
              <a:rPr lang="it-IT" sz="2400" dirty="0">
                <a:solidFill>
                  <a:srgbClr val="000000"/>
                </a:solidFill>
                <a:highlight>
                  <a:srgbClr val="FFFFFF"/>
                </a:highlight>
                <a:latin typeface="Consolas" panose="020B0609020204030204" pitchFamily="49" charset="0"/>
              </a:rPr>
              <a:t>  </a:t>
            </a:r>
            <a:r>
              <a:rPr lang="it-IT" sz="2400" dirty="0" err="1">
                <a:solidFill>
                  <a:srgbClr val="FF0000"/>
                </a:solidFill>
                <a:highlight>
                  <a:srgbClr val="FFFFFF"/>
                </a:highlight>
                <a:latin typeface="Consolas" panose="020B0609020204030204" pitchFamily="49" charset="0"/>
              </a:rPr>
              <a:t>margin</a:t>
            </a:r>
            <a:r>
              <a:rPr lang="it-IT" sz="2400" dirty="0">
                <a:solidFill>
                  <a:srgbClr val="FF0000"/>
                </a:solidFill>
                <a:highlight>
                  <a:srgbClr val="FFFFFF"/>
                </a:highlight>
                <a:latin typeface="Consolas" panose="020B0609020204030204" pitchFamily="49" charset="0"/>
              </a:rPr>
              <a:t>-right</a:t>
            </a:r>
            <a:r>
              <a:rPr lang="it-IT" sz="2400" dirty="0">
                <a:solidFill>
                  <a:srgbClr val="000000"/>
                </a:solidFill>
                <a:highlight>
                  <a:srgbClr val="FFFFFF"/>
                </a:highlight>
                <a:latin typeface="Consolas" panose="020B0609020204030204" pitchFamily="49" charset="0"/>
              </a:rPr>
              <a:t>: </a:t>
            </a:r>
            <a:r>
              <a:rPr lang="it-IT" sz="2400" dirty="0">
                <a:solidFill>
                  <a:srgbClr val="0000FF"/>
                </a:solidFill>
                <a:highlight>
                  <a:srgbClr val="FFFFFF"/>
                </a:highlight>
                <a:latin typeface="Consolas" panose="020B0609020204030204" pitchFamily="49" charset="0"/>
              </a:rPr>
              <a:t>200px</a:t>
            </a:r>
            <a:r>
              <a:rPr lang="it-IT" sz="2400" dirty="0">
                <a:solidFill>
                  <a:srgbClr val="000000"/>
                </a:solidFill>
                <a:highlight>
                  <a:srgbClr val="FFFFFF"/>
                </a:highlight>
                <a:latin typeface="Consolas" panose="020B0609020204030204" pitchFamily="49" charset="0"/>
              </a:rPr>
              <a:t>;  </a:t>
            </a:r>
          </a:p>
          <a:p>
            <a:r>
              <a:rPr lang="it-IT" sz="2400" dirty="0">
                <a:solidFill>
                  <a:srgbClr val="000000"/>
                </a:solidFill>
                <a:highlight>
                  <a:srgbClr val="FFFFFF"/>
                </a:highlight>
                <a:latin typeface="Consolas" panose="020B0609020204030204" pitchFamily="49" charset="0"/>
              </a:rPr>
              <a:t>}</a:t>
            </a:r>
          </a:p>
        </p:txBody>
      </p:sp>
      <p:pic>
        <p:nvPicPr>
          <p:cNvPr id="15" name="Picture 14"/>
          <p:cNvPicPr>
            <a:picLocks noChangeAspect="1"/>
          </p:cNvPicPr>
          <p:nvPr/>
        </p:nvPicPr>
        <p:blipFill>
          <a:blip r:embed="rId2"/>
          <a:stretch>
            <a:fillRect/>
          </a:stretch>
        </p:blipFill>
        <p:spPr>
          <a:xfrm>
            <a:off x="8328248" y="2470947"/>
            <a:ext cx="3692236" cy="3751312"/>
          </a:xfrm>
          <a:prstGeom prst="rect">
            <a:avLst/>
          </a:prstGeom>
          <a:ln>
            <a:solidFill>
              <a:srgbClr val="000000"/>
            </a:solidFill>
          </a:ln>
        </p:spPr>
      </p:pic>
    </p:spTree>
    <p:extLst>
      <p:ext uri="{BB962C8B-B14F-4D97-AF65-F5344CB8AC3E}">
        <p14:creationId xmlns:p14="http://schemas.microsoft.com/office/powerpoint/2010/main" val="640714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Testo</a:t>
            </a:r>
            <a:endParaRPr lang="it-IT" dirty="0"/>
          </a:p>
        </p:txBody>
      </p:sp>
      <p:sp>
        <p:nvSpPr>
          <p:cNvPr id="3" name="Content Placeholder 2"/>
          <p:cNvSpPr>
            <a:spLocks noGrp="1"/>
          </p:cNvSpPr>
          <p:nvPr>
            <p:ph idx="1"/>
          </p:nvPr>
        </p:nvSpPr>
        <p:spPr>
          <a:xfrm>
            <a:off x="1775520" y="1995821"/>
            <a:ext cx="10153128" cy="3233379"/>
          </a:xfrm>
        </p:spPr>
        <p:txBody>
          <a:bodyPr>
            <a:noAutofit/>
          </a:bodyPr>
          <a:lstStyle/>
          <a:p>
            <a:r>
              <a:rPr lang="it-IT" sz="2600" dirty="0"/>
              <a:t>Colore: </a:t>
            </a:r>
            <a:r>
              <a:rPr lang="it-IT" sz="2600" dirty="0">
                <a:solidFill>
                  <a:srgbClr val="FF0000"/>
                </a:solidFill>
                <a:latin typeface="Consolas" panose="020B0609020204030204" pitchFamily="49" charset="0"/>
              </a:rPr>
              <a:t>color</a:t>
            </a:r>
            <a:br>
              <a:rPr lang="it-IT" sz="2600" dirty="0">
                <a:solidFill>
                  <a:srgbClr val="FF0000"/>
                </a:solidFill>
                <a:latin typeface="Consolas" panose="020B0609020204030204" pitchFamily="49" charset="0"/>
              </a:rPr>
            </a:br>
            <a:endParaRPr lang="it-IT" sz="2600" dirty="0"/>
          </a:p>
          <a:p>
            <a:r>
              <a:rPr lang="it-IT" sz="2600" dirty="0"/>
              <a:t>Allineamento </a:t>
            </a:r>
            <a:r>
              <a:rPr lang="it-IT" sz="2600" dirty="0">
                <a:solidFill>
                  <a:srgbClr val="FF0000"/>
                </a:solidFill>
                <a:latin typeface="Consolas" panose="020B0609020204030204" pitchFamily="49" charset="0"/>
              </a:rPr>
              <a:t>text-</a:t>
            </a:r>
            <a:r>
              <a:rPr lang="it-IT" sz="2600" dirty="0" err="1">
                <a:solidFill>
                  <a:srgbClr val="FF0000"/>
                </a:solidFill>
                <a:latin typeface="Consolas" panose="020B0609020204030204" pitchFamily="49" charset="0"/>
              </a:rPr>
              <a:t>align</a:t>
            </a:r>
            <a:endParaRPr lang="it-IT" sz="2600" dirty="0"/>
          </a:p>
          <a:p>
            <a:pPr lvl="1"/>
            <a:r>
              <a:rPr lang="it-IT" sz="2600" dirty="0"/>
              <a:t>Sinistra </a:t>
            </a:r>
            <a:r>
              <a:rPr lang="it-IT" sz="2600" dirty="0" err="1">
                <a:solidFill>
                  <a:srgbClr val="0000FF"/>
                </a:solidFill>
                <a:latin typeface="Consolas" panose="020B0609020204030204" pitchFamily="49" charset="0"/>
              </a:rPr>
              <a:t>left</a:t>
            </a:r>
            <a:endParaRPr lang="it-IT" sz="2600" dirty="0"/>
          </a:p>
          <a:p>
            <a:pPr lvl="1"/>
            <a:r>
              <a:rPr lang="it-IT" sz="2600" dirty="0"/>
              <a:t>Destra </a:t>
            </a:r>
            <a:r>
              <a:rPr lang="it-IT" sz="2600" dirty="0">
                <a:solidFill>
                  <a:srgbClr val="0000FF"/>
                </a:solidFill>
                <a:latin typeface="Consolas" panose="020B0609020204030204" pitchFamily="49" charset="0"/>
              </a:rPr>
              <a:t>right</a:t>
            </a:r>
            <a:endParaRPr lang="it-IT" sz="2600" dirty="0"/>
          </a:p>
          <a:p>
            <a:pPr lvl="1"/>
            <a:r>
              <a:rPr lang="it-IT" sz="2600" dirty="0"/>
              <a:t>Centro </a:t>
            </a:r>
            <a:r>
              <a:rPr lang="it-IT" sz="2600" dirty="0">
                <a:solidFill>
                  <a:srgbClr val="0000FF"/>
                </a:solidFill>
                <a:latin typeface="Consolas" panose="020B0609020204030204" pitchFamily="49" charset="0"/>
              </a:rPr>
              <a:t>center</a:t>
            </a:r>
            <a:endParaRPr lang="it-IT" sz="2600" dirty="0"/>
          </a:p>
          <a:p>
            <a:pPr lvl="1"/>
            <a:r>
              <a:rPr lang="it-IT" sz="2600" dirty="0"/>
              <a:t>Giustificato </a:t>
            </a:r>
            <a:r>
              <a:rPr lang="it-IT" sz="2600" dirty="0" err="1">
                <a:solidFill>
                  <a:srgbClr val="0000FF"/>
                </a:solidFill>
                <a:latin typeface="Consolas" panose="020B0609020204030204" pitchFamily="49" charset="0"/>
              </a:rPr>
              <a:t>justify</a:t>
            </a:r>
            <a:endParaRPr lang="it-IT" sz="2600" dirty="0"/>
          </a:p>
          <a:p>
            <a:pPr lvl="1"/>
            <a:endParaRPr lang="it-IT" sz="2600" dirty="0"/>
          </a:p>
        </p:txBody>
      </p:sp>
      <p:pic>
        <p:nvPicPr>
          <p:cNvPr id="9" name="Immagine 8">
            <a:extLst>
              <a:ext uri="{FF2B5EF4-FFF2-40B4-BE49-F238E27FC236}">
                <a16:creationId xmlns:a16="http://schemas.microsoft.com/office/drawing/2014/main" id="{775E4745-85E1-4EB5-A4D2-20031664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192" y="1992595"/>
            <a:ext cx="3312368" cy="4179605"/>
          </a:xfrm>
          <a:prstGeom prst="rect">
            <a:avLst/>
          </a:prstGeom>
        </p:spPr>
      </p:pic>
    </p:spTree>
    <p:extLst>
      <p:ext uri="{BB962C8B-B14F-4D97-AF65-F5344CB8AC3E}">
        <p14:creationId xmlns:p14="http://schemas.microsoft.com/office/powerpoint/2010/main" val="187704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Testo</a:t>
            </a:r>
            <a:endParaRPr lang="it-IT" dirty="0"/>
          </a:p>
        </p:txBody>
      </p:sp>
      <p:sp>
        <p:nvSpPr>
          <p:cNvPr id="3" name="Content Placeholder 2"/>
          <p:cNvSpPr>
            <a:spLocks noGrp="1"/>
          </p:cNvSpPr>
          <p:nvPr>
            <p:ph idx="1"/>
          </p:nvPr>
        </p:nvSpPr>
        <p:spPr>
          <a:xfrm>
            <a:off x="1775520" y="1995821"/>
            <a:ext cx="10081120" cy="4862179"/>
          </a:xfrm>
        </p:spPr>
        <p:txBody>
          <a:bodyPr>
            <a:normAutofit/>
          </a:bodyPr>
          <a:lstStyle/>
          <a:p>
            <a:r>
              <a:rPr lang="it-IT" sz="2600" dirty="0"/>
              <a:t>Decorazione </a:t>
            </a:r>
            <a:r>
              <a:rPr lang="it-IT" sz="2600" dirty="0">
                <a:solidFill>
                  <a:srgbClr val="FF0000"/>
                </a:solidFill>
                <a:latin typeface="Consolas" panose="020B0609020204030204" pitchFamily="49" charset="0"/>
              </a:rPr>
              <a:t>text-</a:t>
            </a:r>
            <a:r>
              <a:rPr lang="it-IT" sz="2600" dirty="0" err="1">
                <a:solidFill>
                  <a:srgbClr val="FF0000"/>
                </a:solidFill>
                <a:latin typeface="Consolas" panose="020B0609020204030204" pitchFamily="49" charset="0"/>
              </a:rPr>
              <a:t>decoration</a:t>
            </a:r>
            <a:endParaRPr lang="it-IT" sz="2600" dirty="0"/>
          </a:p>
          <a:p>
            <a:pPr lvl="1"/>
            <a:r>
              <a:rPr lang="it-IT" sz="2600" dirty="0"/>
              <a:t>Sopralineato </a:t>
            </a:r>
            <a:r>
              <a:rPr lang="it-IT" sz="2600" dirty="0" err="1">
                <a:solidFill>
                  <a:srgbClr val="0000FF"/>
                </a:solidFill>
                <a:latin typeface="Consolas" panose="020B0609020204030204" pitchFamily="49" charset="0"/>
              </a:rPr>
              <a:t>overline</a:t>
            </a:r>
            <a:endParaRPr lang="it-IT" sz="2600" dirty="0"/>
          </a:p>
          <a:p>
            <a:pPr lvl="1"/>
            <a:r>
              <a:rPr lang="it-IT" sz="2600" dirty="0"/>
              <a:t>Barrato </a:t>
            </a:r>
            <a:r>
              <a:rPr lang="it-IT" sz="2600" dirty="0">
                <a:solidFill>
                  <a:srgbClr val="0000FF"/>
                </a:solidFill>
                <a:latin typeface="Consolas" panose="020B0609020204030204" pitchFamily="49" charset="0"/>
              </a:rPr>
              <a:t>line-</a:t>
            </a:r>
            <a:r>
              <a:rPr lang="it-IT" sz="2600" dirty="0" err="1">
                <a:solidFill>
                  <a:srgbClr val="0000FF"/>
                </a:solidFill>
                <a:latin typeface="Consolas" panose="020B0609020204030204" pitchFamily="49" charset="0"/>
              </a:rPr>
              <a:t>through</a:t>
            </a:r>
            <a:endParaRPr lang="it-IT" sz="2600" dirty="0"/>
          </a:p>
          <a:p>
            <a:pPr lvl="1"/>
            <a:r>
              <a:rPr lang="it-IT" sz="2600" dirty="0"/>
              <a:t>Sottolineato </a:t>
            </a:r>
            <a:r>
              <a:rPr lang="it-IT" sz="2600" dirty="0" err="1">
                <a:solidFill>
                  <a:srgbClr val="0000FF"/>
                </a:solidFill>
                <a:latin typeface="Consolas" panose="020B0609020204030204" pitchFamily="49" charset="0"/>
              </a:rPr>
              <a:t>underline</a:t>
            </a:r>
            <a:endParaRPr lang="it-IT" sz="2600" dirty="0"/>
          </a:p>
          <a:p>
            <a:r>
              <a:rPr lang="it-IT" sz="2600" dirty="0"/>
              <a:t>Indentazione </a:t>
            </a:r>
            <a:r>
              <a:rPr lang="it-IT" sz="2600" dirty="0">
                <a:solidFill>
                  <a:srgbClr val="FF0000"/>
                </a:solidFill>
                <a:latin typeface="Consolas" panose="020B0609020204030204" pitchFamily="49" charset="0"/>
              </a:rPr>
              <a:t>text-</a:t>
            </a:r>
            <a:r>
              <a:rPr lang="it-IT" sz="2600" dirty="0" err="1">
                <a:solidFill>
                  <a:srgbClr val="FF0000"/>
                </a:solidFill>
                <a:latin typeface="Consolas" panose="020B0609020204030204" pitchFamily="49" charset="0"/>
              </a:rPr>
              <a:t>indent</a:t>
            </a:r>
            <a:endParaRPr lang="it-IT" sz="2600" dirty="0"/>
          </a:p>
          <a:p>
            <a:pPr lvl="1"/>
            <a:r>
              <a:rPr lang="it-IT" sz="2600" dirty="0"/>
              <a:t>Misura </a:t>
            </a:r>
            <a:r>
              <a:rPr lang="it-IT" sz="2600" dirty="0">
                <a:solidFill>
                  <a:srgbClr val="0000FF"/>
                </a:solidFill>
                <a:latin typeface="Consolas" panose="020B0609020204030204" pitchFamily="49" charset="0"/>
              </a:rPr>
              <a:t>50px</a:t>
            </a:r>
            <a:endParaRPr lang="it-IT" sz="2600" dirty="0"/>
          </a:p>
          <a:p>
            <a:pPr lvl="1"/>
            <a:endParaRPr lang="it-IT" sz="2600" dirty="0"/>
          </a:p>
        </p:txBody>
      </p:sp>
      <p:pic>
        <p:nvPicPr>
          <p:cNvPr id="9" name="Immagine 8">
            <a:extLst>
              <a:ext uri="{FF2B5EF4-FFF2-40B4-BE49-F238E27FC236}">
                <a16:creationId xmlns:a16="http://schemas.microsoft.com/office/drawing/2014/main" id="{2122A72A-77D9-403F-92F1-9B52B8121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024" y="4576439"/>
            <a:ext cx="7114976" cy="2275697"/>
          </a:xfrm>
          <a:prstGeom prst="rect">
            <a:avLst/>
          </a:prstGeom>
        </p:spPr>
      </p:pic>
    </p:spTree>
    <p:extLst>
      <p:ext uri="{BB962C8B-B14F-4D97-AF65-F5344CB8AC3E}">
        <p14:creationId xmlns:p14="http://schemas.microsoft.com/office/powerpoint/2010/main" val="339537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Font</a:t>
            </a:r>
            <a:endParaRPr lang="it-IT" dirty="0"/>
          </a:p>
        </p:txBody>
      </p:sp>
      <p:sp>
        <p:nvSpPr>
          <p:cNvPr id="3" name="Content Placeholder 2"/>
          <p:cNvSpPr>
            <a:spLocks noGrp="1"/>
          </p:cNvSpPr>
          <p:nvPr>
            <p:ph idx="1"/>
          </p:nvPr>
        </p:nvSpPr>
        <p:spPr>
          <a:xfrm>
            <a:off x="1775520" y="1988840"/>
            <a:ext cx="10129886" cy="4464496"/>
          </a:xfrm>
        </p:spPr>
        <p:txBody>
          <a:bodyPr>
            <a:noAutofit/>
          </a:bodyPr>
          <a:lstStyle/>
          <a:p>
            <a:r>
              <a:rPr lang="it-IT" sz="2600" dirty="0"/>
              <a:t> Tipologie generiche di font</a:t>
            </a:r>
          </a:p>
          <a:p>
            <a:pPr lvl="1"/>
            <a:r>
              <a:rPr lang="it-IT" sz="2600" dirty="0" err="1">
                <a:solidFill>
                  <a:srgbClr val="0000FF"/>
                </a:solidFill>
                <a:latin typeface="Consolas" panose="020B0609020204030204" pitchFamily="49" charset="0"/>
              </a:rPr>
              <a:t>serif</a:t>
            </a:r>
            <a:r>
              <a:rPr lang="it-IT" sz="2600" dirty="0">
                <a:solidFill>
                  <a:srgbClr val="0000FF"/>
                </a:solidFill>
                <a:latin typeface="Consolas" panose="020B0609020204030204" pitchFamily="49" charset="0"/>
              </a:rPr>
              <a:t> </a:t>
            </a:r>
            <a:r>
              <a:rPr lang="it-IT" sz="2600" dirty="0"/>
              <a:t>(un font con i </a:t>
            </a:r>
            <a:r>
              <a:rPr lang="it-IT" sz="2600" dirty="0" err="1"/>
              <a:t>serif</a:t>
            </a:r>
            <a:r>
              <a:rPr lang="it-IT" sz="2600" dirty="0"/>
              <a:t>)</a:t>
            </a:r>
          </a:p>
          <a:p>
            <a:pPr lvl="2"/>
            <a:r>
              <a:rPr lang="it-IT" sz="2600" dirty="0" err="1">
                <a:latin typeface="Times New Roman" panose="02020603050405020304" pitchFamily="18" charset="0"/>
                <a:cs typeface="Times New Roman" panose="02020603050405020304" pitchFamily="18" charset="0"/>
              </a:rPr>
              <a:t>Serif</a:t>
            </a:r>
            <a:endParaRPr lang="it-IT" sz="2600" dirty="0"/>
          </a:p>
          <a:p>
            <a:pPr lvl="1"/>
            <a:r>
              <a:rPr lang="it-IT" sz="2600" dirty="0">
                <a:solidFill>
                  <a:srgbClr val="0000FF"/>
                </a:solidFill>
                <a:latin typeface="Consolas" panose="020B0609020204030204" pitchFamily="49" charset="0"/>
              </a:rPr>
              <a:t>sans-</a:t>
            </a:r>
            <a:r>
              <a:rPr lang="it-IT" sz="2600" dirty="0" err="1">
                <a:solidFill>
                  <a:srgbClr val="0000FF"/>
                </a:solidFill>
                <a:latin typeface="Consolas" panose="020B0609020204030204" pitchFamily="49" charset="0"/>
              </a:rPr>
              <a:t>serif</a:t>
            </a:r>
            <a:r>
              <a:rPr lang="it-IT" sz="2600" dirty="0">
                <a:solidFill>
                  <a:srgbClr val="0000FF"/>
                </a:solidFill>
                <a:latin typeface="Consolas" panose="020B0609020204030204" pitchFamily="49" charset="0"/>
              </a:rPr>
              <a:t> </a:t>
            </a:r>
            <a:r>
              <a:rPr lang="it-IT" sz="2600" dirty="0"/>
              <a:t>(un font senza </a:t>
            </a:r>
            <a:r>
              <a:rPr lang="it-IT" sz="2600" dirty="0" err="1"/>
              <a:t>serif</a:t>
            </a:r>
            <a:r>
              <a:rPr lang="it-IT" sz="2600" dirty="0"/>
              <a:t>)</a:t>
            </a:r>
          </a:p>
          <a:p>
            <a:pPr lvl="2"/>
            <a:r>
              <a:rPr lang="it-IT" sz="2600" dirty="0">
                <a:latin typeface="Verdana" panose="020B0604030504040204" pitchFamily="34" charset="0"/>
                <a:ea typeface="Verdana" panose="020B0604030504040204" pitchFamily="34" charset="0"/>
              </a:rPr>
              <a:t>Senza </a:t>
            </a:r>
            <a:r>
              <a:rPr lang="it-IT" sz="2600" dirty="0" err="1">
                <a:latin typeface="Verdana" panose="020B0604030504040204" pitchFamily="34" charset="0"/>
                <a:ea typeface="Verdana" panose="020B0604030504040204" pitchFamily="34" charset="0"/>
              </a:rPr>
              <a:t>Serif</a:t>
            </a:r>
            <a:endParaRPr lang="it-IT" sz="2600" dirty="0"/>
          </a:p>
          <a:p>
            <a:pPr lvl="1"/>
            <a:r>
              <a:rPr lang="it-IT" sz="2600" dirty="0" err="1">
                <a:solidFill>
                  <a:srgbClr val="0000FF"/>
                </a:solidFill>
                <a:latin typeface="Consolas" panose="020B0609020204030204" pitchFamily="49" charset="0"/>
              </a:rPr>
              <a:t>monospace</a:t>
            </a:r>
            <a:r>
              <a:rPr lang="it-IT" sz="2600" dirty="0">
                <a:solidFill>
                  <a:srgbClr val="0000FF"/>
                </a:solidFill>
                <a:latin typeface="Consolas" panose="020B0609020204030204" pitchFamily="49" charset="0"/>
              </a:rPr>
              <a:t> </a:t>
            </a:r>
            <a:r>
              <a:rPr lang="it-IT" sz="2600" dirty="0"/>
              <a:t>(un font con caratteri tutti della stessa larghezza)</a:t>
            </a:r>
          </a:p>
          <a:p>
            <a:pPr lvl="2"/>
            <a:r>
              <a:rPr lang="it-IT" sz="2600" b="1" dirty="0" err="1">
                <a:latin typeface="Lucida Console" panose="020B0609040504020204" pitchFamily="49" charset="0"/>
              </a:rPr>
              <a:t>Monospace</a:t>
            </a:r>
            <a:endParaRPr lang="it-IT" sz="2600" b="1" dirty="0">
              <a:latin typeface="Lucida Console" panose="020B0609040504020204" pitchFamily="49" charset="0"/>
            </a:endParaRPr>
          </a:p>
        </p:txBody>
      </p:sp>
    </p:spTree>
    <p:extLst>
      <p:ext uri="{BB962C8B-B14F-4D97-AF65-F5344CB8AC3E}">
        <p14:creationId xmlns:p14="http://schemas.microsoft.com/office/powerpoint/2010/main" val="419293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Font </a:t>
            </a:r>
            <a:endParaRPr lang="it-IT" dirty="0"/>
          </a:p>
        </p:txBody>
      </p:sp>
      <p:sp>
        <p:nvSpPr>
          <p:cNvPr id="3" name="Content Placeholder 2"/>
          <p:cNvSpPr>
            <a:spLocks noGrp="1"/>
          </p:cNvSpPr>
          <p:nvPr>
            <p:ph idx="1"/>
          </p:nvPr>
        </p:nvSpPr>
        <p:spPr>
          <a:xfrm>
            <a:off x="1775520" y="1988840"/>
            <a:ext cx="10416480" cy="3384376"/>
          </a:xfrm>
        </p:spPr>
        <p:txBody>
          <a:bodyPr>
            <a:noAutofit/>
          </a:bodyPr>
          <a:lstStyle/>
          <a:p>
            <a:pPr marL="0" indent="0">
              <a:buNone/>
            </a:pPr>
            <a:r>
              <a:rPr lang="it-IT" sz="2600" dirty="0">
                <a:solidFill>
                  <a:srgbClr val="44546A"/>
                </a:solidFill>
                <a:latin typeface="Consolas" panose="020B0609020204030204" pitchFamily="49" charset="0"/>
              </a:rPr>
              <a:t>Proprietà: </a:t>
            </a:r>
            <a:r>
              <a:rPr lang="it-IT" sz="2600" dirty="0">
                <a:solidFill>
                  <a:srgbClr val="FF0000"/>
                </a:solidFill>
                <a:latin typeface="Consolas" panose="020B0609020204030204" pitchFamily="49" charset="0"/>
              </a:rPr>
              <a:t>font-family </a:t>
            </a:r>
          </a:p>
          <a:p>
            <a:r>
              <a:rPr lang="it-IT" sz="2600" dirty="0">
                <a:solidFill>
                  <a:srgbClr val="44546A"/>
                </a:solidFill>
                <a:latin typeface="+mj-lt"/>
              </a:rPr>
              <a:t>è composto da due valori:</a:t>
            </a:r>
          </a:p>
          <a:p>
            <a:pPr lvl="1"/>
            <a:r>
              <a:rPr lang="it-IT" sz="2600" dirty="0">
                <a:solidFill>
                  <a:srgbClr val="44546A"/>
                </a:solidFill>
                <a:latin typeface="+mj-lt"/>
              </a:rPr>
              <a:t>family-name</a:t>
            </a:r>
          </a:p>
          <a:p>
            <a:pPr lvl="1"/>
            <a:r>
              <a:rPr lang="it-IT" sz="2600" dirty="0" err="1">
                <a:solidFill>
                  <a:srgbClr val="44546A"/>
                </a:solidFill>
                <a:latin typeface="+mj-lt"/>
              </a:rPr>
              <a:t>generic</a:t>
            </a:r>
            <a:r>
              <a:rPr lang="it-IT" sz="2600" dirty="0">
                <a:solidFill>
                  <a:srgbClr val="44546A"/>
                </a:solidFill>
                <a:latin typeface="+mj-lt"/>
              </a:rPr>
              <a:t> name</a:t>
            </a:r>
          </a:p>
          <a:p>
            <a:r>
              <a:rPr lang="it-IT" sz="2600" dirty="0"/>
              <a:t>definisce la tipologia di font</a:t>
            </a:r>
          </a:p>
          <a:p>
            <a:r>
              <a:rPr lang="it-IT" sz="2600" dirty="0"/>
              <a:t>Non è detto che il browser supporti il font specificato</a:t>
            </a:r>
          </a:p>
          <a:p>
            <a:r>
              <a:rPr lang="it-IT" sz="2600" dirty="0"/>
              <a:t>NB, generalmente è meglio specificarne una lista (dal preferito a quello generico)</a:t>
            </a:r>
          </a:p>
        </p:txBody>
      </p:sp>
      <p:sp>
        <p:nvSpPr>
          <p:cNvPr id="4" name="Rettangolo 3">
            <a:extLst>
              <a:ext uri="{FF2B5EF4-FFF2-40B4-BE49-F238E27FC236}">
                <a16:creationId xmlns:a16="http://schemas.microsoft.com/office/drawing/2014/main" id="{AD7C8EE6-D619-4F70-9FB4-63A5BB9B75F9}"/>
              </a:ext>
            </a:extLst>
          </p:cNvPr>
          <p:cNvSpPr/>
          <p:nvPr/>
        </p:nvSpPr>
        <p:spPr>
          <a:xfrm>
            <a:off x="3143672" y="5829701"/>
            <a:ext cx="8640960" cy="1015663"/>
          </a:xfrm>
          <a:prstGeom prst="rect">
            <a:avLst/>
          </a:prstGeom>
        </p:spPr>
        <p:txBody>
          <a:bodyPr wrap="square">
            <a:spAutoFit/>
          </a:bodyPr>
          <a:lstStyle/>
          <a:p>
            <a:r>
              <a:rPr lang="it-IT" sz="2000" dirty="0">
                <a:solidFill>
                  <a:srgbClr val="800000"/>
                </a:solidFill>
                <a:latin typeface="Courier"/>
                <a:cs typeface="Courier"/>
              </a:rPr>
              <a:t>p</a:t>
            </a:r>
            <a:r>
              <a:rPr lang="it-IT" sz="2000" dirty="0">
                <a:solidFill>
                  <a:srgbClr val="000000"/>
                </a:solidFill>
                <a:latin typeface="Courier"/>
                <a:cs typeface="Courier"/>
              </a:rPr>
              <a:t>{ </a:t>
            </a:r>
          </a:p>
          <a:p>
            <a:r>
              <a:rPr lang="it-IT" sz="2000" dirty="0">
                <a:solidFill>
                  <a:srgbClr val="000000"/>
                </a:solidFill>
                <a:latin typeface="Courier"/>
                <a:cs typeface="Courier"/>
              </a:rPr>
              <a:t>	</a:t>
            </a:r>
            <a:r>
              <a:rPr lang="it-IT" sz="2000" dirty="0">
                <a:solidFill>
                  <a:srgbClr val="FF0000"/>
                </a:solidFill>
                <a:latin typeface="Courier"/>
                <a:cs typeface="Courier"/>
              </a:rPr>
              <a:t>font-family</a:t>
            </a:r>
            <a:r>
              <a:rPr lang="it-IT" sz="2000" dirty="0">
                <a:solidFill>
                  <a:srgbClr val="000000"/>
                </a:solidFill>
                <a:latin typeface="Courier"/>
                <a:cs typeface="Courier"/>
              </a:rPr>
              <a:t>: </a:t>
            </a:r>
            <a:r>
              <a:rPr lang="it-IT" sz="2000" dirty="0">
                <a:solidFill>
                  <a:srgbClr val="0000FF"/>
                </a:solidFill>
                <a:latin typeface="Courier"/>
                <a:cs typeface="Courier"/>
              </a:rPr>
              <a:t>"Times New Roman", </a:t>
            </a:r>
            <a:r>
              <a:rPr lang="it-IT" sz="2000" dirty="0" err="1">
                <a:solidFill>
                  <a:srgbClr val="0000FF"/>
                </a:solidFill>
                <a:latin typeface="Courier"/>
                <a:cs typeface="Courier"/>
              </a:rPr>
              <a:t>serif</a:t>
            </a:r>
            <a:r>
              <a:rPr lang="it-IT" sz="2000" dirty="0">
                <a:solidFill>
                  <a:srgbClr val="000000"/>
                </a:solidFill>
                <a:latin typeface="Courier"/>
                <a:cs typeface="Courier"/>
              </a:rPr>
              <a:t> ; </a:t>
            </a:r>
          </a:p>
          <a:p>
            <a:r>
              <a:rPr lang="it-IT" sz="2000" dirty="0">
                <a:solidFill>
                  <a:srgbClr val="000000"/>
                </a:solidFill>
                <a:latin typeface="Courier"/>
                <a:cs typeface="Courier"/>
              </a:rPr>
              <a:t>}</a:t>
            </a:r>
          </a:p>
        </p:txBody>
      </p:sp>
    </p:spTree>
    <p:extLst>
      <p:ext uri="{BB962C8B-B14F-4D97-AF65-F5344CB8AC3E}">
        <p14:creationId xmlns:p14="http://schemas.microsoft.com/office/powerpoint/2010/main" val="159225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Stili - Font</a:t>
            </a:r>
          </a:p>
        </p:txBody>
      </p:sp>
      <p:sp>
        <p:nvSpPr>
          <p:cNvPr id="3" name="Content Placeholder 2"/>
          <p:cNvSpPr>
            <a:spLocks noGrp="1"/>
          </p:cNvSpPr>
          <p:nvPr>
            <p:ph idx="1"/>
          </p:nvPr>
        </p:nvSpPr>
        <p:spPr>
          <a:xfrm>
            <a:off x="1775520" y="1988840"/>
            <a:ext cx="10801200" cy="4869160"/>
          </a:xfrm>
        </p:spPr>
        <p:txBody>
          <a:bodyPr>
            <a:noAutofit/>
          </a:bodyPr>
          <a:lstStyle/>
          <a:p>
            <a:r>
              <a:rPr lang="it-IT" sz="2100" dirty="0"/>
              <a:t>Altre proprietà legate ai font:</a:t>
            </a:r>
          </a:p>
          <a:p>
            <a:r>
              <a:rPr lang="it-IT" sz="2100" dirty="0"/>
              <a:t>Stile, </a:t>
            </a:r>
            <a:r>
              <a:rPr lang="it-IT" sz="2100" dirty="0">
                <a:solidFill>
                  <a:srgbClr val="FF0000"/>
                </a:solidFill>
                <a:latin typeface="Consolas" panose="020B0609020204030204" pitchFamily="49" charset="0"/>
              </a:rPr>
              <a:t>font-style</a:t>
            </a:r>
            <a:endParaRPr lang="it-IT" sz="2100" dirty="0"/>
          </a:p>
          <a:p>
            <a:pPr lvl="1"/>
            <a:r>
              <a:rPr lang="it-IT" sz="2100" dirty="0" err="1">
                <a:solidFill>
                  <a:srgbClr val="0000FF"/>
                </a:solidFill>
                <a:latin typeface="Consolas" panose="020B0609020204030204" pitchFamily="49" charset="0"/>
              </a:rPr>
              <a:t>normal</a:t>
            </a:r>
            <a:r>
              <a:rPr lang="it-IT" sz="2100" dirty="0">
                <a:solidFill>
                  <a:srgbClr val="44546A"/>
                </a:solidFill>
                <a:latin typeface="+mj-lt"/>
              </a:rPr>
              <a:t>, n</a:t>
            </a:r>
            <a:r>
              <a:rPr lang="it-IT" sz="2100" dirty="0"/>
              <a:t>ormale (default)</a:t>
            </a:r>
          </a:p>
          <a:p>
            <a:pPr lvl="1"/>
            <a:r>
              <a:rPr lang="it-IT" sz="2100" dirty="0" err="1">
                <a:solidFill>
                  <a:srgbClr val="0000FF"/>
                </a:solidFill>
                <a:latin typeface="Consolas" panose="020B0609020204030204" pitchFamily="49" charset="0"/>
              </a:rPr>
              <a:t>italic</a:t>
            </a:r>
            <a:r>
              <a:rPr lang="it-IT" sz="2100" dirty="0">
                <a:solidFill>
                  <a:srgbClr val="44546A"/>
                </a:solidFill>
              </a:rPr>
              <a:t>, c</a:t>
            </a:r>
            <a:r>
              <a:rPr lang="it-IT" sz="2100" i="1" dirty="0"/>
              <a:t>orsivo</a:t>
            </a:r>
            <a:endParaRPr lang="it-IT" sz="2100" i="1" dirty="0">
              <a:solidFill>
                <a:srgbClr val="0000FF"/>
              </a:solidFill>
            </a:endParaRPr>
          </a:p>
          <a:p>
            <a:pPr lvl="1"/>
            <a:r>
              <a:rPr lang="it-IT" sz="2100" i="0" dirty="0">
                <a:solidFill>
                  <a:srgbClr val="0000FF"/>
                </a:solidFill>
                <a:latin typeface="Consolas" panose="020B0609020204030204" pitchFamily="49" charset="0"/>
              </a:rPr>
              <a:t>oblique</a:t>
            </a:r>
            <a:r>
              <a:rPr lang="it-IT" sz="2100" i="0" dirty="0">
                <a:solidFill>
                  <a:srgbClr val="44546A"/>
                </a:solidFill>
                <a:latin typeface="+mj-lt"/>
              </a:rPr>
              <a:t>, simile al corsivo</a:t>
            </a:r>
            <a:endParaRPr lang="it-IT" sz="2100" dirty="0">
              <a:solidFill>
                <a:srgbClr val="44546A"/>
              </a:solidFill>
              <a:latin typeface="+mj-lt"/>
            </a:endParaRPr>
          </a:p>
          <a:p>
            <a:r>
              <a:rPr lang="it-IT" sz="2100" dirty="0"/>
              <a:t>Dimensione, </a:t>
            </a:r>
            <a:r>
              <a:rPr lang="it-IT" sz="2100" dirty="0">
                <a:solidFill>
                  <a:srgbClr val="FF0000"/>
                </a:solidFill>
                <a:latin typeface="Consolas" panose="020B0609020204030204" pitchFamily="49" charset="0"/>
              </a:rPr>
              <a:t>font-size</a:t>
            </a:r>
          </a:p>
          <a:p>
            <a:pPr lvl="1"/>
            <a:r>
              <a:rPr lang="it-IT" sz="2100" dirty="0"/>
              <a:t>È possibile utilizzare una qualsiasi delle misure</a:t>
            </a:r>
          </a:p>
          <a:p>
            <a:r>
              <a:rPr lang="it-IT" sz="2100" dirty="0"/>
              <a:t>Spessore, </a:t>
            </a:r>
            <a:r>
              <a:rPr lang="it-IT" sz="2100" dirty="0">
                <a:solidFill>
                  <a:srgbClr val="FF0000"/>
                </a:solidFill>
                <a:latin typeface="Consolas" panose="020B0609020204030204" pitchFamily="49" charset="0"/>
              </a:rPr>
              <a:t>font-weight</a:t>
            </a:r>
          </a:p>
          <a:p>
            <a:pPr lvl="1"/>
            <a:r>
              <a:rPr lang="it-IT" sz="2100" dirty="0" err="1">
                <a:solidFill>
                  <a:srgbClr val="0000FF"/>
                </a:solidFill>
                <a:latin typeface="Consolas" panose="020B0609020204030204" pitchFamily="49" charset="0"/>
              </a:rPr>
              <a:t>bold</a:t>
            </a:r>
            <a:endParaRPr lang="it-IT" sz="2100" dirty="0">
              <a:solidFill>
                <a:srgbClr val="0000FF"/>
              </a:solidFill>
              <a:latin typeface="Consolas" panose="020B0609020204030204" pitchFamily="49" charset="0"/>
            </a:endParaRPr>
          </a:p>
          <a:p>
            <a:pPr lvl="1"/>
            <a:r>
              <a:rPr lang="it-IT" sz="2100" dirty="0" err="1">
                <a:solidFill>
                  <a:srgbClr val="0000FF"/>
                </a:solidFill>
                <a:latin typeface="Consolas" panose="020B0609020204030204" pitchFamily="49" charset="0"/>
              </a:rPr>
              <a:t>normal</a:t>
            </a:r>
            <a:r>
              <a:rPr lang="it-IT" sz="2100" dirty="0">
                <a:solidFill>
                  <a:srgbClr val="0000FF"/>
                </a:solidFill>
                <a:latin typeface="Consolas" panose="020B0609020204030204" pitchFamily="49" charset="0"/>
              </a:rPr>
              <a:t>,</a:t>
            </a:r>
          </a:p>
          <a:p>
            <a:pPr lvl="1"/>
            <a:r>
              <a:rPr lang="it-IT" sz="2100" dirty="0" err="1">
                <a:solidFill>
                  <a:srgbClr val="0000FF"/>
                </a:solidFill>
                <a:latin typeface="Consolas" panose="020B0609020204030204" pitchFamily="49" charset="0"/>
              </a:rPr>
              <a:t>bolder</a:t>
            </a:r>
            <a:r>
              <a:rPr lang="it-IT" sz="2100" dirty="0">
                <a:solidFill>
                  <a:srgbClr val="0000FF"/>
                </a:solidFill>
                <a:latin typeface="Consolas" panose="020B0609020204030204" pitchFamily="49" charset="0"/>
              </a:rPr>
              <a:t>,</a:t>
            </a:r>
          </a:p>
          <a:p>
            <a:pPr lvl="1"/>
            <a:r>
              <a:rPr lang="it-IT" sz="2100" dirty="0">
                <a:solidFill>
                  <a:srgbClr val="0000FF"/>
                </a:solidFill>
                <a:latin typeface="Consolas" panose="020B0609020204030204" pitchFamily="49" charset="0"/>
              </a:rPr>
              <a:t>ecc.</a:t>
            </a:r>
          </a:p>
          <a:p>
            <a:pPr lvl="1"/>
            <a:endParaRPr lang="it-IT" sz="2100"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40697799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Stili - Link</a:t>
            </a:r>
          </a:p>
        </p:txBody>
      </p:sp>
      <p:sp>
        <p:nvSpPr>
          <p:cNvPr id="3" name="Content Placeholder 2"/>
          <p:cNvSpPr>
            <a:spLocks noGrp="1"/>
          </p:cNvSpPr>
          <p:nvPr>
            <p:ph idx="1"/>
          </p:nvPr>
        </p:nvSpPr>
        <p:spPr>
          <a:xfrm>
            <a:off x="1800200" y="1988840"/>
            <a:ext cx="10416480" cy="4752528"/>
          </a:xfrm>
        </p:spPr>
        <p:txBody>
          <a:bodyPr>
            <a:normAutofit/>
          </a:bodyPr>
          <a:lstStyle/>
          <a:p>
            <a:r>
              <a:rPr lang="it-IT" sz="2600" dirty="0"/>
              <a:t>È possibile definire delle regole per quando l’utente:</a:t>
            </a:r>
          </a:p>
          <a:p>
            <a:pPr lvl="1"/>
            <a:r>
              <a:rPr lang="it-IT" sz="2600" dirty="0"/>
              <a:t>sposta il puntatore sopra il link</a:t>
            </a:r>
          </a:p>
          <a:p>
            <a:pPr lvl="1"/>
            <a:r>
              <a:rPr lang="it-IT" sz="2600" dirty="0"/>
              <a:t>clicca il link</a:t>
            </a:r>
          </a:p>
          <a:p>
            <a:pPr lvl="1"/>
            <a:r>
              <a:rPr lang="it-IT" sz="2600" dirty="0"/>
              <a:t>ha già cliccato il link in precedenza</a:t>
            </a:r>
          </a:p>
          <a:p>
            <a:r>
              <a:rPr lang="it-IT" sz="2600" dirty="0"/>
              <a:t>4 </a:t>
            </a:r>
            <a:r>
              <a:rPr lang="it-IT" sz="2600" dirty="0" err="1"/>
              <a:t>pseudoclassi</a:t>
            </a:r>
            <a:r>
              <a:rPr lang="it-IT" sz="2600" dirty="0"/>
              <a:t> per gestirli:</a:t>
            </a:r>
          </a:p>
          <a:p>
            <a:pPr lvl="1"/>
            <a:r>
              <a:rPr lang="it-IT" sz="2600" dirty="0">
                <a:solidFill>
                  <a:srgbClr val="800000"/>
                </a:solidFill>
                <a:latin typeface="Consolas" panose="020B0609020204030204" pitchFamily="49" charset="0"/>
              </a:rPr>
              <a:t>a:link </a:t>
            </a:r>
            <a:r>
              <a:rPr lang="it-IT" sz="2600" dirty="0"/>
              <a:t>per lo stato «normale&gt;</a:t>
            </a:r>
          </a:p>
          <a:p>
            <a:pPr lvl="1"/>
            <a:r>
              <a:rPr lang="it-IT" sz="2600" dirty="0">
                <a:solidFill>
                  <a:srgbClr val="800000"/>
                </a:solidFill>
                <a:latin typeface="Consolas" panose="020B0609020204030204" pitchFamily="49" charset="0"/>
              </a:rPr>
              <a:t>a:visited</a:t>
            </a:r>
            <a:r>
              <a:rPr lang="it-IT" sz="2600" dirty="0">
                <a:solidFill>
                  <a:srgbClr val="000000"/>
                </a:solidFill>
                <a:latin typeface="Consolas" panose="020B0609020204030204" pitchFamily="49" charset="0"/>
              </a:rPr>
              <a:t> </a:t>
            </a:r>
            <a:r>
              <a:rPr lang="it-IT" sz="2600" dirty="0"/>
              <a:t>per i link visitati</a:t>
            </a:r>
          </a:p>
          <a:p>
            <a:pPr lvl="1"/>
            <a:r>
              <a:rPr lang="it-IT" sz="2600" dirty="0">
                <a:solidFill>
                  <a:srgbClr val="800000"/>
                </a:solidFill>
                <a:latin typeface="Consolas" panose="020B0609020204030204" pitchFamily="49" charset="0"/>
              </a:rPr>
              <a:t>a:hover </a:t>
            </a:r>
            <a:r>
              <a:rPr lang="it-IT" sz="2600" dirty="0"/>
              <a:t>quando il puntatore è sopra il link</a:t>
            </a:r>
          </a:p>
          <a:p>
            <a:pPr lvl="1"/>
            <a:r>
              <a:rPr lang="it-IT" sz="2600" dirty="0">
                <a:solidFill>
                  <a:srgbClr val="800000"/>
                </a:solidFill>
                <a:latin typeface="Consolas" panose="020B0609020204030204" pitchFamily="49" charset="0"/>
              </a:rPr>
              <a:t>a:active</a:t>
            </a:r>
            <a:r>
              <a:rPr lang="it-IT" sz="2600" dirty="0">
                <a:solidFill>
                  <a:srgbClr val="000000"/>
                </a:solidFill>
                <a:latin typeface="Consolas" panose="020B0609020204030204" pitchFamily="49" charset="0"/>
              </a:rPr>
              <a:t> </a:t>
            </a:r>
            <a:r>
              <a:rPr lang="it-IT" sz="2600" dirty="0"/>
              <a:t>quando il link viene cliccato</a:t>
            </a:r>
          </a:p>
          <a:p>
            <a:r>
              <a:rPr lang="it-IT" sz="2600" dirty="0"/>
              <a:t>Supporta l’utente </a:t>
            </a:r>
          </a:p>
        </p:txBody>
      </p:sp>
    </p:spTree>
    <p:extLst>
      <p:ext uri="{BB962C8B-B14F-4D97-AF65-F5344CB8AC3E}">
        <p14:creationId xmlns:p14="http://schemas.microsoft.com/office/powerpoint/2010/main" val="81336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CSS - Commenti</a:t>
            </a:r>
            <a:endParaRPr lang="it-IT" dirty="0"/>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A0C6684A-879C-DE45-8339-BB7DD4CC2033}" type="slidenum">
              <a:rPr lang="en-GB" smtClean="0"/>
              <a:t>6</a:t>
            </a:fld>
            <a:endParaRPr lang="en-GB" dirty="0"/>
          </a:p>
        </p:txBody>
      </p:sp>
      <p:sp>
        <p:nvSpPr>
          <p:cNvPr id="8" name="TextBox 6">
            <a:extLst>
              <a:ext uri="{FF2B5EF4-FFF2-40B4-BE49-F238E27FC236}">
                <a16:creationId xmlns:a16="http://schemas.microsoft.com/office/drawing/2014/main" id="{D67898F6-07EA-4D29-9A09-9B2612B4F92F}"/>
              </a:ext>
            </a:extLst>
          </p:cNvPr>
          <p:cNvSpPr txBox="1"/>
          <p:nvPr/>
        </p:nvSpPr>
        <p:spPr>
          <a:xfrm>
            <a:off x="2629272" y="2736502"/>
            <a:ext cx="7499176" cy="1384995"/>
          </a:xfrm>
          <a:prstGeom prst="rect">
            <a:avLst/>
          </a:prstGeom>
          <a:noFill/>
        </p:spPr>
        <p:txBody>
          <a:bodyPr wrap="square" rtlCol="0">
            <a:spAutoFit/>
          </a:bodyPr>
          <a:lstStyle/>
          <a:p>
            <a:r>
              <a:rPr lang="it-IT" sz="2800" dirty="0">
                <a:solidFill>
                  <a:srgbClr val="009600"/>
                </a:solidFill>
                <a:latin typeface="Courier"/>
                <a:cs typeface="Courier"/>
              </a:rPr>
              <a:t>/*  </a:t>
            </a:r>
          </a:p>
          <a:p>
            <a:r>
              <a:rPr lang="it-IT" sz="2800" dirty="0">
                <a:solidFill>
                  <a:srgbClr val="009600"/>
                </a:solidFill>
                <a:latin typeface="Courier"/>
                <a:cs typeface="Courier"/>
              </a:rPr>
              <a:t>   Esempio di un commento in CSS</a:t>
            </a:r>
          </a:p>
          <a:p>
            <a:r>
              <a:rPr lang="it-IT" sz="2800" dirty="0">
                <a:solidFill>
                  <a:srgbClr val="009600"/>
                </a:solidFill>
                <a:latin typeface="Courier"/>
                <a:cs typeface="Courier"/>
              </a:rPr>
              <a:t> */</a:t>
            </a:r>
            <a:endParaRPr lang="it-IT" sz="2800" dirty="0">
              <a:latin typeface="Courier"/>
              <a:cs typeface="Courier"/>
            </a:endParaRPr>
          </a:p>
        </p:txBody>
      </p:sp>
    </p:spTree>
    <p:extLst>
      <p:ext uri="{BB962C8B-B14F-4D97-AF65-F5344CB8AC3E}">
        <p14:creationId xmlns:p14="http://schemas.microsoft.com/office/powerpoint/2010/main" val="3782090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Liste Ordinate</a:t>
            </a:r>
            <a:endParaRPr lang="it-IT" dirty="0"/>
          </a:p>
        </p:txBody>
      </p:sp>
      <p:sp>
        <p:nvSpPr>
          <p:cNvPr id="3" name="Content Placeholder 2"/>
          <p:cNvSpPr>
            <a:spLocks noGrp="1"/>
          </p:cNvSpPr>
          <p:nvPr>
            <p:ph idx="1"/>
          </p:nvPr>
        </p:nvSpPr>
        <p:spPr>
          <a:xfrm>
            <a:off x="1775520" y="1988840"/>
            <a:ext cx="10081120" cy="5303614"/>
          </a:xfrm>
        </p:spPr>
        <p:txBody>
          <a:bodyPr>
            <a:normAutofit/>
          </a:bodyPr>
          <a:lstStyle/>
          <a:p>
            <a:r>
              <a:rPr lang="it-IT" sz="2400" dirty="0"/>
              <a:t>Proprietà: </a:t>
            </a:r>
            <a:r>
              <a:rPr lang="it-IT" sz="2400" dirty="0">
                <a:solidFill>
                  <a:srgbClr val="FF0000"/>
                </a:solidFill>
                <a:latin typeface="Consolas" panose="020B0609020204030204" pitchFamily="49" charset="0"/>
              </a:rPr>
              <a:t>list-style-</a:t>
            </a:r>
            <a:r>
              <a:rPr lang="it-IT" sz="2400" dirty="0" err="1">
                <a:solidFill>
                  <a:srgbClr val="FF0000"/>
                </a:solidFill>
                <a:latin typeface="Consolas" panose="020B0609020204030204" pitchFamily="49" charset="0"/>
              </a:rPr>
              <a:t>type</a:t>
            </a:r>
            <a:endParaRPr lang="it-IT" sz="2400" dirty="0"/>
          </a:p>
          <a:p>
            <a:r>
              <a:rPr lang="it-IT" sz="2400" dirty="0"/>
              <a:t>Liste ordinate (principali)</a:t>
            </a:r>
          </a:p>
          <a:p>
            <a:pPr lvl="1"/>
            <a:r>
              <a:rPr lang="it-IT" sz="2400" dirty="0" err="1">
                <a:solidFill>
                  <a:srgbClr val="0000FF"/>
                </a:solidFill>
                <a:latin typeface="Consolas" panose="020B0609020204030204" pitchFamily="49" charset="0"/>
              </a:rPr>
              <a:t>decimal</a:t>
            </a:r>
            <a:r>
              <a:rPr lang="it-IT" sz="2400" dirty="0">
                <a:solidFill>
                  <a:srgbClr val="0000FF"/>
                </a:solidFill>
                <a:latin typeface="Consolas" panose="020B0609020204030204" pitchFamily="49" charset="0"/>
              </a:rPr>
              <a:t> </a:t>
            </a:r>
            <a:r>
              <a:rPr lang="it-IT" sz="2400" dirty="0"/>
              <a:t>numerazione decimale classica (default)</a:t>
            </a:r>
          </a:p>
          <a:p>
            <a:pPr lvl="1"/>
            <a:r>
              <a:rPr lang="it-IT" sz="2400" dirty="0" err="1">
                <a:solidFill>
                  <a:srgbClr val="0000FF"/>
                </a:solidFill>
                <a:latin typeface="Consolas" panose="020B0609020204030204" pitchFamily="49" charset="0"/>
              </a:rPr>
              <a:t>lower-alpha</a:t>
            </a:r>
            <a:r>
              <a:rPr lang="it-IT" sz="2400" dirty="0">
                <a:solidFill>
                  <a:srgbClr val="0000FF"/>
                </a:solidFill>
                <a:latin typeface="Consolas" panose="020B0609020204030204" pitchFamily="49" charset="0"/>
              </a:rPr>
              <a:t> </a:t>
            </a:r>
            <a:r>
              <a:rPr lang="it-IT" sz="2400" dirty="0"/>
              <a:t>lettere minuscole (a, b, c …)</a:t>
            </a:r>
          </a:p>
          <a:p>
            <a:pPr lvl="1"/>
            <a:r>
              <a:rPr lang="it-IT" sz="2400" dirty="0" err="1">
                <a:solidFill>
                  <a:srgbClr val="0000FF"/>
                </a:solidFill>
                <a:latin typeface="Consolas" panose="020B0609020204030204" pitchFamily="49" charset="0"/>
              </a:rPr>
              <a:t>lower-roman</a:t>
            </a:r>
            <a:r>
              <a:rPr lang="it-IT" sz="2400" dirty="0">
                <a:solidFill>
                  <a:srgbClr val="0000FF"/>
                </a:solidFill>
                <a:latin typeface="Consolas" panose="020B0609020204030204" pitchFamily="49" charset="0"/>
              </a:rPr>
              <a:t> </a:t>
            </a:r>
            <a:r>
              <a:rPr lang="it-IT" sz="2400" dirty="0"/>
              <a:t>numeri romani minuscoli (i, ii, iii, iv…)</a:t>
            </a:r>
          </a:p>
          <a:p>
            <a:pPr lvl="1"/>
            <a:r>
              <a:rPr lang="it-IT" sz="2400" dirty="0" err="1">
                <a:solidFill>
                  <a:srgbClr val="0000FF"/>
                </a:solidFill>
                <a:latin typeface="Consolas" panose="020B0609020204030204" pitchFamily="49" charset="0"/>
              </a:rPr>
              <a:t>upper-alpha</a:t>
            </a:r>
            <a:r>
              <a:rPr lang="it-IT" sz="2400" dirty="0">
                <a:solidFill>
                  <a:srgbClr val="0000FF"/>
                </a:solidFill>
                <a:latin typeface="Consolas" panose="020B0609020204030204" pitchFamily="49" charset="0"/>
              </a:rPr>
              <a:t> </a:t>
            </a:r>
            <a:r>
              <a:rPr lang="it-IT" sz="2400" dirty="0"/>
              <a:t>lettere maiuscole (A, B, C …)</a:t>
            </a:r>
          </a:p>
          <a:p>
            <a:pPr lvl="1"/>
            <a:r>
              <a:rPr lang="it-IT" sz="2400" dirty="0" err="1">
                <a:solidFill>
                  <a:srgbClr val="0000FF"/>
                </a:solidFill>
                <a:latin typeface="Consolas" panose="020B0609020204030204" pitchFamily="49" charset="0"/>
              </a:rPr>
              <a:t>upper-roman</a:t>
            </a:r>
            <a:r>
              <a:rPr lang="it-IT" sz="2400" dirty="0">
                <a:solidFill>
                  <a:srgbClr val="0000FF"/>
                </a:solidFill>
                <a:latin typeface="Consolas" panose="020B0609020204030204" pitchFamily="49" charset="0"/>
              </a:rPr>
              <a:t> </a:t>
            </a:r>
            <a:r>
              <a:rPr lang="it-IT" sz="2400" dirty="0"/>
              <a:t>numeri romani maiuscoli (i, ii, iii, iv …)</a:t>
            </a:r>
          </a:p>
        </p:txBody>
      </p:sp>
      <p:pic>
        <p:nvPicPr>
          <p:cNvPr id="5" name="Immagine 4">
            <a:extLst>
              <a:ext uri="{FF2B5EF4-FFF2-40B4-BE49-F238E27FC236}">
                <a16:creationId xmlns:a16="http://schemas.microsoft.com/office/drawing/2014/main" id="{1232E492-9DF9-49A5-982B-91F42A987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180" y="5157192"/>
            <a:ext cx="2116600" cy="1596419"/>
          </a:xfrm>
          <a:prstGeom prst="rect">
            <a:avLst/>
          </a:prstGeom>
        </p:spPr>
      </p:pic>
      <p:sp>
        <p:nvSpPr>
          <p:cNvPr id="7" name="Rettangolo 6">
            <a:extLst>
              <a:ext uri="{FF2B5EF4-FFF2-40B4-BE49-F238E27FC236}">
                <a16:creationId xmlns:a16="http://schemas.microsoft.com/office/drawing/2014/main" id="{D70DF2A4-52E7-4E49-8084-C5B302F42347}"/>
              </a:ext>
            </a:extLst>
          </p:cNvPr>
          <p:cNvSpPr/>
          <p:nvPr/>
        </p:nvSpPr>
        <p:spPr>
          <a:xfrm>
            <a:off x="2359282" y="5355236"/>
            <a:ext cx="6415136" cy="1200329"/>
          </a:xfrm>
          <a:prstGeom prst="rect">
            <a:avLst/>
          </a:prstGeom>
        </p:spPr>
        <p:txBody>
          <a:bodyPr wrap="square">
            <a:spAutoFit/>
          </a:bodyPr>
          <a:lstStyle/>
          <a:p>
            <a:r>
              <a:rPr lang="it-IT" sz="2400" dirty="0" err="1">
                <a:solidFill>
                  <a:srgbClr val="800000"/>
                </a:solidFill>
                <a:latin typeface="Consolas" panose="020B0609020204030204" pitchFamily="49" charset="0"/>
              </a:rPr>
              <a:t>ol</a:t>
            </a:r>
            <a:r>
              <a:rPr lang="it-IT" sz="2400" dirty="0">
                <a:solidFill>
                  <a:srgbClr val="000000"/>
                </a:solidFill>
                <a:latin typeface="Consolas" panose="020B0609020204030204" pitchFamily="49" charset="0"/>
              </a:rPr>
              <a:t> {</a:t>
            </a:r>
          </a:p>
          <a:p>
            <a:r>
              <a:rPr lang="it-IT" sz="2400" dirty="0">
                <a:solidFill>
                  <a:srgbClr val="000000"/>
                </a:solidFill>
                <a:latin typeface="Consolas" panose="020B0609020204030204" pitchFamily="49" charset="0"/>
              </a:rPr>
              <a:t>   </a:t>
            </a:r>
            <a:r>
              <a:rPr lang="it-IT" sz="2400" dirty="0">
                <a:solidFill>
                  <a:srgbClr val="FF0000"/>
                </a:solidFill>
                <a:latin typeface="Consolas" panose="020B0609020204030204" pitchFamily="49" charset="0"/>
              </a:rPr>
              <a:t>list-style-</a:t>
            </a:r>
            <a:r>
              <a:rPr lang="it-IT" sz="2400" dirty="0" err="1">
                <a:solidFill>
                  <a:srgbClr val="FF0000"/>
                </a:solidFill>
                <a:latin typeface="Consolas" panose="020B0609020204030204" pitchFamily="49" charset="0"/>
              </a:rPr>
              <a:t>type</a:t>
            </a:r>
            <a:r>
              <a:rPr lang="it-IT" sz="2400" dirty="0">
                <a:solidFill>
                  <a:srgbClr val="000000"/>
                </a:solidFill>
                <a:latin typeface="Consolas" panose="020B0609020204030204" pitchFamily="49" charset="0"/>
              </a:rPr>
              <a:t>: </a:t>
            </a:r>
            <a:r>
              <a:rPr lang="it-IT" sz="2400" dirty="0" err="1">
                <a:solidFill>
                  <a:srgbClr val="0000FF"/>
                </a:solidFill>
                <a:latin typeface="Consolas" panose="020B0609020204030204" pitchFamily="49" charset="0"/>
              </a:rPr>
              <a:t>upper-roman</a:t>
            </a:r>
            <a:r>
              <a:rPr lang="it-IT" sz="2400" dirty="0">
                <a:solidFill>
                  <a:srgbClr val="000000"/>
                </a:solidFill>
                <a:latin typeface="Consolas" panose="020B0609020204030204" pitchFamily="49" charset="0"/>
              </a:rPr>
              <a:t>;</a:t>
            </a:r>
          </a:p>
          <a:p>
            <a:r>
              <a:rPr lang="it-IT" sz="24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2757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Liste non Ordinate</a:t>
            </a:r>
            <a:endParaRPr lang="it-IT" dirty="0"/>
          </a:p>
        </p:txBody>
      </p:sp>
      <p:sp>
        <p:nvSpPr>
          <p:cNvPr id="3" name="Content Placeholder 2"/>
          <p:cNvSpPr>
            <a:spLocks noGrp="1"/>
          </p:cNvSpPr>
          <p:nvPr>
            <p:ph idx="1"/>
          </p:nvPr>
        </p:nvSpPr>
        <p:spPr>
          <a:xfrm>
            <a:off x="1775520" y="1988840"/>
            <a:ext cx="10081120" cy="5303614"/>
          </a:xfrm>
        </p:spPr>
        <p:txBody>
          <a:bodyPr>
            <a:normAutofit/>
          </a:bodyPr>
          <a:lstStyle/>
          <a:p>
            <a:r>
              <a:rPr lang="it-IT" sz="2600" dirty="0"/>
              <a:t>Proprietà: </a:t>
            </a:r>
            <a:r>
              <a:rPr lang="it-IT" sz="2600" dirty="0">
                <a:solidFill>
                  <a:srgbClr val="FF0000"/>
                </a:solidFill>
                <a:latin typeface="Consolas" panose="020B0609020204030204" pitchFamily="49" charset="0"/>
              </a:rPr>
              <a:t>list-style-</a:t>
            </a:r>
            <a:r>
              <a:rPr lang="it-IT" sz="2600" dirty="0" err="1">
                <a:solidFill>
                  <a:srgbClr val="FF0000"/>
                </a:solidFill>
                <a:latin typeface="Consolas" panose="020B0609020204030204" pitchFamily="49" charset="0"/>
              </a:rPr>
              <a:t>type</a:t>
            </a:r>
            <a:endParaRPr lang="it-IT" sz="2600" dirty="0"/>
          </a:p>
          <a:p>
            <a:r>
              <a:rPr lang="it-IT" sz="2600" dirty="0"/>
              <a:t>Liste non ordinate </a:t>
            </a:r>
          </a:p>
          <a:p>
            <a:pPr lvl="1"/>
            <a:r>
              <a:rPr lang="it-IT" sz="2600" dirty="0">
                <a:solidFill>
                  <a:srgbClr val="0000FF"/>
                </a:solidFill>
                <a:latin typeface="Consolas" panose="020B0609020204030204" pitchFamily="49" charset="0"/>
              </a:rPr>
              <a:t>none </a:t>
            </a:r>
            <a:r>
              <a:rPr lang="it-IT" sz="2600" dirty="0"/>
              <a:t>nessun bullet</a:t>
            </a:r>
          </a:p>
          <a:p>
            <a:pPr lvl="1"/>
            <a:r>
              <a:rPr lang="it-IT" sz="2600" dirty="0">
                <a:solidFill>
                  <a:srgbClr val="0000FF"/>
                </a:solidFill>
                <a:latin typeface="Consolas" panose="020B0609020204030204" pitchFamily="49" charset="0"/>
              </a:rPr>
              <a:t>circle </a:t>
            </a:r>
            <a:r>
              <a:rPr lang="it-IT" sz="2600" dirty="0"/>
              <a:t>un cerchio vuoto (solo bordo)</a:t>
            </a:r>
          </a:p>
          <a:p>
            <a:pPr lvl="1"/>
            <a:r>
              <a:rPr lang="it-IT" sz="2600" dirty="0">
                <a:solidFill>
                  <a:srgbClr val="0000FF"/>
                </a:solidFill>
                <a:latin typeface="Consolas" panose="020B0609020204030204" pitchFamily="49" charset="0"/>
              </a:rPr>
              <a:t>disc </a:t>
            </a:r>
            <a:r>
              <a:rPr lang="it-IT" sz="2600" dirty="0"/>
              <a:t>un cerchio pieno (default)</a:t>
            </a:r>
          </a:p>
          <a:p>
            <a:pPr lvl="1"/>
            <a:r>
              <a:rPr lang="it-IT" sz="2600" dirty="0" err="1">
                <a:solidFill>
                  <a:srgbClr val="0000FF"/>
                </a:solidFill>
                <a:latin typeface="Consolas" panose="020B0609020204030204" pitchFamily="49" charset="0"/>
              </a:rPr>
              <a:t>square</a:t>
            </a:r>
            <a:r>
              <a:rPr lang="it-IT" sz="2600" dirty="0">
                <a:solidFill>
                  <a:srgbClr val="0000FF"/>
                </a:solidFill>
                <a:latin typeface="Consolas" panose="020B0609020204030204" pitchFamily="49" charset="0"/>
              </a:rPr>
              <a:t> </a:t>
            </a:r>
            <a:r>
              <a:rPr lang="it-IT" sz="2600" dirty="0"/>
              <a:t>un quadrato</a:t>
            </a:r>
          </a:p>
        </p:txBody>
      </p:sp>
      <p:pic>
        <p:nvPicPr>
          <p:cNvPr id="7" name="Immagine 6">
            <a:extLst>
              <a:ext uri="{FF2B5EF4-FFF2-40B4-BE49-F238E27FC236}">
                <a16:creationId xmlns:a16="http://schemas.microsoft.com/office/drawing/2014/main" id="{178F0691-8E82-4B24-A835-C5A92E285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392" y="5125608"/>
            <a:ext cx="1968817" cy="1485900"/>
          </a:xfrm>
          <a:prstGeom prst="rect">
            <a:avLst/>
          </a:prstGeom>
        </p:spPr>
      </p:pic>
      <p:sp>
        <p:nvSpPr>
          <p:cNvPr id="8" name="Rettangolo 7">
            <a:extLst>
              <a:ext uri="{FF2B5EF4-FFF2-40B4-BE49-F238E27FC236}">
                <a16:creationId xmlns:a16="http://schemas.microsoft.com/office/drawing/2014/main" id="{EA70E672-9543-46CE-B612-D98ACA672D7F}"/>
              </a:ext>
            </a:extLst>
          </p:cNvPr>
          <p:cNvSpPr/>
          <p:nvPr/>
        </p:nvSpPr>
        <p:spPr>
          <a:xfrm>
            <a:off x="1809056" y="5411179"/>
            <a:ext cx="6096000" cy="1200329"/>
          </a:xfrm>
          <a:prstGeom prst="rect">
            <a:avLst/>
          </a:prstGeom>
        </p:spPr>
        <p:txBody>
          <a:bodyPr>
            <a:spAutoFit/>
          </a:bodyPr>
          <a:lstStyle/>
          <a:p>
            <a:r>
              <a:rPr lang="it-IT" sz="2400">
                <a:solidFill>
                  <a:srgbClr val="800000"/>
                </a:solidFill>
                <a:latin typeface="Consolas" panose="020B0609020204030204" pitchFamily="49" charset="0"/>
              </a:rPr>
              <a:t>ul</a:t>
            </a:r>
            <a:r>
              <a:rPr lang="it-IT" sz="2400">
                <a:solidFill>
                  <a:srgbClr val="000000"/>
                </a:solidFill>
                <a:latin typeface="Consolas" panose="020B0609020204030204" pitchFamily="49" charset="0"/>
              </a:rPr>
              <a:t> {</a:t>
            </a:r>
          </a:p>
          <a:p>
            <a:r>
              <a:rPr lang="it-IT" sz="2400">
                <a:solidFill>
                  <a:srgbClr val="000000"/>
                </a:solidFill>
                <a:latin typeface="Consolas" panose="020B0609020204030204" pitchFamily="49" charset="0"/>
              </a:rPr>
              <a:t>   </a:t>
            </a:r>
            <a:r>
              <a:rPr lang="it-IT" sz="2400">
                <a:solidFill>
                  <a:srgbClr val="FF0000"/>
                </a:solidFill>
                <a:latin typeface="Consolas" panose="020B0609020204030204" pitchFamily="49" charset="0"/>
              </a:rPr>
              <a:t>list-style-type</a:t>
            </a:r>
            <a:r>
              <a:rPr lang="it-IT" sz="2400">
                <a:solidFill>
                  <a:srgbClr val="000000"/>
                </a:solidFill>
                <a:latin typeface="Consolas" panose="020B0609020204030204" pitchFamily="49" charset="0"/>
              </a:rPr>
              <a:t>: </a:t>
            </a:r>
            <a:r>
              <a:rPr lang="it-IT" sz="2400">
                <a:solidFill>
                  <a:srgbClr val="0000FF"/>
                </a:solidFill>
                <a:latin typeface="Consolas" panose="020B0609020204030204" pitchFamily="49" charset="0"/>
              </a:rPr>
              <a:t>upper-roman</a:t>
            </a:r>
            <a:r>
              <a:rPr lang="it-IT" sz="2400">
                <a:solidFill>
                  <a:srgbClr val="000000"/>
                </a:solidFill>
                <a:latin typeface="Consolas" panose="020B0609020204030204" pitchFamily="49" charset="0"/>
              </a:rPr>
              <a:t>;</a:t>
            </a:r>
          </a:p>
          <a:p>
            <a:r>
              <a:rPr lang="it-IT" sz="2400">
                <a:solidFill>
                  <a:srgbClr val="000000"/>
                </a:solidFill>
                <a:latin typeface="Consolas" panose="020B0609020204030204" pitchFamily="49" charset="0"/>
              </a:rPr>
              <a:t>}</a:t>
            </a:r>
            <a:endParaRPr lang="it-IT" sz="24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87990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Liste</a:t>
            </a:r>
            <a:endParaRPr lang="it-IT" dirty="0"/>
          </a:p>
        </p:txBody>
      </p:sp>
      <p:sp>
        <p:nvSpPr>
          <p:cNvPr id="3" name="Content Placeholder 2"/>
          <p:cNvSpPr>
            <a:spLocks noGrp="1"/>
          </p:cNvSpPr>
          <p:nvPr>
            <p:ph idx="1"/>
          </p:nvPr>
        </p:nvSpPr>
        <p:spPr>
          <a:xfrm>
            <a:off x="1775520" y="1988840"/>
            <a:ext cx="10416480" cy="2160240"/>
          </a:xfrm>
        </p:spPr>
        <p:txBody>
          <a:bodyPr>
            <a:normAutofit/>
          </a:bodyPr>
          <a:lstStyle/>
          <a:p>
            <a:r>
              <a:rPr lang="it-IT" sz="2600" dirty="0"/>
              <a:t>Altre due proprietà:</a:t>
            </a:r>
          </a:p>
          <a:p>
            <a:pPr lvl="1"/>
            <a:r>
              <a:rPr lang="it-IT" sz="2600" dirty="0">
                <a:solidFill>
                  <a:srgbClr val="FF0000"/>
                </a:solidFill>
                <a:latin typeface="Consolas" panose="020B0609020204030204" pitchFamily="49" charset="0"/>
              </a:rPr>
              <a:t>list-style-image, </a:t>
            </a:r>
            <a:r>
              <a:rPr lang="it-IT" sz="2600" dirty="0">
                <a:latin typeface="+mj-lt"/>
              </a:rPr>
              <a:t>utilizza un’immagine come bullet (specificata come </a:t>
            </a:r>
            <a:r>
              <a:rPr lang="it-IT" sz="2600" dirty="0" err="1">
                <a:latin typeface="+mj-lt"/>
              </a:rPr>
              <a:t>url</a:t>
            </a:r>
            <a:r>
              <a:rPr lang="it-IT" sz="2600" dirty="0">
                <a:latin typeface="+mj-lt"/>
              </a:rPr>
              <a:t>)</a:t>
            </a:r>
            <a:endParaRPr lang="it-IT" sz="2600" dirty="0"/>
          </a:p>
          <a:p>
            <a:pPr lvl="1"/>
            <a:r>
              <a:rPr lang="it-IT" sz="2600" dirty="0">
                <a:solidFill>
                  <a:srgbClr val="FF0000"/>
                </a:solidFill>
                <a:latin typeface="Consolas" panose="020B0609020204030204" pitchFamily="49" charset="0"/>
              </a:rPr>
              <a:t>list-style-position, </a:t>
            </a:r>
            <a:r>
              <a:rPr lang="it-IT" sz="2600" dirty="0">
                <a:solidFill>
                  <a:srgbClr val="44546A"/>
                </a:solidFill>
                <a:latin typeface="+mj-lt"/>
              </a:rPr>
              <a:t>imposta la posizione del bullet rispetto al testo</a:t>
            </a:r>
            <a:r>
              <a:rPr lang="it-IT" sz="2600" dirty="0">
                <a:solidFill>
                  <a:srgbClr val="FF0000"/>
                </a:solidFill>
                <a:latin typeface="Consolas" panose="020B0609020204030204" pitchFamily="49" charset="0"/>
              </a:rPr>
              <a:t> </a:t>
            </a:r>
          </a:p>
        </p:txBody>
      </p:sp>
      <p:sp>
        <p:nvSpPr>
          <p:cNvPr id="4" name="Rettangolo 3">
            <a:extLst>
              <a:ext uri="{FF2B5EF4-FFF2-40B4-BE49-F238E27FC236}">
                <a16:creationId xmlns:a16="http://schemas.microsoft.com/office/drawing/2014/main" id="{81B72DC6-5156-4B7E-B1A3-DC246515FA03}"/>
              </a:ext>
            </a:extLst>
          </p:cNvPr>
          <p:cNvSpPr/>
          <p:nvPr/>
        </p:nvSpPr>
        <p:spPr>
          <a:xfrm>
            <a:off x="1775520" y="4990455"/>
            <a:ext cx="6984776" cy="1015663"/>
          </a:xfrm>
          <a:prstGeom prst="rect">
            <a:avLst/>
          </a:prstGeom>
        </p:spPr>
        <p:txBody>
          <a:bodyPr wrap="square">
            <a:spAutoFit/>
          </a:bodyPr>
          <a:lstStyle/>
          <a:p>
            <a:r>
              <a:rPr lang="it-IT" sz="2000" dirty="0" err="1">
                <a:solidFill>
                  <a:srgbClr val="800000"/>
                </a:solidFill>
                <a:latin typeface="Consolas" panose="020B0609020204030204" pitchFamily="49" charset="0"/>
              </a:rPr>
              <a:t>ul</a:t>
            </a:r>
            <a:r>
              <a:rPr lang="it-IT" sz="2000" dirty="0">
                <a:solidFill>
                  <a:srgbClr val="000000"/>
                </a:solidFill>
                <a:latin typeface="Consolas" panose="020B0609020204030204" pitchFamily="49" charset="0"/>
              </a:rPr>
              <a:t> {</a:t>
            </a:r>
          </a:p>
          <a:p>
            <a:r>
              <a:rPr lang="it-IT" sz="2000" dirty="0">
                <a:solidFill>
                  <a:srgbClr val="000000"/>
                </a:solidFill>
                <a:latin typeface="Consolas" panose="020B0609020204030204" pitchFamily="49" charset="0"/>
              </a:rPr>
              <a:t>    </a:t>
            </a:r>
            <a:r>
              <a:rPr lang="it-IT" sz="2000" dirty="0">
                <a:solidFill>
                  <a:srgbClr val="FF0000"/>
                </a:solidFill>
                <a:latin typeface="Consolas" panose="020B0609020204030204" pitchFamily="49" charset="0"/>
              </a:rPr>
              <a:t>list-style-image</a:t>
            </a:r>
            <a:r>
              <a:rPr lang="it-IT" sz="2000" dirty="0">
                <a:solidFill>
                  <a:srgbClr val="000000"/>
                </a:solidFill>
                <a:latin typeface="Consolas" panose="020B0609020204030204" pitchFamily="49" charset="0"/>
              </a:rPr>
              <a:t>: </a:t>
            </a:r>
            <a:r>
              <a:rPr lang="it-IT" sz="2000" dirty="0" err="1">
                <a:solidFill>
                  <a:srgbClr val="0000FF"/>
                </a:solidFill>
                <a:latin typeface="Consolas" panose="020B0609020204030204" pitchFamily="49" charset="0"/>
              </a:rPr>
              <a:t>url</a:t>
            </a:r>
            <a:r>
              <a:rPr lang="it-IT" sz="2000" dirty="0">
                <a:solidFill>
                  <a:srgbClr val="0000FF"/>
                </a:solidFill>
                <a:latin typeface="Consolas" panose="020B0609020204030204" pitchFamily="49" charset="0"/>
              </a:rPr>
              <a:t>(‘bullet_image.png’);</a:t>
            </a:r>
          </a:p>
          <a:p>
            <a:r>
              <a:rPr lang="it-IT" sz="2000" dirty="0">
                <a:solidFill>
                  <a:srgbClr val="000000"/>
                </a:solidFill>
                <a:latin typeface="Consolas" panose="020B0609020204030204" pitchFamily="49" charset="0"/>
              </a:rPr>
              <a:t>}</a:t>
            </a:r>
          </a:p>
        </p:txBody>
      </p:sp>
      <p:pic>
        <p:nvPicPr>
          <p:cNvPr id="1026" name="Picture 2" descr="Risultati immagini per bullet img html">
            <a:extLst>
              <a:ext uri="{FF2B5EF4-FFF2-40B4-BE49-F238E27FC236}">
                <a16:creationId xmlns:a16="http://schemas.microsoft.com/office/drawing/2014/main" id="{4400F188-854A-4386-B909-66D7882F59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07" t="11623" r="29729" b="10000"/>
          <a:stretch/>
        </p:blipFill>
        <p:spPr bwMode="auto">
          <a:xfrm>
            <a:off x="9300355" y="4120108"/>
            <a:ext cx="2232249" cy="246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94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Tabelle</a:t>
            </a:r>
            <a:endParaRPr lang="it-IT" dirty="0"/>
          </a:p>
        </p:txBody>
      </p:sp>
      <p:sp>
        <p:nvSpPr>
          <p:cNvPr id="3" name="Content Placeholder 2"/>
          <p:cNvSpPr>
            <a:spLocks noGrp="1"/>
          </p:cNvSpPr>
          <p:nvPr>
            <p:ph idx="1"/>
          </p:nvPr>
        </p:nvSpPr>
        <p:spPr>
          <a:xfrm>
            <a:off x="1759120" y="1988019"/>
            <a:ext cx="10432880" cy="1440981"/>
          </a:xfrm>
        </p:spPr>
        <p:txBody>
          <a:bodyPr>
            <a:noAutofit/>
          </a:bodyPr>
          <a:lstStyle/>
          <a:p>
            <a:r>
              <a:rPr lang="it-IT" sz="2600" dirty="0"/>
              <a:t>È possibile impostare le dimensioni e i bordi di ogni cella</a:t>
            </a:r>
          </a:p>
          <a:p>
            <a:r>
              <a:rPr lang="it-IT" sz="2600" dirty="0"/>
              <a:t>La proprietà </a:t>
            </a:r>
            <a:r>
              <a:rPr lang="it-IT" sz="2600" dirty="0" err="1">
                <a:solidFill>
                  <a:srgbClr val="FF0000"/>
                </a:solidFill>
                <a:latin typeface="Consolas" panose="020B0609020204030204" pitchFamily="49" charset="0"/>
              </a:rPr>
              <a:t>border-collapse</a:t>
            </a:r>
            <a:r>
              <a:rPr lang="it-IT" sz="2600" dirty="0" err="1">
                <a:solidFill>
                  <a:srgbClr val="000000"/>
                </a:solidFill>
                <a:latin typeface="Consolas" panose="020B0609020204030204" pitchFamily="49" charset="0"/>
              </a:rPr>
              <a:t>:</a:t>
            </a:r>
            <a:r>
              <a:rPr lang="it-IT" sz="2600" dirty="0" err="1">
                <a:solidFill>
                  <a:srgbClr val="0000FF"/>
                </a:solidFill>
                <a:latin typeface="Consolas" panose="020B0609020204030204" pitchFamily="49" charset="0"/>
              </a:rPr>
              <a:t>collapse</a:t>
            </a:r>
            <a:r>
              <a:rPr lang="it-IT" sz="2600" dirty="0">
                <a:solidFill>
                  <a:srgbClr val="000000"/>
                </a:solidFill>
                <a:latin typeface="Consolas" panose="020B0609020204030204" pitchFamily="49" charset="0"/>
              </a:rPr>
              <a:t>;</a:t>
            </a:r>
            <a:r>
              <a:rPr lang="it-IT" sz="2600" dirty="0"/>
              <a:t> permette di «collassare» i bordi adiacenti in uno unico</a:t>
            </a:r>
          </a:p>
        </p:txBody>
      </p:sp>
      <p:sp>
        <p:nvSpPr>
          <p:cNvPr id="5" name="Rectangle 4"/>
          <p:cNvSpPr/>
          <p:nvPr/>
        </p:nvSpPr>
        <p:spPr bwMode="auto">
          <a:xfrm>
            <a:off x="8356104" y="4113096"/>
            <a:ext cx="1728192" cy="936104"/>
          </a:xfrm>
          <a:prstGeom prst="rect">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it-IT">
              <a:solidFill>
                <a:schemeClr val="bg1"/>
              </a:solidFill>
              <a:latin typeface="Calibri" pitchFamily="32" charset="0"/>
            </a:endParaRPr>
          </a:p>
        </p:txBody>
      </p:sp>
      <p:sp>
        <p:nvSpPr>
          <p:cNvPr id="6" name="Rectangle 5"/>
          <p:cNvSpPr/>
          <p:nvPr/>
        </p:nvSpPr>
        <p:spPr bwMode="auto">
          <a:xfrm>
            <a:off x="10108704" y="4113096"/>
            <a:ext cx="1728192" cy="936104"/>
          </a:xfrm>
          <a:prstGeom prst="rect">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it-IT">
              <a:solidFill>
                <a:schemeClr val="bg1"/>
              </a:solidFill>
              <a:latin typeface="Calibri" pitchFamily="32" charset="0"/>
            </a:endParaRPr>
          </a:p>
        </p:txBody>
      </p:sp>
      <p:sp>
        <p:nvSpPr>
          <p:cNvPr id="7" name="TextBox 6"/>
          <p:cNvSpPr txBox="1"/>
          <p:nvPr/>
        </p:nvSpPr>
        <p:spPr>
          <a:xfrm>
            <a:off x="1775158" y="4306453"/>
            <a:ext cx="4108817" cy="492443"/>
          </a:xfrm>
          <a:prstGeom prst="rect">
            <a:avLst/>
          </a:prstGeom>
          <a:noFill/>
        </p:spPr>
        <p:txBody>
          <a:bodyPr wrap="none" rtlCol="0">
            <a:spAutoFit/>
          </a:bodyPr>
          <a:lstStyle/>
          <a:p>
            <a:r>
              <a:rPr lang="it-IT" sz="2600" dirty="0">
                <a:solidFill>
                  <a:srgbClr val="44546A"/>
                </a:solidFill>
                <a:latin typeface="+mj-lt"/>
              </a:rPr>
              <a:t>Senza</a:t>
            </a:r>
            <a:r>
              <a:rPr lang="it-IT" sz="2600" dirty="0">
                <a:solidFill>
                  <a:srgbClr val="FF0000"/>
                </a:solidFill>
                <a:latin typeface="Consolas" panose="020B0609020204030204" pitchFamily="49" charset="0"/>
              </a:rPr>
              <a:t> border-</a:t>
            </a:r>
            <a:r>
              <a:rPr lang="it-IT" sz="2600" dirty="0" err="1">
                <a:solidFill>
                  <a:srgbClr val="FF0000"/>
                </a:solidFill>
                <a:latin typeface="Consolas" panose="020B0609020204030204" pitchFamily="49" charset="0"/>
              </a:rPr>
              <a:t>collapse</a:t>
            </a:r>
            <a:endParaRPr lang="it-IT" sz="2600" dirty="0"/>
          </a:p>
        </p:txBody>
      </p:sp>
      <p:sp>
        <p:nvSpPr>
          <p:cNvPr id="8" name="Rectangle 7"/>
          <p:cNvSpPr/>
          <p:nvPr/>
        </p:nvSpPr>
        <p:spPr bwMode="auto">
          <a:xfrm>
            <a:off x="8380512" y="5517232"/>
            <a:ext cx="1728192" cy="936104"/>
          </a:xfrm>
          <a:prstGeom prst="rect">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it-IT">
              <a:solidFill>
                <a:schemeClr val="bg1"/>
              </a:solidFill>
              <a:latin typeface="Calibri" pitchFamily="32" charset="0"/>
            </a:endParaRPr>
          </a:p>
        </p:txBody>
      </p:sp>
      <p:sp>
        <p:nvSpPr>
          <p:cNvPr id="9" name="Rectangle 8"/>
          <p:cNvSpPr/>
          <p:nvPr/>
        </p:nvSpPr>
        <p:spPr bwMode="auto">
          <a:xfrm>
            <a:off x="10108704" y="5517232"/>
            <a:ext cx="1728192" cy="936104"/>
          </a:xfrm>
          <a:prstGeom prst="rect">
            <a:avLst/>
          </a:prstGeom>
          <a:ln>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it-IT">
              <a:solidFill>
                <a:schemeClr val="bg1"/>
              </a:solidFill>
              <a:latin typeface="Calibri" pitchFamily="32" charset="0"/>
            </a:endParaRPr>
          </a:p>
        </p:txBody>
      </p:sp>
      <p:sp>
        <p:nvSpPr>
          <p:cNvPr id="11" name="TextBox 6">
            <a:extLst>
              <a:ext uri="{FF2B5EF4-FFF2-40B4-BE49-F238E27FC236}">
                <a16:creationId xmlns:a16="http://schemas.microsoft.com/office/drawing/2014/main" id="{D4B3F4E1-C6E1-4DFF-A5AC-774B729B0F7B}"/>
              </a:ext>
            </a:extLst>
          </p:cNvPr>
          <p:cNvSpPr txBox="1"/>
          <p:nvPr/>
        </p:nvSpPr>
        <p:spPr>
          <a:xfrm>
            <a:off x="1775157" y="5710589"/>
            <a:ext cx="5610831" cy="492443"/>
          </a:xfrm>
          <a:prstGeom prst="rect">
            <a:avLst/>
          </a:prstGeom>
          <a:noFill/>
        </p:spPr>
        <p:txBody>
          <a:bodyPr wrap="none" rtlCol="0">
            <a:spAutoFit/>
          </a:bodyPr>
          <a:lstStyle/>
          <a:p>
            <a:r>
              <a:rPr lang="it-IT" sz="2600">
                <a:solidFill>
                  <a:srgbClr val="44546A"/>
                </a:solidFill>
                <a:latin typeface="+mj-lt"/>
              </a:rPr>
              <a:t>Con</a:t>
            </a:r>
            <a:r>
              <a:rPr lang="it-IT" sz="2600">
                <a:solidFill>
                  <a:srgbClr val="FF0000"/>
                </a:solidFill>
                <a:latin typeface="Consolas" panose="020B0609020204030204" pitchFamily="49" charset="0"/>
              </a:rPr>
              <a:t> border-collapse</a:t>
            </a:r>
            <a:r>
              <a:rPr lang="it-IT" sz="2600">
                <a:solidFill>
                  <a:srgbClr val="0000FF"/>
                </a:solidFill>
                <a:latin typeface="Consolas" panose="020B0609020204030204" pitchFamily="49" charset="0"/>
              </a:rPr>
              <a:t>:collapse;</a:t>
            </a:r>
            <a:endParaRPr lang="it-IT" sz="2600" dirty="0">
              <a:solidFill>
                <a:srgbClr val="0000FF"/>
              </a:solidFill>
            </a:endParaRPr>
          </a:p>
        </p:txBody>
      </p:sp>
    </p:spTree>
    <p:extLst>
      <p:ext uri="{BB962C8B-B14F-4D97-AF65-F5344CB8AC3E}">
        <p14:creationId xmlns:p14="http://schemas.microsoft.com/office/powerpoint/2010/main" val="250782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Tabelle</a:t>
            </a:r>
            <a:endParaRPr lang="it-IT" dirty="0"/>
          </a:p>
        </p:txBody>
      </p:sp>
      <p:sp>
        <p:nvSpPr>
          <p:cNvPr id="3" name="Content Placeholder 2"/>
          <p:cNvSpPr>
            <a:spLocks noGrp="1"/>
          </p:cNvSpPr>
          <p:nvPr>
            <p:ph idx="1"/>
          </p:nvPr>
        </p:nvSpPr>
        <p:spPr>
          <a:xfrm>
            <a:off x="1775520" y="2016919"/>
            <a:ext cx="10416480" cy="1916137"/>
          </a:xfrm>
        </p:spPr>
        <p:txBody>
          <a:bodyPr>
            <a:normAutofit/>
          </a:bodyPr>
          <a:lstStyle/>
          <a:p>
            <a:r>
              <a:rPr lang="it-IT" sz="2600" dirty="0"/>
              <a:t>NB È buona norma:</a:t>
            </a:r>
          </a:p>
          <a:p>
            <a:pPr lvl="1"/>
            <a:r>
              <a:rPr lang="it-IT" sz="2600" dirty="0"/>
              <a:t> mettere in risalto le intestazioni usando degli stili diversi rispetto alle altre righe</a:t>
            </a:r>
          </a:p>
          <a:p>
            <a:pPr lvl="1"/>
            <a:r>
              <a:rPr lang="it-IT" sz="2600" dirty="0"/>
              <a:t>usare colori alternati come sfondo delle righe</a:t>
            </a:r>
          </a:p>
        </p:txBody>
      </p:sp>
      <p:graphicFrame>
        <p:nvGraphicFramePr>
          <p:cNvPr id="4" name="Tabella 3">
            <a:extLst>
              <a:ext uri="{FF2B5EF4-FFF2-40B4-BE49-F238E27FC236}">
                <a16:creationId xmlns:a16="http://schemas.microsoft.com/office/drawing/2014/main" id="{F12226DA-60D4-4684-B52D-9612D8CEE7E4}"/>
              </a:ext>
            </a:extLst>
          </p:cNvPr>
          <p:cNvGraphicFramePr>
            <a:graphicFrameLocks noGrp="1"/>
          </p:cNvGraphicFramePr>
          <p:nvPr>
            <p:extLst>
              <p:ext uri="{D42A27DB-BD31-4B8C-83A1-F6EECF244321}">
                <p14:modId xmlns:p14="http://schemas.microsoft.com/office/powerpoint/2010/main" val="2484969929"/>
              </p:ext>
            </p:extLst>
          </p:nvPr>
        </p:nvGraphicFramePr>
        <p:xfrm>
          <a:off x="2135559" y="4288815"/>
          <a:ext cx="9361041" cy="1950720"/>
        </p:xfrm>
        <a:graphic>
          <a:graphicData uri="http://schemas.openxmlformats.org/drawingml/2006/table">
            <a:tbl>
              <a:tblPr firstRow="1" bandRow="1">
                <a:tableStyleId>{7DF18680-E054-41AD-8BC1-D1AEF772440D}</a:tableStyleId>
              </a:tblPr>
              <a:tblGrid>
                <a:gridCol w="3120347">
                  <a:extLst>
                    <a:ext uri="{9D8B030D-6E8A-4147-A177-3AD203B41FA5}">
                      <a16:colId xmlns:a16="http://schemas.microsoft.com/office/drawing/2014/main" val="3583153197"/>
                    </a:ext>
                  </a:extLst>
                </a:gridCol>
                <a:gridCol w="3120347">
                  <a:extLst>
                    <a:ext uri="{9D8B030D-6E8A-4147-A177-3AD203B41FA5}">
                      <a16:colId xmlns:a16="http://schemas.microsoft.com/office/drawing/2014/main" val="3077442982"/>
                    </a:ext>
                  </a:extLst>
                </a:gridCol>
                <a:gridCol w="3120347">
                  <a:extLst>
                    <a:ext uri="{9D8B030D-6E8A-4147-A177-3AD203B41FA5}">
                      <a16:colId xmlns:a16="http://schemas.microsoft.com/office/drawing/2014/main" val="2975856065"/>
                    </a:ext>
                  </a:extLst>
                </a:gridCol>
              </a:tblGrid>
              <a:tr h="479034">
                <a:tc>
                  <a:txBody>
                    <a:bodyPr/>
                    <a:lstStyle/>
                    <a:p>
                      <a:pPr algn="l"/>
                      <a:r>
                        <a:rPr lang="it-IT" sz="2600"/>
                        <a:t>Header 1</a:t>
                      </a:r>
                    </a:p>
                  </a:txBody>
                  <a:tcPr/>
                </a:tc>
                <a:tc>
                  <a:txBody>
                    <a:bodyPr/>
                    <a:lstStyle/>
                    <a:p>
                      <a:pPr algn="l"/>
                      <a:r>
                        <a:rPr lang="it-IT" sz="2600" dirty="0" err="1"/>
                        <a:t>Header</a:t>
                      </a:r>
                      <a:r>
                        <a:rPr lang="it-IT" sz="2600" dirty="0"/>
                        <a:t> 2</a:t>
                      </a:r>
                    </a:p>
                  </a:txBody>
                  <a:tcPr/>
                </a:tc>
                <a:tc>
                  <a:txBody>
                    <a:bodyPr/>
                    <a:lstStyle/>
                    <a:p>
                      <a:pPr algn="l"/>
                      <a:r>
                        <a:rPr lang="it-IT" sz="2600"/>
                        <a:t>Header 3</a:t>
                      </a:r>
                    </a:p>
                  </a:txBody>
                  <a:tcPr/>
                </a:tc>
                <a:extLst>
                  <a:ext uri="{0D108BD9-81ED-4DB2-BD59-A6C34878D82A}">
                    <a16:rowId xmlns:a16="http://schemas.microsoft.com/office/drawing/2014/main" val="568830589"/>
                  </a:ext>
                </a:extLst>
              </a:tr>
              <a:tr h="479034">
                <a:tc>
                  <a:txBody>
                    <a:bodyPr/>
                    <a:lstStyle/>
                    <a:p>
                      <a:pPr algn="l"/>
                      <a:r>
                        <a:rPr lang="it-IT" sz="2600"/>
                        <a:t>Item 1</a:t>
                      </a:r>
                    </a:p>
                  </a:txBody>
                  <a:tcPr/>
                </a:tc>
                <a:tc>
                  <a:txBody>
                    <a:bodyPr/>
                    <a:lstStyle/>
                    <a:p>
                      <a:pPr algn="l"/>
                      <a:r>
                        <a:rPr lang="it-IT" sz="2600"/>
                        <a:t>Item 2</a:t>
                      </a:r>
                    </a:p>
                  </a:txBody>
                  <a:tcPr/>
                </a:tc>
                <a:tc>
                  <a:txBody>
                    <a:bodyPr/>
                    <a:lstStyle/>
                    <a:p>
                      <a:pPr algn="l"/>
                      <a:r>
                        <a:rPr lang="it-IT" sz="2600"/>
                        <a:t>Item 3</a:t>
                      </a:r>
                    </a:p>
                  </a:txBody>
                  <a:tcPr/>
                </a:tc>
                <a:extLst>
                  <a:ext uri="{0D108BD9-81ED-4DB2-BD59-A6C34878D82A}">
                    <a16:rowId xmlns:a16="http://schemas.microsoft.com/office/drawing/2014/main" val="788656957"/>
                  </a:ext>
                </a:extLst>
              </a:tr>
              <a:tr h="479034">
                <a:tc>
                  <a:txBody>
                    <a:bodyPr/>
                    <a:lstStyle/>
                    <a:p>
                      <a:pPr algn="l"/>
                      <a:r>
                        <a:rPr lang="it-IT" sz="2600"/>
                        <a:t>Item 4</a:t>
                      </a:r>
                    </a:p>
                  </a:txBody>
                  <a:tcPr/>
                </a:tc>
                <a:tc>
                  <a:txBody>
                    <a:bodyPr/>
                    <a:lstStyle/>
                    <a:p>
                      <a:pPr algn="l"/>
                      <a:r>
                        <a:rPr lang="it-IT" sz="2600"/>
                        <a:t>Item 5</a:t>
                      </a:r>
                    </a:p>
                  </a:txBody>
                  <a:tcPr/>
                </a:tc>
                <a:tc>
                  <a:txBody>
                    <a:bodyPr/>
                    <a:lstStyle/>
                    <a:p>
                      <a:pPr algn="l"/>
                      <a:r>
                        <a:rPr lang="it-IT" sz="2600" dirty="0"/>
                        <a:t>Item 6</a:t>
                      </a:r>
                    </a:p>
                  </a:txBody>
                  <a:tcPr/>
                </a:tc>
                <a:extLst>
                  <a:ext uri="{0D108BD9-81ED-4DB2-BD59-A6C34878D82A}">
                    <a16:rowId xmlns:a16="http://schemas.microsoft.com/office/drawing/2014/main" val="2799292252"/>
                  </a:ext>
                </a:extLst>
              </a:tr>
              <a:tr h="479034">
                <a:tc>
                  <a:txBody>
                    <a:bodyPr/>
                    <a:lstStyle/>
                    <a:p>
                      <a:pPr algn="l"/>
                      <a:r>
                        <a:rPr lang="it-IT" sz="2600"/>
                        <a:t>Item 7</a:t>
                      </a:r>
                    </a:p>
                  </a:txBody>
                  <a:tcPr/>
                </a:tc>
                <a:tc>
                  <a:txBody>
                    <a:bodyPr/>
                    <a:lstStyle/>
                    <a:p>
                      <a:pPr algn="l"/>
                      <a:r>
                        <a:rPr lang="it-IT" sz="2600"/>
                        <a:t>Item 8</a:t>
                      </a:r>
                    </a:p>
                  </a:txBody>
                  <a:tcPr/>
                </a:tc>
                <a:tc>
                  <a:txBody>
                    <a:bodyPr/>
                    <a:lstStyle/>
                    <a:p>
                      <a:pPr algn="l"/>
                      <a:r>
                        <a:rPr lang="it-IT" sz="2600" dirty="0"/>
                        <a:t>Item 9</a:t>
                      </a:r>
                    </a:p>
                  </a:txBody>
                  <a:tcPr/>
                </a:tc>
                <a:extLst>
                  <a:ext uri="{0D108BD9-81ED-4DB2-BD59-A6C34878D82A}">
                    <a16:rowId xmlns:a16="http://schemas.microsoft.com/office/drawing/2014/main" val="3049813138"/>
                  </a:ext>
                </a:extLst>
              </a:tr>
            </a:tbl>
          </a:graphicData>
        </a:graphic>
      </p:graphicFrame>
    </p:spTree>
    <p:extLst>
      <p:ext uri="{BB962C8B-B14F-4D97-AF65-F5344CB8AC3E}">
        <p14:creationId xmlns:p14="http://schemas.microsoft.com/office/powerpoint/2010/main" val="20927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Box Model</a:t>
            </a:r>
            <a:endParaRPr lang="it-IT" dirty="0"/>
          </a:p>
        </p:txBody>
      </p:sp>
      <p:sp>
        <p:nvSpPr>
          <p:cNvPr id="3" name="Content Placeholder 2"/>
          <p:cNvSpPr>
            <a:spLocks noGrp="1"/>
          </p:cNvSpPr>
          <p:nvPr>
            <p:ph idx="1"/>
          </p:nvPr>
        </p:nvSpPr>
        <p:spPr>
          <a:xfrm>
            <a:off x="1775520" y="1984898"/>
            <a:ext cx="10416480" cy="2701403"/>
          </a:xfrm>
        </p:spPr>
        <p:txBody>
          <a:bodyPr>
            <a:noAutofit/>
          </a:bodyPr>
          <a:lstStyle/>
          <a:p>
            <a:r>
              <a:rPr lang="it-IT" sz="2400" dirty="0"/>
              <a:t>Ogni elemento viene considerato come un rettangolo</a:t>
            </a:r>
          </a:p>
          <a:p>
            <a:r>
              <a:rPr lang="it-IT" sz="2400" dirty="0"/>
              <a:t>Tale rettangolo (o box) è composto da 4 zone:</a:t>
            </a:r>
          </a:p>
          <a:p>
            <a:pPr lvl="1"/>
            <a:r>
              <a:rPr lang="it-IT" sz="2400" b="1" dirty="0" err="1"/>
              <a:t>margin</a:t>
            </a:r>
            <a:r>
              <a:rPr lang="it-IT" sz="2400" dirty="0"/>
              <a:t>: un’area libera attorno al bordo, completamente trasparente</a:t>
            </a:r>
          </a:p>
          <a:p>
            <a:pPr lvl="1"/>
            <a:r>
              <a:rPr lang="it-IT" sz="2400" b="1" dirty="0"/>
              <a:t>border</a:t>
            </a:r>
            <a:r>
              <a:rPr lang="it-IT" sz="2400" dirty="0"/>
              <a:t>: un bordo che racchiude il rettangolo</a:t>
            </a:r>
          </a:p>
          <a:p>
            <a:pPr lvl="1"/>
            <a:r>
              <a:rPr lang="it-IT" sz="2400" b="1" dirty="0" err="1"/>
              <a:t>padding</a:t>
            </a:r>
            <a:r>
              <a:rPr lang="it-IT" sz="2400" dirty="0"/>
              <a:t>: un’area libera tra il bordo </a:t>
            </a:r>
            <a:br>
              <a:rPr lang="it-IT" sz="2400" dirty="0"/>
            </a:br>
            <a:r>
              <a:rPr lang="it-IT" sz="2400" dirty="0"/>
              <a:t>ed il contenuto</a:t>
            </a:r>
          </a:p>
          <a:p>
            <a:pPr lvl="1"/>
            <a:r>
              <a:rPr lang="it-IT" sz="2400" b="1" dirty="0" err="1"/>
              <a:t>content</a:t>
            </a:r>
            <a:r>
              <a:rPr lang="it-IT" sz="2400" dirty="0"/>
              <a:t>: l’area del contenuto </a:t>
            </a:r>
            <a:br>
              <a:rPr lang="it-IT" sz="2400" dirty="0"/>
            </a:br>
            <a:r>
              <a:rPr lang="it-IT" sz="2400" dirty="0"/>
              <a:t>vero e proprio</a:t>
            </a:r>
          </a:p>
        </p:txBody>
      </p:sp>
      <p:pic>
        <p:nvPicPr>
          <p:cNvPr id="4100" name="Picture 4" descr="Immagine correlata">
            <a:extLst>
              <a:ext uri="{FF2B5EF4-FFF2-40B4-BE49-F238E27FC236}">
                <a16:creationId xmlns:a16="http://schemas.microsoft.com/office/drawing/2014/main" id="{56205DF6-EDA6-4B1E-BA2E-7262490BF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256" y="4156597"/>
            <a:ext cx="3693755" cy="2701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3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Box Model – Dimensioni</a:t>
            </a:r>
            <a:endParaRPr lang="it-IT" dirty="0"/>
          </a:p>
        </p:txBody>
      </p:sp>
      <p:sp>
        <p:nvSpPr>
          <p:cNvPr id="3" name="Content Placeholder 2"/>
          <p:cNvSpPr>
            <a:spLocks noGrp="1"/>
          </p:cNvSpPr>
          <p:nvPr>
            <p:ph idx="1"/>
          </p:nvPr>
        </p:nvSpPr>
        <p:spPr>
          <a:xfrm>
            <a:off x="1775520" y="1988841"/>
            <a:ext cx="10081120" cy="2944728"/>
          </a:xfrm>
        </p:spPr>
        <p:txBody>
          <a:bodyPr>
            <a:noAutofit/>
          </a:bodyPr>
          <a:lstStyle/>
          <a:p>
            <a:r>
              <a:rPr lang="it-IT" dirty="0"/>
              <a:t>Si possono controllare le dimensioni di ciascun componente </a:t>
            </a:r>
          </a:p>
          <a:p>
            <a:r>
              <a:rPr lang="it-IT" dirty="0"/>
              <a:t>Di </a:t>
            </a:r>
            <a:r>
              <a:rPr lang="it-IT" dirty="0" err="1"/>
              <a:t>margin</a:t>
            </a:r>
            <a:r>
              <a:rPr lang="it-IT" dirty="0"/>
              <a:t>, border, </a:t>
            </a:r>
            <a:r>
              <a:rPr lang="it-IT" dirty="0" err="1"/>
              <a:t>padding</a:t>
            </a:r>
            <a:r>
              <a:rPr lang="it-IT" dirty="0"/>
              <a:t> si possono controllare i singoli lati:</a:t>
            </a:r>
          </a:p>
          <a:p>
            <a:pPr lvl="1"/>
            <a:r>
              <a:rPr lang="it-IT" dirty="0"/>
              <a:t>Proprietà </a:t>
            </a:r>
            <a:r>
              <a:rPr lang="it-IT" dirty="0">
                <a:solidFill>
                  <a:srgbClr val="FF0000"/>
                </a:solidFill>
                <a:latin typeface="Consolas" panose="020B0609020204030204" pitchFamily="49" charset="0"/>
              </a:rPr>
              <a:t>-top</a:t>
            </a:r>
            <a:r>
              <a:rPr lang="it-IT" dirty="0"/>
              <a:t> </a:t>
            </a:r>
            <a:r>
              <a:rPr lang="it-IT" dirty="0">
                <a:solidFill>
                  <a:srgbClr val="FF0000"/>
                </a:solidFill>
                <a:latin typeface="Consolas" panose="020B0609020204030204" pitchFamily="49" charset="0"/>
              </a:rPr>
              <a:t>-right</a:t>
            </a:r>
            <a:r>
              <a:rPr lang="it-IT" dirty="0"/>
              <a:t> </a:t>
            </a:r>
            <a:r>
              <a:rPr lang="it-IT" dirty="0">
                <a:solidFill>
                  <a:srgbClr val="FF0000"/>
                </a:solidFill>
                <a:latin typeface="Consolas" panose="020B0609020204030204" pitchFamily="49" charset="0"/>
              </a:rPr>
              <a:t>-bottom</a:t>
            </a:r>
            <a:r>
              <a:rPr lang="it-IT" dirty="0"/>
              <a:t> </a:t>
            </a:r>
            <a:r>
              <a:rPr lang="it-IT" dirty="0">
                <a:solidFill>
                  <a:srgbClr val="FF0000"/>
                </a:solidFill>
                <a:latin typeface="Consolas" panose="020B0609020204030204" pitchFamily="49" charset="0"/>
              </a:rPr>
              <a:t>-</a:t>
            </a:r>
            <a:r>
              <a:rPr lang="it-IT" dirty="0" err="1">
                <a:solidFill>
                  <a:srgbClr val="FF0000"/>
                </a:solidFill>
                <a:latin typeface="Consolas" panose="020B0609020204030204" pitchFamily="49" charset="0"/>
              </a:rPr>
              <a:t>left</a:t>
            </a:r>
            <a:endParaRPr lang="it-IT" dirty="0"/>
          </a:p>
          <a:p>
            <a:pPr lvl="1"/>
            <a:r>
              <a:rPr lang="it-IT" dirty="0"/>
              <a:t>Es. </a:t>
            </a:r>
            <a:r>
              <a:rPr lang="it-IT" dirty="0" err="1">
                <a:solidFill>
                  <a:srgbClr val="FF0000"/>
                </a:solidFill>
                <a:latin typeface="Consolas" panose="020B0609020204030204" pitchFamily="49" charset="0"/>
              </a:rPr>
              <a:t>margin</a:t>
            </a:r>
            <a:r>
              <a:rPr lang="it-IT" dirty="0">
                <a:solidFill>
                  <a:srgbClr val="FF0000"/>
                </a:solidFill>
                <a:latin typeface="Consolas" panose="020B0609020204030204" pitchFamily="49" charset="0"/>
              </a:rPr>
              <a:t>-top</a:t>
            </a:r>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10px</a:t>
            </a:r>
            <a:r>
              <a:rPr lang="it-IT" dirty="0">
                <a:solidFill>
                  <a:srgbClr val="000000"/>
                </a:solidFill>
                <a:latin typeface="Consolas" panose="020B0609020204030204" pitchFamily="49" charset="0"/>
              </a:rPr>
              <a:t>; </a:t>
            </a:r>
            <a:r>
              <a:rPr lang="it-IT" dirty="0" err="1">
                <a:solidFill>
                  <a:srgbClr val="FF0000"/>
                </a:solidFill>
                <a:latin typeface="Consolas" panose="020B0609020204030204" pitchFamily="49" charset="0"/>
              </a:rPr>
              <a:t>padding</a:t>
            </a:r>
            <a:r>
              <a:rPr lang="it-IT" dirty="0">
                <a:solidFill>
                  <a:srgbClr val="FF0000"/>
                </a:solidFill>
                <a:latin typeface="Consolas" panose="020B0609020204030204" pitchFamily="49" charset="0"/>
              </a:rPr>
              <a:t>-right</a:t>
            </a:r>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3px</a:t>
            </a:r>
            <a:r>
              <a:rPr lang="it-IT" dirty="0">
                <a:solidFill>
                  <a:srgbClr val="000000"/>
                </a:solidFill>
                <a:latin typeface="Consolas" panose="020B0609020204030204" pitchFamily="49" charset="0"/>
              </a:rPr>
              <a:t>;</a:t>
            </a:r>
            <a:endParaRPr lang="it-IT" dirty="0"/>
          </a:p>
          <a:p>
            <a:r>
              <a:rPr lang="it-IT" dirty="0"/>
              <a:t>Del </a:t>
            </a:r>
            <a:r>
              <a:rPr lang="it-IT" dirty="0" err="1"/>
              <a:t>content</a:t>
            </a:r>
            <a:r>
              <a:rPr lang="it-IT" dirty="0"/>
              <a:t> possiamo regolare:</a:t>
            </a:r>
          </a:p>
          <a:p>
            <a:pPr lvl="1"/>
            <a:r>
              <a:rPr lang="it-IT" dirty="0" err="1">
                <a:solidFill>
                  <a:srgbClr val="FF0000"/>
                </a:solidFill>
                <a:latin typeface="Consolas" panose="020B0609020204030204" pitchFamily="49" charset="0"/>
              </a:rPr>
              <a:t>width</a:t>
            </a:r>
            <a:r>
              <a:rPr lang="it-IT" dirty="0">
                <a:solidFill>
                  <a:srgbClr val="FF0000"/>
                </a:solidFill>
                <a:latin typeface="Consolas" panose="020B0609020204030204" pitchFamily="49" charset="0"/>
              </a:rPr>
              <a:t> </a:t>
            </a:r>
            <a:r>
              <a:rPr lang="it-IT" dirty="0"/>
              <a:t>per la larghezza</a:t>
            </a:r>
          </a:p>
          <a:p>
            <a:pPr lvl="1"/>
            <a:r>
              <a:rPr lang="it-IT" dirty="0" err="1">
                <a:solidFill>
                  <a:srgbClr val="FF0000"/>
                </a:solidFill>
                <a:latin typeface="Consolas" panose="020B0609020204030204" pitchFamily="49" charset="0"/>
              </a:rPr>
              <a:t>height</a:t>
            </a:r>
            <a:r>
              <a:rPr lang="it-IT" dirty="0">
                <a:solidFill>
                  <a:srgbClr val="FF0000"/>
                </a:solidFill>
                <a:latin typeface="Consolas" panose="020B0609020204030204" pitchFamily="49" charset="0"/>
              </a:rPr>
              <a:t> </a:t>
            </a:r>
            <a:r>
              <a:rPr lang="it-IT" dirty="0"/>
              <a:t>per l’altezza</a:t>
            </a:r>
          </a:p>
          <a:p>
            <a:pPr lvl="1"/>
            <a:r>
              <a:rPr lang="it-IT"/>
              <a:t>Se non vengono </a:t>
            </a:r>
            <a:r>
              <a:rPr lang="it-IT" dirty="0"/>
              <a:t>specificate, il browser calcola le dimensioni a seconda del contenuto</a:t>
            </a:r>
          </a:p>
          <a:p>
            <a:pPr lvl="1"/>
            <a:endParaRPr lang="it-IT" dirty="0"/>
          </a:p>
        </p:txBody>
      </p:sp>
      <p:grpSp>
        <p:nvGrpSpPr>
          <p:cNvPr id="10" name="Group 9"/>
          <p:cNvGrpSpPr/>
          <p:nvPr/>
        </p:nvGrpSpPr>
        <p:grpSpPr>
          <a:xfrm>
            <a:off x="4968902" y="5013176"/>
            <a:ext cx="3932292" cy="1899076"/>
            <a:chOff x="955342" y="597158"/>
            <a:chExt cx="5163301" cy="2565116"/>
          </a:xfrm>
        </p:grpSpPr>
        <p:sp>
          <p:nvSpPr>
            <p:cNvPr id="5" name="Rectangle 4"/>
            <p:cNvSpPr/>
            <p:nvPr/>
          </p:nvSpPr>
          <p:spPr bwMode="auto">
            <a:xfrm>
              <a:off x="1747852" y="1113561"/>
              <a:ext cx="3240360" cy="1440160"/>
            </a:xfrm>
            <a:prstGeom prst="rect">
              <a:avLst/>
            </a:prstGeom>
            <a:ln w="28575">
              <a:solidFill>
                <a:srgbClr val="1F497D"/>
              </a:solidFill>
              <a:headEnd type="none" w="med" len="med"/>
              <a:tailEnd type="none" w="med" len="med"/>
            </a:ln>
            <a:extLst>
              <a:ext uri="{AF507438-7753-43e0-B8FC-AC1667EBCBE1}">
                <a14:hiddenEffects xmlns:a14="http://schemas.microsoft.com/office/drawing/2010/main" xmlns="">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defTabSz="449263" fontAlgn="base">
                <a:spcBef>
                  <a:spcPct val="0"/>
                </a:spcBef>
                <a:spcAft>
                  <a:spcPct val="0"/>
                </a:spcAft>
                <a:buClr>
                  <a:srgbClr val="000000"/>
                </a:buClr>
                <a:buSzPct val="100000"/>
              </a:pPr>
              <a:endParaRPr lang="it-IT">
                <a:solidFill>
                  <a:schemeClr val="bg1"/>
                </a:solidFill>
                <a:latin typeface="Titillium Web" pitchFamily="2" charset="77"/>
                <a:cs typeface="Franklin Gothic Book"/>
              </a:endParaRPr>
            </a:p>
          </p:txBody>
        </p:sp>
        <p:sp>
          <p:nvSpPr>
            <p:cNvPr id="6" name="TextBox 5"/>
            <p:cNvSpPr txBox="1"/>
            <p:nvPr/>
          </p:nvSpPr>
          <p:spPr>
            <a:xfrm>
              <a:off x="2960579" y="597158"/>
              <a:ext cx="798403" cy="623579"/>
            </a:xfrm>
            <a:prstGeom prst="rect">
              <a:avLst/>
            </a:prstGeom>
            <a:noFill/>
          </p:spPr>
          <p:txBody>
            <a:bodyPr wrap="none" rtlCol="0">
              <a:spAutoFit/>
            </a:bodyPr>
            <a:lstStyle/>
            <a:p>
              <a:r>
                <a:rPr lang="en-US" sz="2400" dirty="0">
                  <a:latin typeface="Titillium Web" pitchFamily="2" charset="77"/>
                  <a:cs typeface="Franklin Gothic Book"/>
                </a:rPr>
                <a:t>top</a:t>
              </a:r>
              <a:endParaRPr lang="it-IT" sz="2400" dirty="0">
                <a:latin typeface="Titillium Web" pitchFamily="2" charset="77"/>
                <a:cs typeface="Franklin Gothic Book"/>
              </a:endParaRPr>
            </a:p>
          </p:txBody>
        </p:sp>
        <p:sp>
          <p:nvSpPr>
            <p:cNvPr id="7" name="TextBox 6"/>
            <p:cNvSpPr txBox="1"/>
            <p:nvPr/>
          </p:nvSpPr>
          <p:spPr>
            <a:xfrm>
              <a:off x="2675171" y="2538695"/>
              <a:ext cx="1462012" cy="623579"/>
            </a:xfrm>
            <a:prstGeom prst="rect">
              <a:avLst/>
            </a:prstGeom>
            <a:noFill/>
          </p:spPr>
          <p:txBody>
            <a:bodyPr wrap="none" rtlCol="0">
              <a:spAutoFit/>
            </a:bodyPr>
            <a:lstStyle/>
            <a:p>
              <a:r>
                <a:rPr lang="en-US" sz="2400" dirty="0">
                  <a:latin typeface="Titillium Web" pitchFamily="2" charset="77"/>
                  <a:cs typeface="Franklin Gothic Book"/>
                </a:rPr>
                <a:t>bottom</a:t>
              </a:r>
              <a:endParaRPr lang="it-IT" sz="2400" dirty="0">
                <a:latin typeface="Titillium Web" pitchFamily="2" charset="77"/>
                <a:cs typeface="Franklin Gothic Book"/>
              </a:endParaRPr>
            </a:p>
          </p:txBody>
        </p:sp>
        <p:sp>
          <p:nvSpPr>
            <p:cNvPr id="8" name="TextBox 7"/>
            <p:cNvSpPr txBox="1"/>
            <p:nvPr/>
          </p:nvSpPr>
          <p:spPr>
            <a:xfrm>
              <a:off x="5109589" y="1505794"/>
              <a:ext cx="1009054" cy="623579"/>
            </a:xfrm>
            <a:prstGeom prst="rect">
              <a:avLst/>
            </a:prstGeom>
            <a:noFill/>
          </p:spPr>
          <p:txBody>
            <a:bodyPr wrap="none" rtlCol="0">
              <a:spAutoFit/>
            </a:bodyPr>
            <a:lstStyle/>
            <a:p>
              <a:r>
                <a:rPr lang="en-US" sz="2400" dirty="0">
                  <a:latin typeface="Titillium Web" pitchFamily="2" charset="77"/>
                  <a:cs typeface="Franklin Gothic Book"/>
                </a:rPr>
                <a:t>right</a:t>
              </a:r>
              <a:endParaRPr lang="it-IT" sz="2400" dirty="0">
                <a:latin typeface="Titillium Web" pitchFamily="2" charset="77"/>
                <a:cs typeface="Franklin Gothic Book"/>
              </a:endParaRPr>
            </a:p>
          </p:txBody>
        </p:sp>
        <p:sp>
          <p:nvSpPr>
            <p:cNvPr id="9" name="TextBox 8"/>
            <p:cNvSpPr txBox="1"/>
            <p:nvPr/>
          </p:nvSpPr>
          <p:spPr>
            <a:xfrm>
              <a:off x="955342" y="1505793"/>
              <a:ext cx="792509" cy="623579"/>
            </a:xfrm>
            <a:prstGeom prst="rect">
              <a:avLst/>
            </a:prstGeom>
            <a:noFill/>
          </p:spPr>
          <p:txBody>
            <a:bodyPr wrap="none" rtlCol="0">
              <a:spAutoFit/>
            </a:bodyPr>
            <a:lstStyle/>
            <a:p>
              <a:r>
                <a:rPr lang="en-US" sz="2400" dirty="0">
                  <a:latin typeface="Titillium Web" pitchFamily="2" charset="77"/>
                  <a:cs typeface="Franklin Gothic Book"/>
                </a:rPr>
                <a:t>left</a:t>
              </a:r>
              <a:endParaRPr lang="it-IT" sz="2400" dirty="0">
                <a:latin typeface="Titillium Web" pitchFamily="2" charset="77"/>
                <a:cs typeface="Franklin Gothic Book"/>
              </a:endParaRPr>
            </a:p>
          </p:txBody>
        </p:sp>
      </p:grpSp>
    </p:spTree>
    <p:extLst>
      <p:ext uri="{BB962C8B-B14F-4D97-AF65-F5344CB8AC3E}">
        <p14:creationId xmlns:p14="http://schemas.microsoft.com/office/powerpoint/2010/main" val="186856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Box Model – Dimensioni </a:t>
            </a:r>
            <a:endParaRPr lang="it-IT" dirty="0"/>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1016390936"/>
              </p:ext>
            </p:extLst>
          </p:nvPr>
        </p:nvGraphicFramePr>
        <p:xfrm>
          <a:off x="2135560" y="3068960"/>
          <a:ext cx="9624391" cy="3657600"/>
        </p:xfrm>
        <a:graphic>
          <a:graphicData uri="http://schemas.openxmlformats.org/drawingml/2006/table">
            <a:tbl>
              <a:tblPr firstRow="1" bandRow="1">
                <a:tableStyleId>{2D5ABB26-0587-4C30-8999-92F81FD0307C}</a:tableStyleId>
              </a:tblPr>
              <a:tblGrid>
                <a:gridCol w="3909909">
                  <a:extLst>
                    <a:ext uri="{9D8B030D-6E8A-4147-A177-3AD203B41FA5}">
                      <a16:colId xmlns:a16="http://schemas.microsoft.com/office/drawing/2014/main" val="20000"/>
                    </a:ext>
                  </a:extLst>
                </a:gridCol>
                <a:gridCol w="701858">
                  <a:extLst>
                    <a:ext uri="{9D8B030D-6E8A-4147-A177-3AD203B41FA5}">
                      <a16:colId xmlns:a16="http://schemas.microsoft.com/office/drawing/2014/main" val="20001"/>
                    </a:ext>
                  </a:extLst>
                </a:gridCol>
                <a:gridCol w="401063">
                  <a:extLst>
                    <a:ext uri="{9D8B030D-6E8A-4147-A177-3AD203B41FA5}">
                      <a16:colId xmlns:a16="http://schemas.microsoft.com/office/drawing/2014/main" val="20002"/>
                    </a:ext>
                  </a:extLst>
                </a:gridCol>
                <a:gridCol w="3810091">
                  <a:extLst>
                    <a:ext uri="{9D8B030D-6E8A-4147-A177-3AD203B41FA5}">
                      <a16:colId xmlns:a16="http://schemas.microsoft.com/office/drawing/2014/main" val="20003"/>
                    </a:ext>
                  </a:extLst>
                </a:gridCol>
                <a:gridCol w="801470">
                  <a:extLst>
                    <a:ext uri="{9D8B030D-6E8A-4147-A177-3AD203B41FA5}">
                      <a16:colId xmlns:a16="http://schemas.microsoft.com/office/drawing/2014/main" val="20004"/>
                    </a:ext>
                  </a:extLst>
                </a:gridCol>
              </a:tblGrid>
              <a:tr h="385218">
                <a:tc>
                  <a:txBody>
                    <a:bodyPr/>
                    <a:lstStyle/>
                    <a:p>
                      <a:r>
                        <a:rPr lang="it-IT" sz="2400" dirty="0" err="1">
                          <a:solidFill>
                            <a:srgbClr val="FF0000"/>
                          </a:solidFill>
                          <a:latin typeface="Consolas" panose="020B0609020204030204" pitchFamily="49" charset="0"/>
                        </a:rPr>
                        <a:t>margin</a:t>
                      </a:r>
                      <a:r>
                        <a:rPr lang="it-IT" sz="2400" baseline="0" dirty="0">
                          <a:solidFill>
                            <a:srgbClr val="FF0000"/>
                          </a:solidFill>
                          <a:latin typeface="Consolas" panose="020B0609020204030204" pitchFamily="49" charset="0"/>
                        </a:rPr>
                        <a:t>-top</a:t>
                      </a:r>
                      <a:endParaRPr lang="it-IT" sz="2400" dirty="0"/>
                    </a:p>
                  </a:txBody>
                  <a:tcPr/>
                </a:tc>
                <a:tc>
                  <a:txBody>
                    <a:bodyPr/>
                    <a:lstStyle/>
                    <a:p>
                      <a:r>
                        <a:rPr lang="it-IT" sz="2400" dirty="0"/>
                        <a:t>+</a:t>
                      </a:r>
                    </a:p>
                  </a:txBody>
                  <a:tcPr/>
                </a:tc>
                <a:tc>
                  <a:txBody>
                    <a:bodyPr/>
                    <a:lstStyle/>
                    <a:p>
                      <a:endParaRPr lang="it-IT" sz="2400" dirty="0"/>
                    </a:p>
                  </a:txBody>
                  <a:tcPr/>
                </a:tc>
                <a:tc>
                  <a:txBody>
                    <a:bodyPr/>
                    <a:lstStyle/>
                    <a:p>
                      <a:r>
                        <a:rPr lang="it-IT" sz="2400" dirty="0" err="1">
                          <a:solidFill>
                            <a:srgbClr val="FF0000"/>
                          </a:solidFill>
                          <a:latin typeface="Consolas" panose="020B0609020204030204" pitchFamily="49" charset="0"/>
                        </a:rPr>
                        <a:t>margin-left</a:t>
                      </a:r>
                      <a:endParaRPr lang="it-IT" sz="2400" dirty="0"/>
                    </a:p>
                  </a:txBody>
                  <a:tcPr/>
                </a:tc>
                <a:tc>
                  <a:txBody>
                    <a:bodyPr/>
                    <a:lstStyle/>
                    <a:p>
                      <a:r>
                        <a:rPr lang="it-IT" sz="2400" dirty="0"/>
                        <a:t>+</a:t>
                      </a:r>
                    </a:p>
                  </a:txBody>
                  <a:tcPr/>
                </a:tc>
                <a:extLst>
                  <a:ext uri="{0D108BD9-81ED-4DB2-BD59-A6C34878D82A}">
                    <a16:rowId xmlns:a16="http://schemas.microsoft.com/office/drawing/2014/main" val="10000"/>
                  </a:ext>
                </a:extLst>
              </a:tr>
              <a:tr h="385218">
                <a:tc>
                  <a:txBody>
                    <a:bodyPr/>
                    <a:lstStyle/>
                    <a:p>
                      <a:r>
                        <a:rPr lang="it-IT" sz="2400" dirty="0" err="1">
                          <a:solidFill>
                            <a:srgbClr val="FF0000"/>
                          </a:solidFill>
                          <a:latin typeface="Consolas" panose="020B0609020204030204" pitchFamily="49" charset="0"/>
                        </a:rPr>
                        <a:t>border</a:t>
                      </a:r>
                      <a:r>
                        <a:rPr lang="it-IT" sz="2400" dirty="0">
                          <a:solidFill>
                            <a:srgbClr val="FF0000"/>
                          </a:solidFill>
                          <a:latin typeface="Consolas" panose="020B0609020204030204" pitchFamily="49" charset="0"/>
                        </a:rPr>
                        <a:t>-top</a:t>
                      </a:r>
                      <a:endParaRPr lang="it-IT" sz="2400" dirty="0"/>
                    </a:p>
                  </a:txBody>
                  <a:tcPr/>
                </a:tc>
                <a:tc>
                  <a:txBody>
                    <a:bodyPr/>
                    <a:lstStyle/>
                    <a:p>
                      <a:r>
                        <a:rPr lang="it-IT" sz="2400" dirty="0"/>
                        <a:t>+</a:t>
                      </a:r>
                    </a:p>
                  </a:txBody>
                  <a:tcPr/>
                </a:tc>
                <a:tc>
                  <a:txBody>
                    <a:bodyPr/>
                    <a:lstStyle/>
                    <a:p>
                      <a:endParaRPr lang="it-IT" sz="2400" dirty="0"/>
                    </a:p>
                  </a:txBody>
                  <a:tcPr/>
                </a:tc>
                <a:tc>
                  <a:txBody>
                    <a:bodyPr/>
                    <a:lstStyle/>
                    <a:p>
                      <a:r>
                        <a:rPr lang="it-IT" sz="2400" dirty="0" err="1">
                          <a:solidFill>
                            <a:srgbClr val="FF0000"/>
                          </a:solidFill>
                          <a:latin typeface="Consolas" panose="020B0609020204030204" pitchFamily="49" charset="0"/>
                        </a:rPr>
                        <a:t>border-left</a:t>
                      </a:r>
                      <a:endParaRPr lang="it-IT" sz="2400" dirty="0"/>
                    </a:p>
                  </a:txBody>
                  <a:tcPr/>
                </a:tc>
                <a:tc>
                  <a:txBody>
                    <a:bodyPr/>
                    <a:lstStyle/>
                    <a:p>
                      <a:r>
                        <a:rPr lang="it-IT" sz="2400" dirty="0"/>
                        <a:t>+</a:t>
                      </a:r>
                    </a:p>
                  </a:txBody>
                  <a:tcPr/>
                </a:tc>
                <a:extLst>
                  <a:ext uri="{0D108BD9-81ED-4DB2-BD59-A6C34878D82A}">
                    <a16:rowId xmlns:a16="http://schemas.microsoft.com/office/drawing/2014/main" val="10001"/>
                  </a:ext>
                </a:extLst>
              </a:tr>
              <a:tr h="385218">
                <a:tc>
                  <a:txBody>
                    <a:bodyPr/>
                    <a:lstStyle/>
                    <a:p>
                      <a:r>
                        <a:rPr lang="it-IT" sz="2400" dirty="0" err="1">
                          <a:solidFill>
                            <a:srgbClr val="FF0000"/>
                          </a:solidFill>
                          <a:latin typeface="Consolas" panose="020B0609020204030204" pitchFamily="49" charset="0"/>
                        </a:rPr>
                        <a:t>padding</a:t>
                      </a:r>
                      <a:r>
                        <a:rPr lang="it-IT" sz="2400" dirty="0">
                          <a:solidFill>
                            <a:srgbClr val="FF0000"/>
                          </a:solidFill>
                          <a:latin typeface="Consolas" panose="020B0609020204030204" pitchFamily="49" charset="0"/>
                        </a:rPr>
                        <a:t>-top</a:t>
                      </a:r>
                      <a:endParaRPr lang="it-IT" sz="2400" dirty="0"/>
                    </a:p>
                  </a:txBody>
                  <a:tcPr/>
                </a:tc>
                <a:tc>
                  <a:txBody>
                    <a:bodyPr/>
                    <a:lstStyle/>
                    <a:p>
                      <a:r>
                        <a:rPr lang="it-IT" sz="2400" dirty="0"/>
                        <a:t>+</a:t>
                      </a:r>
                    </a:p>
                  </a:txBody>
                  <a:tcPr/>
                </a:tc>
                <a:tc>
                  <a:txBody>
                    <a:bodyPr/>
                    <a:lstStyle/>
                    <a:p>
                      <a:endParaRPr lang="it-IT" sz="2400" dirty="0"/>
                    </a:p>
                  </a:txBody>
                  <a:tcPr/>
                </a:tc>
                <a:tc>
                  <a:txBody>
                    <a:bodyPr/>
                    <a:lstStyle/>
                    <a:p>
                      <a:r>
                        <a:rPr lang="it-IT" sz="2400" dirty="0" err="1">
                          <a:solidFill>
                            <a:srgbClr val="FF0000"/>
                          </a:solidFill>
                          <a:latin typeface="Consolas" panose="020B0609020204030204" pitchFamily="49" charset="0"/>
                        </a:rPr>
                        <a:t>padding-left</a:t>
                      </a:r>
                      <a:endParaRPr lang="it-IT" sz="2400" dirty="0"/>
                    </a:p>
                  </a:txBody>
                  <a:tcPr/>
                </a:tc>
                <a:tc>
                  <a:txBody>
                    <a:bodyPr/>
                    <a:lstStyle/>
                    <a:p>
                      <a:r>
                        <a:rPr lang="it-IT" sz="2400" dirty="0"/>
                        <a:t>+</a:t>
                      </a:r>
                    </a:p>
                  </a:txBody>
                  <a:tcPr/>
                </a:tc>
                <a:extLst>
                  <a:ext uri="{0D108BD9-81ED-4DB2-BD59-A6C34878D82A}">
                    <a16:rowId xmlns:a16="http://schemas.microsoft.com/office/drawing/2014/main" val="10002"/>
                  </a:ext>
                </a:extLst>
              </a:tr>
              <a:tr h="385218">
                <a:tc>
                  <a:txBody>
                    <a:bodyPr/>
                    <a:lstStyle/>
                    <a:p>
                      <a:r>
                        <a:rPr lang="it-IT" sz="2400" dirty="0" err="1">
                          <a:solidFill>
                            <a:srgbClr val="FF0000"/>
                          </a:solidFill>
                          <a:latin typeface="Consolas" panose="020B0609020204030204" pitchFamily="49" charset="0"/>
                        </a:rPr>
                        <a:t>height</a:t>
                      </a:r>
                      <a:endParaRPr lang="it-IT" sz="2400" dirty="0"/>
                    </a:p>
                  </a:txBody>
                  <a:tcPr/>
                </a:tc>
                <a:tc>
                  <a:txBody>
                    <a:bodyPr/>
                    <a:lstStyle/>
                    <a:p>
                      <a:r>
                        <a:rPr lang="it-IT" sz="2400" dirty="0"/>
                        <a:t>+</a:t>
                      </a:r>
                    </a:p>
                  </a:txBody>
                  <a:tcPr/>
                </a:tc>
                <a:tc>
                  <a:txBody>
                    <a:bodyPr/>
                    <a:lstStyle/>
                    <a:p>
                      <a:endParaRPr lang="it-IT" sz="2400" dirty="0"/>
                    </a:p>
                  </a:txBody>
                  <a:tcPr/>
                </a:tc>
                <a:tc>
                  <a:txBody>
                    <a:bodyPr/>
                    <a:lstStyle/>
                    <a:p>
                      <a:r>
                        <a:rPr lang="it-IT" sz="2400" dirty="0" err="1">
                          <a:solidFill>
                            <a:srgbClr val="FF0000"/>
                          </a:solidFill>
                          <a:latin typeface="Consolas" panose="020B0609020204030204" pitchFamily="49" charset="0"/>
                        </a:rPr>
                        <a:t>width</a:t>
                      </a:r>
                      <a:endParaRPr lang="it-IT" sz="2400" dirty="0"/>
                    </a:p>
                  </a:txBody>
                  <a:tcPr/>
                </a:tc>
                <a:tc>
                  <a:txBody>
                    <a:bodyPr/>
                    <a:lstStyle/>
                    <a:p>
                      <a:r>
                        <a:rPr lang="it-IT" sz="2400" dirty="0"/>
                        <a:t>+</a:t>
                      </a:r>
                    </a:p>
                  </a:txBody>
                  <a:tcPr/>
                </a:tc>
                <a:extLst>
                  <a:ext uri="{0D108BD9-81ED-4DB2-BD59-A6C34878D82A}">
                    <a16:rowId xmlns:a16="http://schemas.microsoft.com/office/drawing/2014/main" val="10003"/>
                  </a:ext>
                </a:extLst>
              </a:tr>
              <a:tr h="385218">
                <a:tc>
                  <a:txBody>
                    <a:bodyPr/>
                    <a:lstStyle/>
                    <a:p>
                      <a:r>
                        <a:rPr lang="it-IT" sz="2400" dirty="0" err="1">
                          <a:solidFill>
                            <a:srgbClr val="FF0000"/>
                          </a:solidFill>
                          <a:latin typeface="Consolas" panose="020B0609020204030204" pitchFamily="49" charset="0"/>
                        </a:rPr>
                        <a:t>padding</a:t>
                      </a:r>
                      <a:r>
                        <a:rPr lang="it-IT" sz="2400" dirty="0">
                          <a:solidFill>
                            <a:srgbClr val="FF0000"/>
                          </a:solidFill>
                          <a:latin typeface="Consolas" panose="020B0609020204030204" pitchFamily="49" charset="0"/>
                        </a:rPr>
                        <a:t>-bottom</a:t>
                      </a:r>
                      <a:endParaRPr lang="it-IT" sz="2400" dirty="0"/>
                    </a:p>
                  </a:txBody>
                  <a:tcPr/>
                </a:tc>
                <a:tc>
                  <a:txBody>
                    <a:bodyPr/>
                    <a:lstStyle/>
                    <a:p>
                      <a:r>
                        <a:rPr lang="it-IT" sz="2400" dirty="0"/>
                        <a:t>+</a:t>
                      </a:r>
                    </a:p>
                  </a:txBody>
                  <a:tcPr/>
                </a:tc>
                <a:tc>
                  <a:txBody>
                    <a:bodyPr/>
                    <a:lstStyle/>
                    <a:p>
                      <a:endParaRPr lang="it-IT" sz="2400" dirty="0"/>
                    </a:p>
                  </a:txBody>
                  <a:tcPr/>
                </a:tc>
                <a:tc>
                  <a:txBody>
                    <a:bodyPr/>
                    <a:lstStyle/>
                    <a:p>
                      <a:r>
                        <a:rPr lang="it-IT" sz="2400" dirty="0" err="1">
                          <a:solidFill>
                            <a:srgbClr val="FF0000"/>
                          </a:solidFill>
                          <a:latin typeface="Consolas" panose="020B0609020204030204" pitchFamily="49" charset="0"/>
                        </a:rPr>
                        <a:t>padding</a:t>
                      </a:r>
                      <a:r>
                        <a:rPr lang="it-IT" sz="2400" dirty="0">
                          <a:solidFill>
                            <a:srgbClr val="FF0000"/>
                          </a:solidFill>
                          <a:latin typeface="Consolas" panose="020B0609020204030204" pitchFamily="49" charset="0"/>
                        </a:rPr>
                        <a:t>-right</a:t>
                      </a:r>
                      <a:endParaRPr lang="it-IT" sz="2400" dirty="0"/>
                    </a:p>
                  </a:txBody>
                  <a:tcPr/>
                </a:tc>
                <a:tc>
                  <a:txBody>
                    <a:bodyPr/>
                    <a:lstStyle/>
                    <a:p>
                      <a:r>
                        <a:rPr lang="it-IT" sz="2400" dirty="0"/>
                        <a:t>+</a:t>
                      </a:r>
                    </a:p>
                  </a:txBody>
                  <a:tcPr/>
                </a:tc>
                <a:extLst>
                  <a:ext uri="{0D108BD9-81ED-4DB2-BD59-A6C34878D82A}">
                    <a16:rowId xmlns:a16="http://schemas.microsoft.com/office/drawing/2014/main" val="10004"/>
                  </a:ext>
                </a:extLst>
              </a:tr>
              <a:tr h="385218">
                <a:tc>
                  <a:txBody>
                    <a:bodyPr/>
                    <a:lstStyle/>
                    <a:p>
                      <a:r>
                        <a:rPr lang="it-IT" sz="2400" dirty="0" err="1">
                          <a:solidFill>
                            <a:srgbClr val="FF0000"/>
                          </a:solidFill>
                          <a:latin typeface="Consolas" panose="020B0609020204030204" pitchFamily="49" charset="0"/>
                        </a:rPr>
                        <a:t>border</a:t>
                      </a:r>
                      <a:r>
                        <a:rPr lang="it-IT" sz="2400" dirty="0">
                          <a:solidFill>
                            <a:srgbClr val="FF0000"/>
                          </a:solidFill>
                          <a:latin typeface="Consolas" panose="020B0609020204030204" pitchFamily="49" charset="0"/>
                        </a:rPr>
                        <a:t>-bottom</a:t>
                      </a:r>
                      <a:endParaRPr lang="it-IT" sz="2400" dirty="0"/>
                    </a:p>
                  </a:txBody>
                  <a:tcPr/>
                </a:tc>
                <a:tc>
                  <a:txBody>
                    <a:bodyPr/>
                    <a:lstStyle/>
                    <a:p>
                      <a:r>
                        <a:rPr lang="it-IT" sz="2400" dirty="0"/>
                        <a:t>+</a:t>
                      </a:r>
                    </a:p>
                  </a:txBody>
                  <a:tcPr/>
                </a:tc>
                <a:tc>
                  <a:txBody>
                    <a:bodyPr/>
                    <a:lstStyle/>
                    <a:p>
                      <a:endParaRPr lang="it-IT" sz="2400" dirty="0"/>
                    </a:p>
                  </a:txBody>
                  <a:tcPr>
                    <a:lnB>
                      <a:noFill/>
                    </a:lnB>
                  </a:tcPr>
                </a:tc>
                <a:tc>
                  <a:txBody>
                    <a:bodyPr/>
                    <a:lstStyle/>
                    <a:p>
                      <a:r>
                        <a:rPr lang="it-IT" sz="2400" dirty="0" err="1">
                          <a:solidFill>
                            <a:srgbClr val="FF0000"/>
                          </a:solidFill>
                          <a:latin typeface="Consolas" panose="020B0609020204030204" pitchFamily="49" charset="0"/>
                        </a:rPr>
                        <a:t>border</a:t>
                      </a:r>
                      <a:r>
                        <a:rPr lang="it-IT" sz="2400" dirty="0">
                          <a:solidFill>
                            <a:srgbClr val="FF0000"/>
                          </a:solidFill>
                          <a:latin typeface="Consolas" panose="020B0609020204030204" pitchFamily="49" charset="0"/>
                        </a:rPr>
                        <a:t>-right</a:t>
                      </a:r>
                      <a:endParaRPr lang="it-IT" sz="2400" dirty="0"/>
                    </a:p>
                  </a:txBody>
                  <a:tcPr/>
                </a:tc>
                <a:tc>
                  <a:txBody>
                    <a:bodyPr/>
                    <a:lstStyle/>
                    <a:p>
                      <a:r>
                        <a:rPr lang="it-IT" sz="2400" dirty="0"/>
                        <a:t>+</a:t>
                      </a:r>
                    </a:p>
                  </a:txBody>
                  <a:tcPr/>
                </a:tc>
                <a:extLst>
                  <a:ext uri="{0D108BD9-81ED-4DB2-BD59-A6C34878D82A}">
                    <a16:rowId xmlns:a16="http://schemas.microsoft.com/office/drawing/2014/main" val="10005"/>
                  </a:ext>
                </a:extLst>
              </a:tr>
              <a:tr h="385218">
                <a:tc>
                  <a:txBody>
                    <a:bodyPr/>
                    <a:lstStyle/>
                    <a:p>
                      <a:r>
                        <a:rPr lang="it-IT" sz="2400" dirty="0" err="1">
                          <a:solidFill>
                            <a:srgbClr val="FF0000"/>
                          </a:solidFill>
                          <a:latin typeface="Consolas" panose="020B0609020204030204" pitchFamily="49" charset="0"/>
                        </a:rPr>
                        <a:t>margin</a:t>
                      </a:r>
                      <a:r>
                        <a:rPr lang="it-IT" sz="2400" dirty="0">
                          <a:solidFill>
                            <a:srgbClr val="FF0000"/>
                          </a:solidFill>
                          <a:latin typeface="Consolas" panose="020B0609020204030204" pitchFamily="49" charset="0"/>
                        </a:rPr>
                        <a:t>-bottom</a:t>
                      </a:r>
                      <a:endParaRPr lang="it-IT" sz="2400" dirty="0"/>
                    </a:p>
                  </a:txBody>
                  <a:tcPr>
                    <a:lnR>
                      <a:noFill/>
                    </a:lnR>
                    <a:lnB w="12700" cap="flat" cmpd="sng" algn="ctr">
                      <a:solidFill>
                        <a:schemeClr val="tx1"/>
                      </a:solidFill>
                      <a:prstDash val="solid"/>
                      <a:round/>
                      <a:headEnd type="none" w="med" len="med"/>
                      <a:tailEnd type="none" w="med" len="med"/>
                    </a:lnB>
                  </a:tcPr>
                </a:tc>
                <a:tc>
                  <a:txBody>
                    <a:bodyPr/>
                    <a:lstStyle/>
                    <a:p>
                      <a:r>
                        <a:rPr lang="it-IT" sz="2400" dirty="0"/>
                        <a:t>=</a:t>
                      </a:r>
                    </a:p>
                  </a:txBody>
                  <a:tcPr>
                    <a:lnL>
                      <a:noFill/>
                    </a:lnL>
                    <a:lnR>
                      <a:noFill/>
                    </a:lnR>
                    <a:lnB w="12700" cap="flat" cmpd="sng" algn="ctr">
                      <a:solidFill>
                        <a:schemeClr val="tx1"/>
                      </a:solidFill>
                      <a:prstDash val="solid"/>
                      <a:round/>
                      <a:headEnd type="none" w="med" len="med"/>
                      <a:tailEnd type="none" w="med" len="med"/>
                    </a:lnB>
                  </a:tcPr>
                </a:tc>
                <a:tc>
                  <a:txBody>
                    <a:bodyPr/>
                    <a:lstStyle/>
                    <a:p>
                      <a:endParaRPr lang="it-IT" sz="24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it-IT" sz="2400" dirty="0" err="1">
                          <a:solidFill>
                            <a:srgbClr val="FF0000"/>
                          </a:solidFill>
                          <a:latin typeface="Consolas" panose="020B0609020204030204" pitchFamily="49" charset="0"/>
                        </a:rPr>
                        <a:t>margin</a:t>
                      </a:r>
                      <a:r>
                        <a:rPr lang="it-IT" sz="2400" dirty="0">
                          <a:solidFill>
                            <a:srgbClr val="FF0000"/>
                          </a:solidFill>
                          <a:latin typeface="Consolas" panose="020B0609020204030204" pitchFamily="49" charset="0"/>
                        </a:rPr>
                        <a:t>-right</a:t>
                      </a:r>
                      <a:endParaRPr lang="it-IT" sz="2400" dirty="0"/>
                    </a:p>
                  </a:txBody>
                  <a:tcPr>
                    <a:lnL>
                      <a:noFill/>
                    </a:lnL>
                    <a:lnB w="12700" cap="flat" cmpd="sng" algn="ctr">
                      <a:solidFill>
                        <a:schemeClr val="tx1"/>
                      </a:solidFill>
                      <a:prstDash val="solid"/>
                      <a:round/>
                      <a:headEnd type="none" w="med" len="med"/>
                      <a:tailEnd type="none" w="med" len="med"/>
                    </a:lnB>
                  </a:tcPr>
                </a:tc>
                <a:tc>
                  <a:txBody>
                    <a:bodyPr/>
                    <a:lstStyle/>
                    <a:p>
                      <a:r>
                        <a:rPr lang="it-IT" sz="2400" dirty="0"/>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85218">
                <a:tc>
                  <a:txBody>
                    <a:bodyPr/>
                    <a:lstStyle/>
                    <a:p>
                      <a:r>
                        <a:rPr lang="it-IT" sz="2400" dirty="0">
                          <a:latin typeface="Franklin Gothic Book"/>
                          <a:cs typeface="Franklin Gothic Book"/>
                        </a:rPr>
                        <a:t>Altezza Totale</a:t>
                      </a:r>
                    </a:p>
                  </a:txBody>
                  <a:tcPr>
                    <a:lnT w="12700" cap="flat" cmpd="sng" algn="ctr">
                      <a:solidFill>
                        <a:schemeClr val="tx1"/>
                      </a:solidFill>
                      <a:prstDash val="solid"/>
                      <a:round/>
                      <a:headEnd type="none" w="med" len="med"/>
                      <a:tailEnd type="none" w="med" len="med"/>
                    </a:lnT>
                  </a:tcPr>
                </a:tc>
                <a:tc>
                  <a:txBody>
                    <a:bodyPr/>
                    <a:lstStyle/>
                    <a:p>
                      <a:endParaRPr lang="it-IT" sz="2400" dirty="0"/>
                    </a:p>
                  </a:txBody>
                  <a:tcPr>
                    <a:lnT w="12700" cap="flat" cmpd="sng" algn="ctr">
                      <a:solidFill>
                        <a:schemeClr val="tx1"/>
                      </a:solidFill>
                      <a:prstDash val="solid"/>
                      <a:round/>
                      <a:headEnd type="none" w="med" len="med"/>
                      <a:tailEnd type="none" w="med" len="med"/>
                    </a:lnT>
                  </a:tcPr>
                </a:tc>
                <a:tc>
                  <a:txBody>
                    <a:bodyPr/>
                    <a:lstStyle/>
                    <a:p>
                      <a:endParaRPr lang="it-IT" sz="2400" dirty="0"/>
                    </a:p>
                  </a:txBody>
                  <a:tcPr>
                    <a:lnT w="12700" cap="flat" cmpd="sng" algn="ctr">
                      <a:noFill/>
                      <a:prstDash val="solid"/>
                      <a:round/>
                      <a:headEnd type="none" w="med" len="med"/>
                      <a:tailEnd type="none" w="med" len="med"/>
                    </a:lnT>
                  </a:tcPr>
                </a:tc>
                <a:tc gridSpan="2">
                  <a:txBody>
                    <a:bodyPr/>
                    <a:lstStyle/>
                    <a:p>
                      <a:r>
                        <a:rPr lang="it-IT" sz="2400" dirty="0">
                          <a:latin typeface="Franklin Gothic Book"/>
                          <a:cs typeface="Franklin Gothic Book"/>
                        </a:rPr>
                        <a:t>Larghezza Totale</a:t>
                      </a:r>
                    </a:p>
                  </a:txBody>
                  <a:tcPr>
                    <a:lnT w="12700" cap="flat" cmpd="sng" algn="ctr">
                      <a:solidFill>
                        <a:schemeClr val="tx1"/>
                      </a:solidFill>
                      <a:prstDash val="solid"/>
                      <a:round/>
                      <a:headEnd type="none" w="med" len="med"/>
                      <a:tailEnd type="none" w="med" len="med"/>
                    </a:lnT>
                  </a:tcPr>
                </a:tc>
                <a:tc hMerge="1">
                  <a:txBody>
                    <a:bodyPr/>
                    <a:lstStyle/>
                    <a:p>
                      <a:endParaRPr lang="it-IT"/>
                    </a:p>
                  </a:txBody>
                  <a:tcPr/>
                </a:tc>
                <a:extLst>
                  <a:ext uri="{0D108BD9-81ED-4DB2-BD59-A6C34878D82A}">
                    <a16:rowId xmlns:a16="http://schemas.microsoft.com/office/drawing/2014/main" val="10007"/>
                  </a:ext>
                </a:extLst>
              </a:tr>
            </a:tbl>
          </a:graphicData>
        </a:graphic>
      </p:graphicFrame>
      <p:sp>
        <p:nvSpPr>
          <p:cNvPr id="5" name="Content Placeholder 2">
            <a:extLst>
              <a:ext uri="{FF2B5EF4-FFF2-40B4-BE49-F238E27FC236}">
                <a16:creationId xmlns:a16="http://schemas.microsoft.com/office/drawing/2014/main" id="{E18A77F6-FEC7-4174-876A-68318B3AE93C}"/>
              </a:ext>
            </a:extLst>
          </p:cNvPr>
          <p:cNvSpPr txBox="1">
            <a:spLocks/>
          </p:cNvSpPr>
          <p:nvPr/>
        </p:nvSpPr>
        <p:spPr>
          <a:xfrm>
            <a:off x="1775520" y="1982673"/>
            <a:ext cx="10153128" cy="726248"/>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it-IT" sz="2600" kern="0" dirty="0">
                <a:solidFill>
                  <a:srgbClr val="44546A"/>
                </a:solidFill>
                <a:cs typeface="Franklin Gothic Book"/>
              </a:rPr>
              <a:t>NB La altezza e la larghezza NON è data solo dal valore dei rispettivi attributi</a:t>
            </a:r>
          </a:p>
        </p:txBody>
      </p:sp>
    </p:spTree>
    <p:extLst>
      <p:ext uri="{BB962C8B-B14F-4D97-AF65-F5344CB8AC3E}">
        <p14:creationId xmlns:p14="http://schemas.microsoft.com/office/powerpoint/2010/main" val="29386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Box Model Esempio</a:t>
            </a:r>
            <a:endParaRPr lang="it-IT" dirty="0"/>
          </a:p>
        </p:txBody>
      </p:sp>
      <p:pic>
        <p:nvPicPr>
          <p:cNvPr id="16386" name="Picture 2" descr="Risultati immagini per box model html">
            <a:extLst>
              <a:ext uri="{FF2B5EF4-FFF2-40B4-BE49-F238E27FC236}">
                <a16:creationId xmlns:a16="http://schemas.microsoft.com/office/drawing/2014/main" id="{F89A6EBD-B58C-4FE7-9381-E73672201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772816"/>
            <a:ext cx="8039858" cy="476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6270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Stili - Bordo</a:t>
            </a:r>
            <a:endParaRPr lang="it-IT" dirty="0"/>
          </a:p>
        </p:txBody>
      </p:sp>
      <p:sp>
        <p:nvSpPr>
          <p:cNvPr id="3" name="Content Placeholder 2"/>
          <p:cNvSpPr>
            <a:spLocks noGrp="1"/>
          </p:cNvSpPr>
          <p:nvPr>
            <p:ph idx="1"/>
          </p:nvPr>
        </p:nvSpPr>
        <p:spPr>
          <a:xfrm>
            <a:off x="1775520" y="1988840"/>
            <a:ext cx="10081120" cy="576064"/>
          </a:xfrm>
        </p:spPr>
        <p:txBody>
          <a:bodyPr>
            <a:noAutofit/>
          </a:bodyPr>
          <a:lstStyle/>
          <a:p>
            <a:pPr marL="0" indent="0">
              <a:buNone/>
            </a:pPr>
            <a:r>
              <a:rPr lang="it-IT" sz="2600" dirty="0"/>
              <a:t>Proprietà </a:t>
            </a:r>
            <a:r>
              <a:rPr lang="it-IT" sz="2600" dirty="0">
                <a:solidFill>
                  <a:srgbClr val="FF0000"/>
                </a:solidFill>
                <a:latin typeface="Consolas" panose="020B0609020204030204" pitchFamily="49" charset="0"/>
              </a:rPr>
              <a:t>border-style</a:t>
            </a:r>
            <a:r>
              <a:rPr lang="it-IT" sz="2600" dirty="0"/>
              <a:t> </a:t>
            </a:r>
          </a:p>
        </p:txBody>
      </p:sp>
      <p:pic>
        <p:nvPicPr>
          <p:cNvPr id="2050" name="Picture 2" descr="Risultati immagini per border style">
            <a:extLst>
              <a:ext uri="{FF2B5EF4-FFF2-40B4-BE49-F238E27FC236}">
                <a16:creationId xmlns:a16="http://schemas.microsoft.com/office/drawing/2014/main" id="{49FFEFA5-75D7-4D3C-94BA-90AADAAB8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2958715"/>
            <a:ext cx="10204391" cy="3455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41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CSS - Sintassi</a:t>
            </a:r>
            <a:endParaRPr lang="it-IT" dirty="0"/>
          </a:p>
        </p:txBody>
      </p:sp>
      <p:sp>
        <p:nvSpPr>
          <p:cNvPr id="7" name="TextBox 6"/>
          <p:cNvSpPr txBox="1"/>
          <p:nvPr/>
        </p:nvSpPr>
        <p:spPr>
          <a:xfrm>
            <a:off x="4381325" y="1969093"/>
            <a:ext cx="6777817" cy="3785652"/>
          </a:xfrm>
          <a:prstGeom prst="rect">
            <a:avLst/>
          </a:prstGeom>
          <a:noFill/>
        </p:spPr>
        <p:txBody>
          <a:bodyPr wrap="square" rtlCol="0">
            <a:spAutoFit/>
          </a:bodyPr>
          <a:lstStyle/>
          <a:p>
            <a:r>
              <a:rPr lang="en-US" sz="4000" dirty="0">
                <a:solidFill>
                  <a:srgbClr val="800000"/>
                </a:solidFill>
                <a:latin typeface="+mj-lt"/>
                <a:cs typeface="Courier"/>
              </a:rPr>
              <a:t>body</a:t>
            </a:r>
            <a:r>
              <a:rPr lang="en-US" sz="4000" dirty="0">
                <a:solidFill>
                  <a:srgbClr val="000000"/>
                </a:solidFill>
                <a:latin typeface="+mj-lt"/>
                <a:cs typeface="Courier"/>
              </a:rPr>
              <a:t> {</a:t>
            </a:r>
          </a:p>
          <a:p>
            <a:r>
              <a:rPr lang="en-US" sz="4000" dirty="0">
                <a:solidFill>
                  <a:srgbClr val="FF0000"/>
                </a:solidFill>
                <a:latin typeface="+mj-lt"/>
                <a:cs typeface="Courier"/>
              </a:rPr>
              <a:t>color-background</a:t>
            </a:r>
            <a:r>
              <a:rPr lang="en-US" sz="4000" dirty="0">
                <a:solidFill>
                  <a:srgbClr val="000000"/>
                </a:solidFill>
                <a:latin typeface="+mj-lt"/>
                <a:cs typeface="Courier"/>
              </a:rPr>
              <a:t>: </a:t>
            </a:r>
            <a:r>
              <a:rPr lang="en-US" sz="4000" dirty="0">
                <a:solidFill>
                  <a:srgbClr val="0000FF"/>
                </a:solidFill>
                <a:latin typeface="+mj-lt"/>
                <a:cs typeface="Courier"/>
              </a:rPr>
              <a:t>blue</a:t>
            </a:r>
            <a:r>
              <a:rPr lang="en-US" sz="4000" dirty="0">
                <a:solidFill>
                  <a:srgbClr val="000000"/>
                </a:solidFill>
                <a:latin typeface="+mj-lt"/>
                <a:cs typeface="Courier"/>
              </a:rPr>
              <a:t>;</a:t>
            </a:r>
          </a:p>
          <a:p>
            <a:r>
              <a:rPr lang="en-US" sz="4000" dirty="0">
                <a:solidFill>
                  <a:srgbClr val="000000"/>
                </a:solidFill>
                <a:latin typeface="+mj-lt"/>
                <a:cs typeface="Courier"/>
              </a:rPr>
              <a:t> </a:t>
            </a:r>
          </a:p>
          <a:p>
            <a:r>
              <a:rPr lang="en-US" sz="4000" dirty="0">
                <a:solidFill>
                  <a:srgbClr val="FF0000"/>
                </a:solidFill>
                <a:latin typeface="+mj-lt"/>
                <a:cs typeface="Courier"/>
              </a:rPr>
              <a:t>font-size</a:t>
            </a:r>
            <a:r>
              <a:rPr lang="en-US" sz="4000" dirty="0">
                <a:solidFill>
                  <a:srgbClr val="000000"/>
                </a:solidFill>
                <a:latin typeface="+mj-lt"/>
                <a:cs typeface="Courier"/>
              </a:rPr>
              <a:t>: </a:t>
            </a:r>
            <a:r>
              <a:rPr lang="en-US" sz="4000" dirty="0">
                <a:solidFill>
                  <a:srgbClr val="0000FF"/>
                </a:solidFill>
                <a:latin typeface="+mj-lt"/>
                <a:cs typeface="Courier"/>
              </a:rPr>
              <a:t>16px</a:t>
            </a:r>
            <a:r>
              <a:rPr lang="en-US" sz="4000" dirty="0">
                <a:solidFill>
                  <a:srgbClr val="000000"/>
                </a:solidFill>
                <a:latin typeface="+mj-lt"/>
                <a:cs typeface="Courier"/>
              </a:rPr>
              <a:t>; </a:t>
            </a:r>
          </a:p>
          <a:p>
            <a:endParaRPr lang="en-US" sz="4000" dirty="0">
              <a:solidFill>
                <a:srgbClr val="000000"/>
              </a:solidFill>
              <a:latin typeface="+mj-lt"/>
              <a:cs typeface="Courier"/>
            </a:endParaRPr>
          </a:p>
          <a:p>
            <a:r>
              <a:rPr lang="en-US" sz="4000" dirty="0">
                <a:solidFill>
                  <a:srgbClr val="000000"/>
                </a:solidFill>
                <a:latin typeface="+mj-lt"/>
                <a:cs typeface="Courier"/>
              </a:rPr>
              <a:t>}</a:t>
            </a:r>
            <a:endParaRPr lang="it-IT" sz="4000" dirty="0">
              <a:latin typeface="+mj-lt"/>
              <a:cs typeface="Courier"/>
            </a:endParaRPr>
          </a:p>
        </p:txBody>
      </p:sp>
      <p:sp>
        <p:nvSpPr>
          <p:cNvPr id="10" name="Left Brace 9"/>
          <p:cNvSpPr/>
          <p:nvPr/>
        </p:nvSpPr>
        <p:spPr>
          <a:xfrm rot="16200000">
            <a:off x="6204115" y="2830655"/>
            <a:ext cx="252028" cy="3600000"/>
          </a:xfrm>
          <a:prstGeom prst="leftBrace">
            <a:avLst>
              <a:gd name="adj1" fmla="val 19396"/>
              <a:gd name="adj2" fmla="val 50492"/>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1" name="Left Brace 10"/>
          <p:cNvSpPr/>
          <p:nvPr/>
        </p:nvSpPr>
        <p:spPr>
          <a:xfrm rot="16200000">
            <a:off x="7360059" y="337813"/>
            <a:ext cx="205430" cy="6028929"/>
          </a:xfrm>
          <a:prstGeom prst="leftBrace">
            <a:avLst>
              <a:gd name="adj1" fmla="val 11446"/>
              <a:gd name="adj2" fmla="val 50000"/>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p>
        </p:txBody>
      </p:sp>
      <p:sp>
        <p:nvSpPr>
          <p:cNvPr id="12" name="TextBox 11"/>
          <p:cNvSpPr txBox="1"/>
          <p:nvPr/>
        </p:nvSpPr>
        <p:spPr>
          <a:xfrm>
            <a:off x="2821005" y="2097737"/>
            <a:ext cx="1453358" cy="492443"/>
          </a:xfrm>
          <a:prstGeom prst="rect">
            <a:avLst/>
          </a:prstGeom>
          <a:noFill/>
        </p:spPr>
        <p:txBody>
          <a:bodyPr wrap="square" rtlCol="0">
            <a:spAutoFit/>
          </a:bodyPr>
          <a:lstStyle/>
          <a:p>
            <a:r>
              <a:rPr lang="it-IT" sz="2600" dirty="0">
                <a:solidFill>
                  <a:srgbClr val="800000"/>
                </a:solidFill>
                <a:latin typeface="Titillium Web" pitchFamily="2" charset="77"/>
                <a:cs typeface="Franklin Gothic Book"/>
              </a:rPr>
              <a:t>Selettore</a:t>
            </a:r>
          </a:p>
        </p:txBody>
      </p:sp>
      <p:sp>
        <p:nvSpPr>
          <p:cNvPr id="13" name="TextBox 12"/>
          <p:cNvSpPr txBox="1"/>
          <p:nvPr/>
        </p:nvSpPr>
        <p:spPr>
          <a:xfrm>
            <a:off x="5447928" y="4764288"/>
            <a:ext cx="2014847" cy="492443"/>
          </a:xfrm>
          <a:prstGeom prst="rect">
            <a:avLst/>
          </a:prstGeom>
          <a:noFill/>
        </p:spPr>
        <p:txBody>
          <a:bodyPr wrap="none" rtlCol="0">
            <a:spAutoFit/>
          </a:bodyPr>
          <a:lstStyle/>
          <a:p>
            <a:r>
              <a:rPr lang="it-IT" sz="2600" dirty="0">
                <a:latin typeface="Titillium Web" pitchFamily="2" charset="77"/>
                <a:cs typeface="Franklin Gothic Book"/>
              </a:rPr>
              <a:t>Dichiarazione</a:t>
            </a:r>
          </a:p>
        </p:txBody>
      </p:sp>
      <p:sp>
        <p:nvSpPr>
          <p:cNvPr id="14" name="TextBox 13"/>
          <p:cNvSpPr txBox="1"/>
          <p:nvPr/>
        </p:nvSpPr>
        <p:spPr>
          <a:xfrm>
            <a:off x="6630672" y="3429000"/>
            <a:ext cx="2014847" cy="492443"/>
          </a:xfrm>
          <a:prstGeom prst="rect">
            <a:avLst/>
          </a:prstGeom>
          <a:noFill/>
        </p:spPr>
        <p:txBody>
          <a:bodyPr wrap="none" rtlCol="0">
            <a:spAutoFit/>
          </a:bodyPr>
          <a:lstStyle/>
          <a:p>
            <a:r>
              <a:rPr lang="it-IT" sz="2600" dirty="0">
                <a:latin typeface="Titillium Web" pitchFamily="2" charset="77"/>
                <a:cs typeface="Franklin Gothic Book"/>
              </a:rPr>
              <a:t>Dichiarazione</a:t>
            </a:r>
          </a:p>
        </p:txBody>
      </p:sp>
      <p:sp>
        <p:nvSpPr>
          <p:cNvPr id="15" name="Left Brace 14"/>
          <p:cNvSpPr/>
          <p:nvPr/>
        </p:nvSpPr>
        <p:spPr>
          <a:xfrm>
            <a:off x="2532416" y="1617082"/>
            <a:ext cx="396044" cy="4320000"/>
          </a:xfrm>
          <a:prstGeom prst="leftBrace">
            <a:avLst>
              <a:gd name="adj1" fmla="val 11446"/>
              <a:gd name="adj2" fmla="val 50000"/>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it-IT">
              <a:latin typeface="Franklin Gothic Book"/>
              <a:cs typeface="Franklin Gothic Book"/>
            </a:endParaRPr>
          </a:p>
        </p:txBody>
      </p:sp>
      <p:sp>
        <p:nvSpPr>
          <p:cNvPr id="16" name="TextBox 15"/>
          <p:cNvSpPr txBox="1"/>
          <p:nvPr/>
        </p:nvSpPr>
        <p:spPr>
          <a:xfrm>
            <a:off x="1284202" y="3530860"/>
            <a:ext cx="1093441" cy="492443"/>
          </a:xfrm>
          <a:prstGeom prst="rect">
            <a:avLst/>
          </a:prstGeom>
          <a:noFill/>
        </p:spPr>
        <p:txBody>
          <a:bodyPr wrap="none" rtlCol="0">
            <a:spAutoFit/>
          </a:bodyPr>
          <a:lstStyle/>
          <a:p>
            <a:r>
              <a:rPr lang="it-IT" sz="2600" dirty="0">
                <a:latin typeface="Titillium Web" pitchFamily="2" charset="77"/>
                <a:cs typeface="Franklin Gothic Book"/>
              </a:rPr>
              <a:t>Regola</a:t>
            </a:r>
          </a:p>
        </p:txBody>
      </p:sp>
      <p:sp>
        <p:nvSpPr>
          <p:cNvPr id="22" name="TextBox 21"/>
          <p:cNvSpPr txBox="1"/>
          <p:nvPr/>
        </p:nvSpPr>
        <p:spPr>
          <a:xfrm>
            <a:off x="2821005" y="2683781"/>
            <a:ext cx="1444626" cy="492443"/>
          </a:xfrm>
          <a:prstGeom prst="rect">
            <a:avLst/>
          </a:prstGeom>
          <a:noFill/>
        </p:spPr>
        <p:txBody>
          <a:bodyPr wrap="none" rtlCol="0">
            <a:spAutoFit/>
          </a:bodyPr>
          <a:lstStyle/>
          <a:p>
            <a:r>
              <a:rPr lang="it-IT" sz="2600" dirty="0">
                <a:solidFill>
                  <a:srgbClr val="FF0000"/>
                </a:solidFill>
                <a:latin typeface="Titillium Web" pitchFamily="2" charset="77"/>
                <a:cs typeface="Franklin Gothic Book"/>
              </a:rPr>
              <a:t>Proprietà</a:t>
            </a:r>
          </a:p>
        </p:txBody>
      </p:sp>
      <p:sp>
        <p:nvSpPr>
          <p:cNvPr id="25" name="TextBox 24"/>
          <p:cNvSpPr txBox="1"/>
          <p:nvPr/>
        </p:nvSpPr>
        <p:spPr>
          <a:xfrm>
            <a:off x="10666055" y="2759024"/>
            <a:ext cx="1046569" cy="492443"/>
          </a:xfrm>
          <a:prstGeom prst="rect">
            <a:avLst/>
          </a:prstGeom>
          <a:noFill/>
        </p:spPr>
        <p:txBody>
          <a:bodyPr wrap="none" rtlCol="0">
            <a:spAutoFit/>
          </a:bodyPr>
          <a:lstStyle/>
          <a:p>
            <a:r>
              <a:rPr lang="it-IT" sz="2600" dirty="0">
                <a:solidFill>
                  <a:srgbClr val="0000FF"/>
                </a:solidFill>
                <a:latin typeface="Titillium Web" pitchFamily="2" charset="77"/>
                <a:cs typeface="Franklin Gothic Book"/>
              </a:rPr>
              <a:t>Valore</a:t>
            </a:r>
          </a:p>
        </p:txBody>
      </p:sp>
      <p:sp>
        <p:nvSpPr>
          <p:cNvPr id="26" name="TextBox 11">
            <a:extLst>
              <a:ext uri="{FF2B5EF4-FFF2-40B4-BE49-F238E27FC236}">
                <a16:creationId xmlns:a16="http://schemas.microsoft.com/office/drawing/2014/main" id="{A551B6F4-9B95-47BF-AD95-1E63D1A0DCB2}"/>
              </a:ext>
            </a:extLst>
          </p:cNvPr>
          <p:cNvSpPr txBox="1"/>
          <p:nvPr/>
        </p:nvSpPr>
        <p:spPr>
          <a:xfrm>
            <a:off x="4189529" y="1948399"/>
            <a:ext cx="341760" cy="707886"/>
          </a:xfrm>
          <a:prstGeom prst="rect">
            <a:avLst/>
          </a:prstGeom>
          <a:noFill/>
        </p:spPr>
        <p:txBody>
          <a:bodyPr wrap="none" rtlCol="0">
            <a:spAutoFit/>
          </a:bodyPr>
          <a:lstStyle/>
          <a:p>
            <a:r>
              <a:rPr lang="it-IT" sz="4000">
                <a:solidFill>
                  <a:srgbClr val="800000"/>
                </a:solidFill>
                <a:latin typeface="Calibri" panose="020F0502020204030204" pitchFamily="34" charset="0"/>
                <a:cs typeface="Calibri" panose="020F0502020204030204" pitchFamily="34" charset="0"/>
              </a:rPr>
              <a:t>[</a:t>
            </a:r>
            <a:endParaRPr lang="it-IT" sz="4000" dirty="0">
              <a:solidFill>
                <a:srgbClr val="800000"/>
              </a:solidFill>
              <a:latin typeface="Calibri" panose="020F0502020204030204" pitchFamily="34" charset="0"/>
              <a:cs typeface="Calibri" panose="020F0502020204030204" pitchFamily="34" charset="0"/>
            </a:endParaRPr>
          </a:p>
        </p:txBody>
      </p:sp>
      <p:sp>
        <p:nvSpPr>
          <p:cNvPr id="27" name="TextBox 11">
            <a:extLst>
              <a:ext uri="{FF2B5EF4-FFF2-40B4-BE49-F238E27FC236}">
                <a16:creationId xmlns:a16="http://schemas.microsoft.com/office/drawing/2014/main" id="{32BFCB48-E29F-4FA2-9072-CDF84F163D67}"/>
              </a:ext>
            </a:extLst>
          </p:cNvPr>
          <p:cNvSpPr txBox="1"/>
          <p:nvPr/>
        </p:nvSpPr>
        <p:spPr>
          <a:xfrm>
            <a:off x="4224165" y="2572699"/>
            <a:ext cx="441146" cy="707886"/>
          </a:xfrm>
          <a:prstGeom prst="rect">
            <a:avLst/>
          </a:prstGeom>
          <a:noFill/>
        </p:spPr>
        <p:txBody>
          <a:bodyPr wrap="square" rtlCol="0">
            <a:spAutoFit/>
          </a:bodyPr>
          <a:lstStyle/>
          <a:p>
            <a:r>
              <a:rPr lang="it-IT" sz="4000">
                <a:solidFill>
                  <a:srgbClr val="FF0000"/>
                </a:solidFill>
                <a:latin typeface="Calibri" panose="020F0502020204030204" pitchFamily="34" charset="0"/>
                <a:cs typeface="Calibri" panose="020F0502020204030204" pitchFamily="34" charset="0"/>
              </a:rPr>
              <a:t>[</a:t>
            </a:r>
            <a:endParaRPr lang="it-IT" sz="4000" dirty="0">
              <a:solidFill>
                <a:srgbClr val="FF0000"/>
              </a:solidFill>
              <a:latin typeface="Calibri" panose="020F0502020204030204" pitchFamily="34" charset="0"/>
              <a:cs typeface="Calibri" panose="020F0502020204030204" pitchFamily="34" charset="0"/>
            </a:endParaRPr>
          </a:p>
        </p:txBody>
      </p:sp>
      <p:sp>
        <p:nvSpPr>
          <p:cNvPr id="29" name="TextBox 21">
            <a:extLst>
              <a:ext uri="{FF2B5EF4-FFF2-40B4-BE49-F238E27FC236}">
                <a16:creationId xmlns:a16="http://schemas.microsoft.com/office/drawing/2014/main" id="{286CEAEC-D7F5-42B9-994C-37E9C7C69156}"/>
              </a:ext>
            </a:extLst>
          </p:cNvPr>
          <p:cNvSpPr txBox="1"/>
          <p:nvPr/>
        </p:nvSpPr>
        <p:spPr>
          <a:xfrm>
            <a:off x="2821005" y="3913670"/>
            <a:ext cx="1444626" cy="492443"/>
          </a:xfrm>
          <a:prstGeom prst="rect">
            <a:avLst/>
          </a:prstGeom>
          <a:noFill/>
        </p:spPr>
        <p:txBody>
          <a:bodyPr wrap="none" rtlCol="0">
            <a:spAutoFit/>
          </a:bodyPr>
          <a:lstStyle/>
          <a:p>
            <a:r>
              <a:rPr lang="it-IT" sz="2600" dirty="0">
                <a:solidFill>
                  <a:srgbClr val="FF0000"/>
                </a:solidFill>
                <a:latin typeface="Titillium Web" pitchFamily="2" charset="77"/>
                <a:cs typeface="Franklin Gothic Book"/>
              </a:rPr>
              <a:t>Proprietà</a:t>
            </a:r>
          </a:p>
        </p:txBody>
      </p:sp>
      <p:sp>
        <p:nvSpPr>
          <p:cNvPr id="30" name="TextBox 24">
            <a:extLst>
              <a:ext uri="{FF2B5EF4-FFF2-40B4-BE49-F238E27FC236}">
                <a16:creationId xmlns:a16="http://schemas.microsoft.com/office/drawing/2014/main" id="{E21D16FE-2A2C-4F65-B144-A7F719BFF848}"/>
              </a:ext>
            </a:extLst>
          </p:cNvPr>
          <p:cNvSpPr txBox="1"/>
          <p:nvPr/>
        </p:nvSpPr>
        <p:spPr>
          <a:xfrm>
            <a:off x="8250504" y="3930092"/>
            <a:ext cx="1046569" cy="492443"/>
          </a:xfrm>
          <a:prstGeom prst="rect">
            <a:avLst/>
          </a:prstGeom>
          <a:noFill/>
        </p:spPr>
        <p:txBody>
          <a:bodyPr wrap="none" rtlCol="0">
            <a:spAutoFit/>
          </a:bodyPr>
          <a:lstStyle/>
          <a:p>
            <a:r>
              <a:rPr lang="it-IT" sz="2600" dirty="0">
                <a:solidFill>
                  <a:srgbClr val="0000FF"/>
                </a:solidFill>
                <a:latin typeface="Titillium Web" pitchFamily="2" charset="77"/>
                <a:cs typeface="Franklin Gothic Book"/>
              </a:rPr>
              <a:t>Valore</a:t>
            </a:r>
          </a:p>
        </p:txBody>
      </p:sp>
      <p:sp>
        <p:nvSpPr>
          <p:cNvPr id="31" name="TextBox 11">
            <a:extLst>
              <a:ext uri="{FF2B5EF4-FFF2-40B4-BE49-F238E27FC236}">
                <a16:creationId xmlns:a16="http://schemas.microsoft.com/office/drawing/2014/main" id="{1A592133-773C-4C5E-A13B-520F579B7397}"/>
              </a:ext>
            </a:extLst>
          </p:cNvPr>
          <p:cNvSpPr txBox="1"/>
          <p:nvPr/>
        </p:nvSpPr>
        <p:spPr>
          <a:xfrm>
            <a:off x="4224165" y="3805949"/>
            <a:ext cx="441146" cy="707886"/>
          </a:xfrm>
          <a:prstGeom prst="rect">
            <a:avLst/>
          </a:prstGeom>
          <a:noFill/>
        </p:spPr>
        <p:txBody>
          <a:bodyPr wrap="square" rtlCol="0">
            <a:spAutoFit/>
          </a:bodyPr>
          <a:lstStyle/>
          <a:p>
            <a:r>
              <a:rPr lang="it-IT" sz="4000">
                <a:solidFill>
                  <a:srgbClr val="FF0000"/>
                </a:solidFill>
                <a:latin typeface="Calibri" panose="020F0502020204030204" pitchFamily="34" charset="0"/>
                <a:cs typeface="Calibri" panose="020F0502020204030204" pitchFamily="34" charset="0"/>
              </a:rPr>
              <a:t>[</a:t>
            </a:r>
            <a:endParaRPr lang="it-IT" sz="4000" dirty="0">
              <a:solidFill>
                <a:srgbClr val="FF0000"/>
              </a:solidFill>
              <a:latin typeface="Calibri" panose="020F0502020204030204" pitchFamily="34" charset="0"/>
              <a:cs typeface="Calibri" panose="020F0502020204030204" pitchFamily="34" charset="0"/>
            </a:endParaRPr>
          </a:p>
        </p:txBody>
      </p:sp>
      <p:sp>
        <p:nvSpPr>
          <p:cNvPr id="33" name="TextBox 11">
            <a:extLst>
              <a:ext uri="{FF2B5EF4-FFF2-40B4-BE49-F238E27FC236}">
                <a16:creationId xmlns:a16="http://schemas.microsoft.com/office/drawing/2014/main" id="{5A737B0A-4913-40A0-A934-177D1A4E9ADA}"/>
              </a:ext>
            </a:extLst>
          </p:cNvPr>
          <p:cNvSpPr txBox="1"/>
          <p:nvPr/>
        </p:nvSpPr>
        <p:spPr>
          <a:xfrm flipV="1">
            <a:off x="10396619" y="2636912"/>
            <a:ext cx="441146" cy="707886"/>
          </a:xfrm>
          <a:prstGeom prst="rect">
            <a:avLst/>
          </a:prstGeom>
          <a:noFill/>
        </p:spPr>
        <p:txBody>
          <a:bodyPr wrap="square" rtlCol="0">
            <a:spAutoFit/>
          </a:bodyPr>
          <a:lstStyle/>
          <a:p>
            <a:r>
              <a:rPr lang="it-IT" sz="4000">
                <a:solidFill>
                  <a:srgbClr val="0000FF"/>
                </a:solidFill>
                <a:latin typeface="Calibri" panose="020F0502020204030204" pitchFamily="34" charset="0"/>
                <a:cs typeface="Calibri" panose="020F0502020204030204" pitchFamily="34" charset="0"/>
              </a:rPr>
              <a:t>[</a:t>
            </a:r>
            <a:endParaRPr lang="it-IT" sz="4000" dirty="0">
              <a:solidFill>
                <a:srgbClr val="0000FF"/>
              </a:solidFill>
              <a:latin typeface="Calibri" panose="020F0502020204030204" pitchFamily="34" charset="0"/>
              <a:cs typeface="Calibri" panose="020F0502020204030204" pitchFamily="34" charset="0"/>
            </a:endParaRPr>
          </a:p>
        </p:txBody>
      </p:sp>
      <p:sp>
        <p:nvSpPr>
          <p:cNvPr id="34" name="TextBox 11">
            <a:extLst>
              <a:ext uri="{FF2B5EF4-FFF2-40B4-BE49-F238E27FC236}">
                <a16:creationId xmlns:a16="http://schemas.microsoft.com/office/drawing/2014/main" id="{344FF981-B643-4DE9-AB0B-F5B284020C4A}"/>
              </a:ext>
            </a:extLst>
          </p:cNvPr>
          <p:cNvSpPr txBox="1"/>
          <p:nvPr/>
        </p:nvSpPr>
        <p:spPr>
          <a:xfrm flipV="1">
            <a:off x="7938591" y="3864074"/>
            <a:ext cx="441146" cy="707886"/>
          </a:xfrm>
          <a:prstGeom prst="rect">
            <a:avLst/>
          </a:prstGeom>
          <a:noFill/>
        </p:spPr>
        <p:txBody>
          <a:bodyPr wrap="square" rtlCol="0">
            <a:spAutoFit/>
          </a:bodyPr>
          <a:lstStyle/>
          <a:p>
            <a:r>
              <a:rPr lang="it-IT" sz="4000" dirty="0">
                <a:solidFill>
                  <a:srgbClr val="0000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78612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Stili</a:t>
            </a:r>
            <a:r>
              <a:rPr lang="en-US" dirty="0"/>
              <a:t> - Display</a:t>
            </a:r>
            <a:endParaRPr lang="it-IT" dirty="0"/>
          </a:p>
        </p:txBody>
      </p:sp>
      <p:sp>
        <p:nvSpPr>
          <p:cNvPr id="3" name="Content Placeholder 2"/>
          <p:cNvSpPr>
            <a:spLocks noGrp="1"/>
          </p:cNvSpPr>
          <p:nvPr>
            <p:ph idx="1"/>
          </p:nvPr>
        </p:nvSpPr>
        <p:spPr>
          <a:xfrm>
            <a:off x="1775520" y="1988840"/>
            <a:ext cx="10416480" cy="4869160"/>
          </a:xfrm>
        </p:spPr>
        <p:txBody>
          <a:bodyPr>
            <a:normAutofit/>
          </a:bodyPr>
          <a:lstStyle/>
          <a:p>
            <a:r>
              <a:rPr lang="it-IT" sz="2300" dirty="0"/>
              <a:t>La proprietà </a:t>
            </a:r>
            <a:r>
              <a:rPr lang="it-IT" sz="2300" dirty="0">
                <a:solidFill>
                  <a:srgbClr val="FF0000"/>
                </a:solidFill>
                <a:latin typeface="Consolas" panose="020B0609020204030204" pitchFamily="49" charset="0"/>
              </a:rPr>
              <a:t>display </a:t>
            </a:r>
            <a:r>
              <a:rPr lang="it-IT" sz="2300" dirty="0"/>
              <a:t>regola il modo in cui un elemento viene visualizzato</a:t>
            </a:r>
          </a:p>
          <a:p>
            <a:pPr lvl="1"/>
            <a:r>
              <a:rPr lang="it-IT" sz="2300" dirty="0" err="1">
                <a:solidFill>
                  <a:srgbClr val="0000FF"/>
                </a:solidFill>
                <a:latin typeface="Consolas" panose="020B0609020204030204" pitchFamily="49" charset="0"/>
              </a:rPr>
              <a:t>block</a:t>
            </a:r>
            <a:r>
              <a:rPr lang="it-IT" sz="2300" dirty="0">
                <a:solidFill>
                  <a:srgbClr val="0000FF"/>
                </a:solidFill>
                <a:latin typeface="Consolas" panose="020B0609020204030204" pitchFamily="49" charset="0"/>
              </a:rPr>
              <a:t> </a:t>
            </a:r>
            <a:r>
              <a:rPr lang="it-IT" sz="2300" dirty="0"/>
              <a:t>l’elemento prende tutta la larghezza disponibile e viene aggiunta un’interruzione di riga prima e dopo di lui</a:t>
            </a:r>
          </a:p>
          <a:p>
            <a:pPr lvl="1"/>
            <a:r>
              <a:rPr lang="it-IT" sz="2300" dirty="0" err="1">
                <a:solidFill>
                  <a:srgbClr val="0000FF"/>
                </a:solidFill>
                <a:latin typeface="Consolas" panose="020B0609020204030204" pitchFamily="49" charset="0"/>
              </a:rPr>
              <a:t>inline</a:t>
            </a:r>
            <a:r>
              <a:rPr lang="it-IT" sz="2300" dirty="0">
                <a:solidFill>
                  <a:srgbClr val="0000FF"/>
                </a:solidFill>
                <a:latin typeface="Consolas" panose="020B0609020204030204" pitchFamily="49" charset="0"/>
              </a:rPr>
              <a:t> </a:t>
            </a:r>
            <a:r>
              <a:rPr lang="it-IT" sz="2300" dirty="0"/>
              <a:t>prende solo la larghezza disponibile e non si aggiungono le interruzioni di riga prima e dopo</a:t>
            </a:r>
          </a:p>
          <a:p>
            <a:pPr lvl="1"/>
            <a:r>
              <a:rPr lang="it-IT" sz="2300" dirty="0">
                <a:solidFill>
                  <a:srgbClr val="0000FF"/>
                </a:solidFill>
                <a:latin typeface="Consolas" panose="020B0609020204030204" pitchFamily="49" charset="0"/>
              </a:rPr>
              <a:t>none </a:t>
            </a:r>
            <a:r>
              <a:rPr lang="it-IT" sz="2300" dirty="0"/>
              <a:t>nasconde l’elemento (non prende nessuno spazio)</a:t>
            </a:r>
          </a:p>
          <a:p>
            <a:pPr lvl="1"/>
            <a:r>
              <a:rPr lang="it-IT" sz="2300" dirty="0" err="1">
                <a:solidFill>
                  <a:srgbClr val="0000FF"/>
                </a:solidFill>
                <a:latin typeface="Consolas" panose="020B0609020204030204" pitchFamily="49" charset="0"/>
              </a:rPr>
              <a:t>inline</a:t>
            </a:r>
            <a:r>
              <a:rPr lang="it-IT" sz="2300" dirty="0">
                <a:solidFill>
                  <a:srgbClr val="0000FF"/>
                </a:solidFill>
                <a:latin typeface="Consolas" panose="020B0609020204030204" pitchFamily="49" charset="0"/>
              </a:rPr>
              <a:t>-block </a:t>
            </a:r>
            <a:r>
              <a:rPr lang="it-IT" sz="2300" dirty="0"/>
              <a:t>l’elemento è </a:t>
            </a:r>
            <a:r>
              <a:rPr lang="it-IT" sz="2300" dirty="0" err="1"/>
              <a:t>inline</a:t>
            </a:r>
            <a:r>
              <a:rPr lang="it-IT" sz="2300" dirty="0"/>
              <a:t>, ma si può regolare la larghezza tramite l’apposita proprietà</a:t>
            </a:r>
          </a:p>
          <a:p>
            <a:r>
              <a:rPr lang="it-IT" sz="2300" dirty="0"/>
              <a:t>Di default il valore della proprietà display dipende dall’elemento:</a:t>
            </a:r>
          </a:p>
          <a:p>
            <a:pPr lvl="1"/>
            <a:r>
              <a:rPr lang="it-IT" sz="2300" b="1" dirty="0" err="1"/>
              <a:t>block</a:t>
            </a:r>
            <a:r>
              <a:rPr lang="it-IT" sz="2300" dirty="0"/>
              <a:t>: h1…h6, p, div, </a:t>
            </a:r>
            <a:r>
              <a:rPr lang="it-IT" sz="2300" dirty="0" err="1"/>
              <a:t>ul</a:t>
            </a:r>
            <a:r>
              <a:rPr lang="it-IT" sz="2300" dirty="0"/>
              <a:t>, li …</a:t>
            </a:r>
          </a:p>
          <a:p>
            <a:pPr lvl="1"/>
            <a:r>
              <a:rPr lang="it-IT" sz="2300" b="1" dirty="0" err="1"/>
              <a:t>inline</a:t>
            </a:r>
            <a:r>
              <a:rPr lang="it-IT" sz="2300" dirty="0"/>
              <a:t>: a, </a:t>
            </a:r>
            <a:r>
              <a:rPr lang="it-IT" sz="2300" dirty="0" err="1"/>
              <a:t>span</a:t>
            </a:r>
            <a:r>
              <a:rPr lang="it-IT" sz="2300" dirty="0"/>
              <a:t>, </a:t>
            </a:r>
            <a:r>
              <a:rPr lang="it-IT" sz="2300" dirty="0" err="1"/>
              <a:t>em</a:t>
            </a:r>
            <a:r>
              <a:rPr lang="it-IT" sz="2300" dirty="0"/>
              <a:t>, strong …</a:t>
            </a:r>
          </a:p>
          <a:p>
            <a:pPr lvl="1"/>
            <a:endParaRPr lang="it-IT" sz="2300" dirty="0"/>
          </a:p>
        </p:txBody>
      </p:sp>
    </p:spTree>
    <p:extLst>
      <p:ext uri="{BB962C8B-B14F-4D97-AF65-F5344CB8AC3E}">
        <p14:creationId xmlns:p14="http://schemas.microsoft.com/office/powerpoint/2010/main" val="270293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Stili - Display</a:t>
            </a:r>
            <a:endParaRPr lang="it-IT" dirty="0"/>
          </a:p>
        </p:txBody>
      </p:sp>
      <p:sp>
        <p:nvSpPr>
          <p:cNvPr id="14" name="Content Placeholder 2"/>
          <p:cNvSpPr>
            <a:spLocks noGrp="1"/>
          </p:cNvSpPr>
          <p:nvPr>
            <p:ph idx="1"/>
          </p:nvPr>
        </p:nvSpPr>
        <p:spPr>
          <a:xfrm>
            <a:off x="1775520" y="1988840"/>
            <a:ext cx="2852192" cy="4586026"/>
          </a:xfrm>
        </p:spPr>
        <p:txBody>
          <a:bodyPr>
            <a:normAutofit/>
          </a:bodyPr>
          <a:lstStyle/>
          <a:p>
            <a:pPr marL="0" indent="0">
              <a:buNone/>
            </a:pPr>
            <a:r>
              <a:rPr lang="it-IT" sz="2600" dirty="0"/>
              <a:t>Le proprietà </a:t>
            </a:r>
            <a:r>
              <a:rPr lang="it-IT" sz="2600" dirty="0" err="1">
                <a:solidFill>
                  <a:srgbClr val="0000FF"/>
                </a:solidFill>
                <a:latin typeface="Consolas" panose="020B0609020204030204" pitchFamily="49" charset="0"/>
              </a:rPr>
              <a:t>table</a:t>
            </a:r>
            <a:r>
              <a:rPr lang="it-IT" sz="2600" dirty="0">
                <a:solidFill>
                  <a:srgbClr val="0000FF"/>
                </a:solidFill>
                <a:latin typeface="Consolas" panose="020B0609020204030204" pitchFamily="49" charset="0"/>
              </a:rPr>
              <a:t>, </a:t>
            </a:r>
            <a:r>
              <a:rPr lang="it-IT" sz="2600" dirty="0" err="1">
                <a:solidFill>
                  <a:srgbClr val="0000FF"/>
                </a:solidFill>
                <a:latin typeface="Consolas" panose="020B0609020204030204" pitchFamily="49" charset="0"/>
              </a:rPr>
              <a:t>table-row</a:t>
            </a:r>
            <a:r>
              <a:rPr lang="it-IT" sz="2600" dirty="0">
                <a:solidFill>
                  <a:srgbClr val="0000FF"/>
                </a:solidFill>
                <a:latin typeface="Consolas" panose="020B0609020204030204" pitchFamily="49" charset="0"/>
              </a:rPr>
              <a:t>, </a:t>
            </a:r>
            <a:r>
              <a:rPr lang="it-IT" sz="2600" dirty="0" err="1">
                <a:solidFill>
                  <a:srgbClr val="0000FF"/>
                </a:solidFill>
                <a:latin typeface="Consolas" panose="020B0609020204030204" pitchFamily="49" charset="0"/>
              </a:rPr>
              <a:t>table</a:t>
            </a:r>
            <a:r>
              <a:rPr lang="it-IT" sz="2600" dirty="0">
                <a:solidFill>
                  <a:srgbClr val="0000FF"/>
                </a:solidFill>
                <a:latin typeface="Consolas" panose="020B0609020204030204" pitchFamily="49" charset="0"/>
              </a:rPr>
              <a:t>-col </a:t>
            </a:r>
            <a:r>
              <a:rPr lang="it-IT" sz="2600" dirty="0"/>
              <a:t>dispongono gli elementi come se fossero dentro una tabella (ma senza doverne definire una)</a:t>
            </a:r>
          </a:p>
        </p:txBody>
      </p:sp>
      <p:pic>
        <p:nvPicPr>
          <p:cNvPr id="3074" name="Picture 2" descr="Risultati immagini per display table-row css">
            <a:extLst>
              <a:ext uri="{FF2B5EF4-FFF2-40B4-BE49-F238E27FC236}">
                <a16:creationId xmlns:a16="http://schemas.microsoft.com/office/drawing/2014/main" id="{146CC831-589B-4394-A896-A06C3A7CD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7712" y="1845128"/>
            <a:ext cx="7329712" cy="472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23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Stili - Visibility</a:t>
            </a:r>
            <a:endParaRPr lang="it-IT" dirty="0"/>
          </a:p>
        </p:txBody>
      </p:sp>
      <p:sp>
        <p:nvSpPr>
          <p:cNvPr id="3" name="Content Placeholder 2"/>
          <p:cNvSpPr>
            <a:spLocks noGrp="1"/>
          </p:cNvSpPr>
          <p:nvPr>
            <p:ph idx="1"/>
          </p:nvPr>
        </p:nvSpPr>
        <p:spPr>
          <a:xfrm>
            <a:off x="1775520" y="1988840"/>
            <a:ext cx="10416480" cy="4869160"/>
          </a:xfrm>
        </p:spPr>
        <p:txBody>
          <a:bodyPr>
            <a:normAutofit/>
          </a:bodyPr>
          <a:lstStyle/>
          <a:p>
            <a:r>
              <a:rPr lang="it-IT" sz="2600" dirty="0"/>
              <a:t>Un’altra soluzione per nascondere un elemento è usare la proprietà </a:t>
            </a:r>
            <a:r>
              <a:rPr lang="it-IT" sz="2600" dirty="0" err="1">
                <a:solidFill>
                  <a:srgbClr val="FF0000"/>
                </a:solidFill>
                <a:latin typeface="Consolas" panose="020B0609020204030204" pitchFamily="49" charset="0"/>
              </a:rPr>
              <a:t>visibility</a:t>
            </a:r>
            <a:r>
              <a:rPr lang="it-IT" sz="2600" dirty="0">
                <a:solidFill>
                  <a:srgbClr val="000000"/>
                </a:solidFill>
                <a:latin typeface="Consolas" panose="020B0609020204030204" pitchFamily="49" charset="0"/>
              </a:rPr>
              <a:t>: </a:t>
            </a:r>
            <a:r>
              <a:rPr lang="it-IT" sz="2600" dirty="0" err="1">
                <a:solidFill>
                  <a:srgbClr val="0000FF"/>
                </a:solidFill>
                <a:latin typeface="Consolas" panose="020B0609020204030204" pitchFamily="49" charset="0"/>
              </a:rPr>
              <a:t>hidden</a:t>
            </a:r>
            <a:endParaRPr lang="it-IT" sz="2600" dirty="0">
              <a:solidFill>
                <a:srgbClr val="000000"/>
              </a:solidFill>
              <a:latin typeface="Consolas" panose="020B0609020204030204" pitchFamily="49" charset="0"/>
            </a:endParaRPr>
          </a:p>
          <a:p>
            <a:r>
              <a:rPr lang="it-IT" sz="2600" dirty="0"/>
              <a:t>A differenza della </a:t>
            </a:r>
            <a:r>
              <a:rPr lang="it-IT" sz="2600"/>
              <a:t>proprietà </a:t>
            </a:r>
            <a:r>
              <a:rPr lang="it-IT" sz="2600">
                <a:solidFill>
                  <a:srgbClr val="FF0000"/>
                </a:solidFill>
                <a:latin typeface="Consolas" panose="020B0609020204030204" pitchFamily="49" charset="0"/>
              </a:rPr>
              <a:t>display</a:t>
            </a:r>
            <a:r>
              <a:rPr lang="it-IT" sz="2600">
                <a:solidFill>
                  <a:srgbClr val="000000"/>
                </a:solidFill>
                <a:latin typeface="Consolas" panose="020B0609020204030204" pitchFamily="49" charset="0"/>
              </a:rPr>
              <a:t>: </a:t>
            </a:r>
            <a:r>
              <a:rPr lang="it-IT" sz="2600" dirty="0">
                <a:solidFill>
                  <a:srgbClr val="0000FF"/>
                </a:solidFill>
                <a:latin typeface="Consolas" panose="020B0609020204030204" pitchFamily="49" charset="0"/>
              </a:rPr>
              <a:t>none </a:t>
            </a:r>
            <a:r>
              <a:rPr lang="it-IT" sz="2600" dirty="0"/>
              <a:t>le sue dimensioni vengono calcolate ed il browser riserva lo spazio per l’elemento</a:t>
            </a:r>
          </a:p>
        </p:txBody>
      </p:sp>
    </p:spTree>
    <p:extLst>
      <p:ext uri="{BB962C8B-B14F-4D97-AF65-F5344CB8AC3E}">
        <p14:creationId xmlns:p14="http://schemas.microsoft.com/office/powerpoint/2010/main" val="404038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Stili</a:t>
            </a:r>
            <a:r>
              <a:rPr lang="en-US" dirty="0"/>
              <a:t> - Display e Visibility </a:t>
            </a:r>
            <a:r>
              <a:rPr lang="en-US" dirty="0" err="1"/>
              <a:t>Esempio</a:t>
            </a:r>
            <a:endParaRPr lang="it-IT" dirty="0"/>
          </a:p>
        </p:txBody>
      </p:sp>
      <p:grpSp>
        <p:nvGrpSpPr>
          <p:cNvPr id="33" name="Group 32">
            <a:extLst>
              <a:ext uri="{FF2B5EF4-FFF2-40B4-BE49-F238E27FC236}">
                <a16:creationId xmlns:a16="http://schemas.microsoft.com/office/drawing/2014/main" id="{B5FA100B-D3F9-4847-83F8-4330224E9348}"/>
              </a:ext>
            </a:extLst>
          </p:cNvPr>
          <p:cNvGrpSpPr/>
          <p:nvPr/>
        </p:nvGrpSpPr>
        <p:grpSpPr>
          <a:xfrm>
            <a:off x="4951609" y="1528796"/>
            <a:ext cx="2504939" cy="4875438"/>
            <a:chOff x="4527946" y="1528796"/>
            <a:chExt cx="2504939" cy="4875438"/>
          </a:xfrm>
        </p:grpSpPr>
        <p:sp>
          <p:nvSpPr>
            <p:cNvPr id="17" name="Rectangle 16">
              <a:extLst>
                <a:ext uri="{FF2B5EF4-FFF2-40B4-BE49-F238E27FC236}">
                  <a16:creationId xmlns:a16="http://schemas.microsoft.com/office/drawing/2014/main" id="{E7098598-56B3-4C47-A55A-C1916F71F83C}"/>
                </a:ext>
              </a:extLst>
            </p:cNvPr>
            <p:cNvSpPr/>
            <p:nvPr/>
          </p:nvSpPr>
          <p:spPr>
            <a:xfrm>
              <a:off x="4527946" y="1528796"/>
              <a:ext cx="2504939" cy="4875438"/>
            </a:xfrm>
            <a:prstGeom prst="rect">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ctangle 3">
              <a:extLst>
                <a:ext uri="{FF2B5EF4-FFF2-40B4-BE49-F238E27FC236}">
                  <a16:creationId xmlns:a16="http://schemas.microsoft.com/office/drawing/2014/main" id="{3E3BE0F4-01AD-4768-8900-E41AB44C94B5}"/>
                </a:ext>
              </a:extLst>
            </p:cNvPr>
            <p:cNvSpPr/>
            <p:nvPr/>
          </p:nvSpPr>
          <p:spPr>
            <a:xfrm>
              <a:off x="4734318" y="1823544"/>
              <a:ext cx="2056372" cy="972647"/>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1</a:t>
              </a:r>
            </a:p>
          </p:txBody>
        </p:sp>
        <p:sp>
          <p:nvSpPr>
            <p:cNvPr id="15" name="Rectangle 14">
              <a:extLst>
                <a:ext uri="{FF2B5EF4-FFF2-40B4-BE49-F238E27FC236}">
                  <a16:creationId xmlns:a16="http://schemas.microsoft.com/office/drawing/2014/main" id="{B41C8A37-B98A-405D-8195-E78981C03554}"/>
                </a:ext>
              </a:extLst>
            </p:cNvPr>
            <p:cNvSpPr/>
            <p:nvPr/>
          </p:nvSpPr>
          <p:spPr>
            <a:xfrm>
              <a:off x="4730154" y="4455500"/>
              <a:ext cx="2056372" cy="972647"/>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3</a:t>
              </a:r>
            </a:p>
          </p:txBody>
        </p:sp>
        <p:sp>
          <p:nvSpPr>
            <p:cNvPr id="13" name="TextBox 12"/>
            <p:cNvSpPr txBox="1"/>
            <p:nvPr/>
          </p:nvSpPr>
          <p:spPr>
            <a:xfrm>
              <a:off x="4860932" y="5628109"/>
              <a:ext cx="1838965" cy="646331"/>
            </a:xfrm>
            <a:prstGeom prst="rect">
              <a:avLst/>
            </a:prstGeom>
            <a:noFill/>
          </p:spPr>
          <p:txBody>
            <a:bodyPr wrap="none" rtlCol="0">
              <a:spAutoFit/>
            </a:bodyPr>
            <a:lstStyle/>
            <a:p>
              <a:r>
                <a:rPr lang="it-IT" dirty="0" err="1">
                  <a:solidFill>
                    <a:srgbClr val="FF0000"/>
                  </a:solidFill>
                  <a:latin typeface="Courier"/>
                  <a:cs typeface="Courier"/>
                </a:rPr>
                <a:t>visibility</a:t>
              </a:r>
              <a:r>
                <a:rPr lang="it-IT" dirty="0">
                  <a:solidFill>
                    <a:srgbClr val="000000"/>
                  </a:solidFill>
                  <a:latin typeface="Courier"/>
                  <a:cs typeface="Courier"/>
                </a:rPr>
                <a:t>: </a:t>
              </a:r>
            </a:p>
            <a:p>
              <a:r>
                <a:rPr lang="it-IT" dirty="0" err="1">
                  <a:solidFill>
                    <a:srgbClr val="0000FF"/>
                  </a:solidFill>
                  <a:latin typeface="Courier"/>
                  <a:cs typeface="Courier"/>
                </a:rPr>
                <a:t>hidden</a:t>
              </a:r>
              <a:r>
                <a:rPr lang="it-IT" dirty="0">
                  <a:solidFill>
                    <a:srgbClr val="000000"/>
                  </a:solidFill>
                  <a:latin typeface="Courier"/>
                  <a:cs typeface="Courier"/>
                </a:rPr>
                <a:t>;</a:t>
              </a:r>
              <a:endParaRPr lang="it-IT" dirty="0">
                <a:latin typeface="Courier"/>
                <a:cs typeface="Courier"/>
              </a:endParaRPr>
            </a:p>
          </p:txBody>
        </p:sp>
      </p:grpSp>
      <p:grpSp>
        <p:nvGrpSpPr>
          <p:cNvPr id="23" name="Group 22">
            <a:extLst>
              <a:ext uri="{FF2B5EF4-FFF2-40B4-BE49-F238E27FC236}">
                <a16:creationId xmlns:a16="http://schemas.microsoft.com/office/drawing/2014/main" id="{BE00B3F4-0F03-4476-B26B-8C4C2C0D5A52}"/>
              </a:ext>
            </a:extLst>
          </p:cNvPr>
          <p:cNvGrpSpPr/>
          <p:nvPr/>
        </p:nvGrpSpPr>
        <p:grpSpPr>
          <a:xfrm>
            <a:off x="2135560" y="1528796"/>
            <a:ext cx="2504939" cy="4875438"/>
            <a:chOff x="9438051" y="1443848"/>
            <a:chExt cx="2456033" cy="5414152"/>
          </a:xfrm>
        </p:grpSpPr>
        <p:sp>
          <p:nvSpPr>
            <p:cNvPr id="24" name="Rectangle 23">
              <a:extLst>
                <a:ext uri="{FF2B5EF4-FFF2-40B4-BE49-F238E27FC236}">
                  <a16:creationId xmlns:a16="http://schemas.microsoft.com/office/drawing/2014/main" id="{A2AB073B-891E-4D27-8E92-6190562561BE}"/>
                </a:ext>
              </a:extLst>
            </p:cNvPr>
            <p:cNvSpPr/>
            <p:nvPr/>
          </p:nvSpPr>
          <p:spPr>
            <a:xfrm>
              <a:off x="9438051" y="1443848"/>
              <a:ext cx="2456033" cy="5414152"/>
            </a:xfrm>
            <a:prstGeom prst="rect">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ctangle 24">
              <a:extLst>
                <a:ext uri="{FF2B5EF4-FFF2-40B4-BE49-F238E27FC236}">
                  <a16:creationId xmlns:a16="http://schemas.microsoft.com/office/drawing/2014/main" id="{DC5AAA89-E55F-4F28-BD49-8D5946FC1CF7}"/>
                </a:ext>
              </a:extLst>
            </p:cNvPr>
            <p:cNvSpPr/>
            <p:nvPr/>
          </p:nvSpPr>
          <p:spPr>
            <a:xfrm>
              <a:off x="9640394" y="1771164"/>
              <a:ext cx="2016224" cy="1080120"/>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1</a:t>
              </a:r>
            </a:p>
          </p:txBody>
        </p:sp>
        <p:sp>
          <p:nvSpPr>
            <p:cNvPr id="26" name="Rectangle 25">
              <a:extLst>
                <a:ext uri="{FF2B5EF4-FFF2-40B4-BE49-F238E27FC236}">
                  <a16:creationId xmlns:a16="http://schemas.microsoft.com/office/drawing/2014/main" id="{9E6A55F8-1CC8-4DD2-911B-FCD2074F5152}"/>
                </a:ext>
              </a:extLst>
            </p:cNvPr>
            <p:cNvSpPr/>
            <p:nvPr/>
          </p:nvSpPr>
          <p:spPr>
            <a:xfrm>
              <a:off x="9636311" y="3211324"/>
              <a:ext cx="2016224" cy="1080120"/>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2</a:t>
              </a:r>
            </a:p>
          </p:txBody>
        </p:sp>
        <p:sp>
          <p:nvSpPr>
            <p:cNvPr id="27" name="Rectangle 26">
              <a:extLst>
                <a:ext uri="{FF2B5EF4-FFF2-40B4-BE49-F238E27FC236}">
                  <a16:creationId xmlns:a16="http://schemas.microsoft.com/office/drawing/2014/main" id="{B433A7E5-023C-40D1-9A5C-5AED6F3B591F}"/>
                </a:ext>
              </a:extLst>
            </p:cNvPr>
            <p:cNvSpPr/>
            <p:nvPr/>
          </p:nvSpPr>
          <p:spPr>
            <a:xfrm>
              <a:off x="9636311" y="4693940"/>
              <a:ext cx="2016224" cy="1080120"/>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3</a:t>
              </a:r>
            </a:p>
          </p:txBody>
        </p:sp>
        <p:sp>
          <p:nvSpPr>
            <p:cNvPr id="28" name="TextBox 27">
              <a:extLst>
                <a:ext uri="{FF2B5EF4-FFF2-40B4-BE49-F238E27FC236}">
                  <a16:creationId xmlns:a16="http://schemas.microsoft.com/office/drawing/2014/main" id="{5BF898BF-20DA-47CA-8F53-E5D4AE405652}"/>
                </a:ext>
              </a:extLst>
            </p:cNvPr>
            <p:cNvSpPr txBox="1"/>
            <p:nvPr/>
          </p:nvSpPr>
          <p:spPr>
            <a:xfrm>
              <a:off x="9625358" y="6115949"/>
              <a:ext cx="2252540" cy="369332"/>
            </a:xfrm>
            <a:prstGeom prst="rect">
              <a:avLst/>
            </a:prstGeom>
            <a:noFill/>
          </p:spPr>
          <p:txBody>
            <a:bodyPr wrap="none" rtlCol="0">
              <a:spAutoFit/>
            </a:bodyPr>
            <a:lstStyle/>
            <a:p>
              <a:r>
                <a:rPr lang="it-IT" dirty="0">
                  <a:solidFill>
                    <a:srgbClr val="FF0000"/>
                  </a:solidFill>
                  <a:latin typeface="Courier"/>
                  <a:cs typeface="Courier"/>
                </a:rPr>
                <a:t>display</a:t>
              </a:r>
              <a:r>
                <a:rPr lang="it-IT" dirty="0">
                  <a:solidFill>
                    <a:srgbClr val="000000"/>
                  </a:solidFill>
                  <a:latin typeface="Courier"/>
                  <a:cs typeface="Courier"/>
                </a:rPr>
                <a:t>: </a:t>
              </a:r>
              <a:r>
                <a:rPr lang="it-IT" dirty="0" err="1">
                  <a:solidFill>
                    <a:srgbClr val="0000FF"/>
                  </a:solidFill>
                  <a:latin typeface="Courier"/>
                  <a:cs typeface="Courier"/>
                </a:rPr>
                <a:t>block</a:t>
              </a:r>
              <a:r>
                <a:rPr lang="it-IT" dirty="0">
                  <a:solidFill>
                    <a:srgbClr val="000000"/>
                  </a:solidFill>
                  <a:latin typeface="Courier"/>
                  <a:cs typeface="Courier"/>
                </a:rPr>
                <a:t>;</a:t>
              </a:r>
              <a:endParaRPr lang="it-IT" dirty="0">
                <a:latin typeface="Courier"/>
                <a:cs typeface="Courier"/>
              </a:endParaRPr>
            </a:p>
          </p:txBody>
        </p:sp>
      </p:grpSp>
      <p:grpSp>
        <p:nvGrpSpPr>
          <p:cNvPr id="34" name="Group 33">
            <a:extLst>
              <a:ext uri="{FF2B5EF4-FFF2-40B4-BE49-F238E27FC236}">
                <a16:creationId xmlns:a16="http://schemas.microsoft.com/office/drawing/2014/main" id="{D1A8301E-FEC1-46E8-B22C-AE724646E251}"/>
              </a:ext>
            </a:extLst>
          </p:cNvPr>
          <p:cNvGrpSpPr/>
          <p:nvPr/>
        </p:nvGrpSpPr>
        <p:grpSpPr>
          <a:xfrm>
            <a:off x="7854326" y="1554240"/>
            <a:ext cx="2504939" cy="4875438"/>
            <a:chOff x="7430663" y="1554240"/>
            <a:chExt cx="2504939" cy="4875438"/>
          </a:xfrm>
        </p:grpSpPr>
        <p:sp>
          <p:nvSpPr>
            <p:cNvPr id="30" name="Rectangle 29">
              <a:extLst>
                <a:ext uri="{FF2B5EF4-FFF2-40B4-BE49-F238E27FC236}">
                  <a16:creationId xmlns:a16="http://schemas.microsoft.com/office/drawing/2014/main" id="{35DE4239-2C64-457E-91E7-AB8C3857F9E5}"/>
                </a:ext>
              </a:extLst>
            </p:cNvPr>
            <p:cNvSpPr/>
            <p:nvPr/>
          </p:nvSpPr>
          <p:spPr>
            <a:xfrm>
              <a:off x="7430663" y="1554240"/>
              <a:ext cx="2504939" cy="4875438"/>
            </a:xfrm>
            <a:prstGeom prst="rect">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Rectangle 30">
              <a:extLst>
                <a:ext uri="{FF2B5EF4-FFF2-40B4-BE49-F238E27FC236}">
                  <a16:creationId xmlns:a16="http://schemas.microsoft.com/office/drawing/2014/main" id="{20C9BCF6-17BF-45A7-8D42-F111D782E0EF}"/>
                </a:ext>
              </a:extLst>
            </p:cNvPr>
            <p:cNvSpPr/>
            <p:nvPr/>
          </p:nvSpPr>
          <p:spPr>
            <a:xfrm>
              <a:off x="7637035" y="1848988"/>
              <a:ext cx="2056372" cy="972647"/>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1</a:t>
              </a:r>
            </a:p>
          </p:txBody>
        </p:sp>
        <p:sp>
          <p:nvSpPr>
            <p:cNvPr id="32" name="Rectangle 31">
              <a:extLst>
                <a:ext uri="{FF2B5EF4-FFF2-40B4-BE49-F238E27FC236}">
                  <a16:creationId xmlns:a16="http://schemas.microsoft.com/office/drawing/2014/main" id="{E8E0125B-F268-42D4-AFCB-4DA6A63DE6F9}"/>
                </a:ext>
              </a:extLst>
            </p:cNvPr>
            <p:cNvSpPr/>
            <p:nvPr/>
          </p:nvSpPr>
          <p:spPr>
            <a:xfrm>
              <a:off x="7664585" y="3135489"/>
              <a:ext cx="2056372" cy="972647"/>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3</a:t>
              </a:r>
            </a:p>
          </p:txBody>
        </p:sp>
        <p:sp>
          <p:nvSpPr>
            <p:cNvPr id="12" name="TextBox 11"/>
            <p:cNvSpPr txBox="1"/>
            <p:nvPr/>
          </p:nvSpPr>
          <p:spPr>
            <a:xfrm>
              <a:off x="7637035" y="5628109"/>
              <a:ext cx="2114681" cy="369332"/>
            </a:xfrm>
            <a:prstGeom prst="rect">
              <a:avLst/>
            </a:prstGeom>
            <a:noFill/>
          </p:spPr>
          <p:txBody>
            <a:bodyPr wrap="none" rtlCol="0">
              <a:spAutoFit/>
            </a:bodyPr>
            <a:lstStyle/>
            <a:p>
              <a:r>
                <a:rPr lang="it-IT" dirty="0">
                  <a:solidFill>
                    <a:srgbClr val="FF0000"/>
                  </a:solidFill>
                  <a:latin typeface="Courier"/>
                  <a:cs typeface="Courier"/>
                </a:rPr>
                <a:t>display</a:t>
              </a:r>
              <a:r>
                <a:rPr lang="it-IT" dirty="0">
                  <a:solidFill>
                    <a:srgbClr val="000000"/>
                  </a:solidFill>
                  <a:latin typeface="Courier"/>
                  <a:cs typeface="Courier"/>
                </a:rPr>
                <a:t>: </a:t>
              </a:r>
              <a:r>
                <a:rPr lang="it-IT" dirty="0">
                  <a:solidFill>
                    <a:srgbClr val="0000FF"/>
                  </a:solidFill>
                  <a:latin typeface="Courier"/>
                  <a:cs typeface="Courier"/>
                </a:rPr>
                <a:t>none</a:t>
              </a:r>
              <a:r>
                <a:rPr lang="it-IT" dirty="0">
                  <a:solidFill>
                    <a:srgbClr val="000000"/>
                  </a:solidFill>
                  <a:latin typeface="Courier"/>
                  <a:cs typeface="Courier"/>
                </a:rPr>
                <a:t>;</a:t>
              </a:r>
              <a:endParaRPr lang="it-IT" dirty="0">
                <a:latin typeface="Courier"/>
                <a:cs typeface="Courier"/>
              </a:endParaRPr>
            </a:p>
          </p:txBody>
        </p:sp>
      </p:grpSp>
    </p:spTree>
    <p:extLst>
      <p:ext uri="{BB962C8B-B14F-4D97-AF65-F5344CB8AC3E}">
        <p14:creationId xmlns:p14="http://schemas.microsoft.com/office/powerpoint/2010/main" val="2145919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Stili</a:t>
            </a:r>
            <a:r>
              <a:rPr lang="en-US" dirty="0"/>
              <a:t> - Display </a:t>
            </a:r>
            <a:r>
              <a:rPr lang="en-US" dirty="0" err="1"/>
              <a:t>Esempio</a:t>
            </a:r>
            <a:endParaRPr lang="it-IT" dirty="0"/>
          </a:p>
        </p:txBody>
      </p:sp>
      <p:grpSp>
        <p:nvGrpSpPr>
          <p:cNvPr id="23" name="Group 22">
            <a:extLst>
              <a:ext uri="{FF2B5EF4-FFF2-40B4-BE49-F238E27FC236}">
                <a16:creationId xmlns:a16="http://schemas.microsoft.com/office/drawing/2014/main" id="{BE00B3F4-0F03-4476-B26B-8C4C2C0D5A52}"/>
              </a:ext>
            </a:extLst>
          </p:cNvPr>
          <p:cNvGrpSpPr/>
          <p:nvPr/>
        </p:nvGrpSpPr>
        <p:grpSpPr>
          <a:xfrm>
            <a:off x="1711897" y="1528796"/>
            <a:ext cx="2504939" cy="4875438"/>
            <a:chOff x="9438051" y="1443848"/>
            <a:chExt cx="2456033" cy="5414152"/>
          </a:xfrm>
        </p:grpSpPr>
        <p:sp>
          <p:nvSpPr>
            <p:cNvPr id="24" name="Rectangle 23">
              <a:extLst>
                <a:ext uri="{FF2B5EF4-FFF2-40B4-BE49-F238E27FC236}">
                  <a16:creationId xmlns:a16="http://schemas.microsoft.com/office/drawing/2014/main" id="{A2AB073B-891E-4D27-8E92-6190562561BE}"/>
                </a:ext>
              </a:extLst>
            </p:cNvPr>
            <p:cNvSpPr/>
            <p:nvPr/>
          </p:nvSpPr>
          <p:spPr>
            <a:xfrm>
              <a:off x="9438051" y="1443848"/>
              <a:ext cx="2456033" cy="5414152"/>
            </a:xfrm>
            <a:prstGeom prst="rect">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ctangle 24">
              <a:extLst>
                <a:ext uri="{FF2B5EF4-FFF2-40B4-BE49-F238E27FC236}">
                  <a16:creationId xmlns:a16="http://schemas.microsoft.com/office/drawing/2014/main" id="{DC5AAA89-E55F-4F28-BD49-8D5946FC1CF7}"/>
                </a:ext>
              </a:extLst>
            </p:cNvPr>
            <p:cNvSpPr/>
            <p:nvPr/>
          </p:nvSpPr>
          <p:spPr>
            <a:xfrm>
              <a:off x="9640394" y="1771164"/>
              <a:ext cx="2016224" cy="1080120"/>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1</a:t>
              </a:r>
            </a:p>
          </p:txBody>
        </p:sp>
        <p:sp>
          <p:nvSpPr>
            <p:cNvPr id="26" name="Rectangle 25">
              <a:extLst>
                <a:ext uri="{FF2B5EF4-FFF2-40B4-BE49-F238E27FC236}">
                  <a16:creationId xmlns:a16="http://schemas.microsoft.com/office/drawing/2014/main" id="{9E6A55F8-1CC8-4DD2-911B-FCD2074F5152}"/>
                </a:ext>
              </a:extLst>
            </p:cNvPr>
            <p:cNvSpPr/>
            <p:nvPr/>
          </p:nvSpPr>
          <p:spPr>
            <a:xfrm>
              <a:off x="9636311" y="3211324"/>
              <a:ext cx="2016224" cy="1080120"/>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2</a:t>
              </a:r>
            </a:p>
          </p:txBody>
        </p:sp>
        <p:sp>
          <p:nvSpPr>
            <p:cNvPr id="27" name="Rectangle 26">
              <a:extLst>
                <a:ext uri="{FF2B5EF4-FFF2-40B4-BE49-F238E27FC236}">
                  <a16:creationId xmlns:a16="http://schemas.microsoft.com/office/drawing/2014/main" id="{B433A7E5-023C-40D1-9A5C-5AED6F3B591F}"/>
                </a:ext>
              </a:extLst>
            </p:cNvPr>
            <p:cNvSpPr/>
            <p:nvPr/>
          </p:nvSpPr>
          <p:spPr>
            <a:xfrm>
              <a:off x="9636311" y="4693940"/>
              <a:ext cx="2016224" cy="1080120"/>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3</a:t>
              </a:r>
            </a:p>
          </p:txBody>
        </p:sp>
        <p:sp>
          <p:nvSpPr>
            <p:cNvPr id="28" name="TextBox 27">
              <a:extLst>
                <a:ext uri="{FF2B5EF4-FFF2-40B4-BE49-F238E27FC236}">
                  <a16:creationId xmlns:a16="http://schemas.microsoft.com/office/drawing/2014/main" id="{5BF898BF-20DA-47CA-8F53-E5D4AE405652}"/>
                </a:ext>
              </a:extLst>
            </p:cNvPr>
            <p:cNvSpPr txBox="1"/>
            <p:nvPr/>
          </p:nvSpPr>
          <p:spPr>
            <a:xfrm>
              <a:off x="9625358" y="6115949"/>
              <a:ext cx="2252540" cy="369332"/>
            </a:xfrm>
            <a:prstGeom prst="rect">
              <a:avLst/>
            </a:prstGeom>
            <a:noFill/>
          </p:spPr>
          <p:txBody>
            <a:bodyPr wrap="none" rtlCol="0">
              <a:spAutoFit/>
            </a:bodyPr>
            <a:lstStyle/>
            <a:p>
              <a:r>
                <a:rPr lang="it-IT" dirty="0">
                  <a:solidFill>
                    <a:srgbClr val="FF0000"/>
                  </a:solidFill>
                  <a:latin typeface="Courier"/>
                  <a:cs typeface="Courier"/>
                </a:rPr>
                <a:t>display</a:t>
              </a:r>
              <a:r>
                <a:rPr lang="it-IT" dirty="0">
                  <a:solidFill>
                    <a:srgbClr val="000000"/>
                  </a:solidFill>
                  <a:latin typeface="Courier"/>
                  <a:cs typeface="Courier"/>
                </a:rPr>
                <a:t>: </a:t>
              </a:r>
              <a:r>
                <a:rPr lang="it-IT" dirty="0" err="1">
                  <a:solidFill>
                    <a:srgbClr val="0000FF"/>
                  </a:solidFill>
                  <a:latin typeface="Courier"/>
                  <a:cs typeface="Courier"/>
                </a:rPr>
                <a:t>block</a:t>
              </a:r>
              <a:r>
                <a:rPr lang="it-IT" dirty="0">
                  <a:solidFill>
                    <a:srgbClr val="000000"/>
                  </a:solidFill>
                  <a:latin typeface="Courier"/>
                  <a:cs typeface="Courier"/>
                </a:rPr>
                <a:t>;</a:t>
              </a:r>
              <a:endParaRPr lang="it-IT" dirty="0">
                <a:latin typeface="Courier"/>
                <a:cs typeface="Courier"/>
              </a:endParaRPr>
            </a:p>
          </p:txBody>
        </p:sp>
      </p:grpSp>
      <p:grpSp>
        <p:nvGrpSpPr>
          <p:cNvPr id="43" name="Group 42">
            <a:extLst>
              <a:ext uri="{FF2B5EF4-FFF2-40B4-BE49-F238E27FC236}">
                <a16:creationId xmlns:a16="http://schemas.microsoft.com/office/drawing/2014/main" id="{5955E2C0-CCCF-4D33-A265-D76A956DDBBA}"/>
              </a:ext>
            </a:extLst>
          </p:cNvPr>
          <p:cNvGrpSpPr/>
          <p:nvPr/>
        </p:nvGrpSpPr>
        <p:grpSpPr>
          <a:xfrm>
            <a:off x="4554801" y="2898039"/>
            <a:ext cx="7297607" cy="2111640"/>
            <a:chOff x="3384081" y="1719895"/>
            <a:chExt cx="7297607" cy="2111640"/>
          </a:xfrm>
        </p:grpSpPr>
        <p:sp>
          <p:nvSpPr>
            <p:cNvPr id="36" name="Rectangle 35">
              <a:extLst>
                <a:ext uri="{FF2B5EF4-FFF2-40B4-BE49-F238E27FC236}">
                  <a16:creationId xmlns:a16="http://schemas.microsoft.com/office/drawing/2014/main" id="{9B472ABD-B316-46C4-80B2-AB5A7CFB8D0F}"/>
                </a:ext>
              </a:extLst>
            </p:cNvPr>
            <p:cNvSpPr/>
            <p:nvPr/>
          </p:nvSpPr>
          <p:spPr>
            <a:xfrm>
              <a:off x="3384081" y="1719895"/>
              <a:ext cx="7297607" cy="2111640"/>
            </a:xfrm>
            <a:prstGeom prst="rect">
              <a:avLst/>
            </a:prstGeom>
            <a:solidFill>
              <a:schemeClr val="bg1"/>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extBox 9"/>
            <p:cNvSpPr txBox="1"/>
            <p:nvPr/>
          </p:nvSpPr>
          <p:spPr>
            <a:xfrm>
              <a:off x="3679951" y="3366620"/>
              <a:ext cx="3217547" cy="369332"/>
            </a:xfrm>
            <a:prstGeom prst="rect">
              <a:avLst/>
            </a:prstGeom>
            <a:noFill/>
          </p:spPr>
          <p:txBody>
            <a:bodyPr wrap="none" rtlCol="0">
              <a:spAutoFit/>
            </a:bodyPr>
            <a:lstStyle/>
            <a:p>
              <a:r>
                <a:rPr lang="it-IT" dirty="0">
                  <a:solidFill>
                    <a:srgbClr val="FF0000"/>
                  </a:solidFill>
                  <a:latin typeface="Courier"/>
                  <a:cs typeface="Courier"/>
                </a:rPr>
                <a:t>display</a:t>
              </a:r>
              <a:r>
                <a:rPr lang="it-IT">
                  <a:solidFill>
                    <a:srgbClr val="000000"/>
                  </a:solidFill>
                  <a:latin typeface="Courier"/>
                  <a:cs typeface="Courier"/>
                </a:rPr>
                <a:t>: </a:t>
              </a:r>
              <a:r>
                <a:rPr lang="it-IT">
                  <a:solidFill>
                    <a:srgbClr val="0000FF"/>
                  </a:solidFill>
                  <a:latin typeface="Courier"/>
                  <a:cs typeface="Courier"/>
                </a:rPr>
                <a:t>inline-block</a:t>
              </a:r>
              <a:r>
                <a:rPr lang="it-IT">
                  <a:solidFill>
                    <a:srgbClr val="000000"/>
                  </a:solidFill>
                  <a:latin typeface="Courier"/>
                  <a:cs typeface="Courier"/>
                </a:rPr>
                <a:t>;</a:t>
              </a:r>
              <a:endParaRPr lang="it-IT" dirty="0">
                <a:latin typeface="Courier"/>
                <a:cs typeface="Courier"/>
              </a:endParaRPr>
            </a:p>
          </p:txBody>
        </p:sp>
        <p:sp>
          <p:nvSpPr>
            <p:cNvPr id="40" name="Rectangle 39">
              <a:extLst>
                <a:ext uri="{FF2B5EF4-FFF2-40B4-BE49-F238E27FC236}">
                  <a16:creationId xmlns:a16="http://schemas.microsoft.com/office/drawing/2014/main" id="{6A2B2979-1823-4F9F-9079-B9EED8C99102}"/>
                </a:ext>
              </a:extLst>
            </p:cNvPr>
            <p:cNvSpPr/>
            <p:nvPr/>
          </p:nvSpPr>
          <p:spPr>
            <a:xfrm>
              <a:off x="3693619" y="1997622"/>
              <a:ext cx="2056372" cy="972647"/>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1</a:t>
              </a:r>
            </a:p>
          </p:txBody>
        </p:sp>
        <p:sp>
          <p:nvSpPr>
            <p:cNvPr id="41" name="Rectangle 40">
              <a:extLst>
                <a:ext uri="{FF2B5EF4-FFF2-40B4-BE49-F238E27FC236}">
                  <a16:creationId xmlns:a16="http://schemas.microsoft.com/office/drawing/2014/main" id="{0433C0DE-D9A2-4069-9AC5-37EC84EDD6B3}"/>
                </a:ext>
              </a:extLst>
            </p:cNvPr>
            <p:cNvSpPr/>
            <p:nvPr/>
          </p:nvSpPr>
          <p:spPr>
            <a:xfrm>
              <a:off x="6026227" y="1988612"/>
              <a:ext cx="2056372" cy="972647"/>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2</a:t>
              </a:r>
            </a:p>
          </p:txBody>
        </p:sp>
        <p:sp>
          <p:nvSpPr>
            <p:cNvPr id="42" name="Rectangle 41">
              <a:extLst>
                <a:ext uri="{FF2B5EF4-FFF2-40B4-BE49-F238E27FC236}">
                  <a16:creationId xmlns:a16="http://schemas.microsoft.com/office/drawing/2014/main" id="{15A70449-E399-4C05-93DE-2982CB1644B8}"/>
                </a:ext>
              </a:extLst>
            </p:cNvPr>
            <p:cNvSpPr/>
            <p:nvPr/>
          </p:nvSpPr>
          <p:spPr>
            <a:xfrm>
              <a:off x="8397829" y="1997622"/>
              <a:ext cx="2056372" cy="972647"/>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rgbClr val="1F497D"/>
                  </a:solidFill>
                </a:rPr>
                <a:t>DIV 3</a:t>
              </a:r>
            </a:p>
          </p:txBody>
        </p:sp>
      </p:grpSp>
    </p:spTree>
    <p:extLst>
      <p:ext uri="{BB962C8B-B14F-4D97-AF65-F5344CB8AC3E}">
        <p14:creationId xmlns:p14="http://schemas.microsoft.com/office/powerpoint/2010/main" val="32167755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Posizionamento</a:t>
            </a:r>
            <a:endParaRPr lang="it-IT" dirty="0"/>
          </a:p>
        </p:txBody>
      </p:sp>
      <p:sp>
        <p:nvSpPr>
          <p:cNvPr id="3" name="Content Placeholder 2"/>
          <p:cNvSpPr>
            <a:spLocks noGrp="1"/>
          </p:cNvSpPr>
          <p:nvPr>
            <p:ph idx="1"/>
          </p:nvPr>
        </p:nvSpPr>
        <p:spPr>
          <a:xfrm>
            <a:off x="1775520" y="1996475"/>
            <a:ext cx="10414173" cy="2710111"/>
          </a:xfrm>
        </p:spPr>
        <p:txBody>
          <a:bodyPr>
            <a:noAutofit/>
          </a:bodyPr>
          <a:lstStyle/>
          <a:p>
            <a:pPr marL="0" indent="0">
              <a:buNone/>
            </a:pPr>
            <a:r>
              <a:rPr lang="it-IT" sz="2600" dirty="0"/>
              <a:t>Il posizionamento di un elemento è definito dalla proprietà </a:t>
            </a:r>
            <a:r>
              <a:rPr lang="it-IT" sz="2600" dirty="0">
                <a:solidFill>
                  <a:srgbClr val="FF0000"/>
                </a:solidFill>
                <a:latin typeface="Consolas" panose="020B0609020204030204" pitchFamily="49" charset="0"/>
              </a:rPr>
              <a:t>position</a:t>
            </a:r>
            <a:r>
              <a:rPr lang="it-IT" sz="2600" dirty="0">
                <a:solidFill>
                  <a:srgbClr val="44546A"/>
                </a:solidFill>
                <a:latin typeface="+mj-lt"/>
              </a:rPr>
              <a:t>. Può assumere quattro diversi valori:</a:t>
            </a:r>
          </a:p>
          <a:p>
            <a:pPr lvl="1"/>
            <a:r>
              <a:rPr lang="it-IT" sz="2600" dirty="0" err="1">
                <a:solidFill>
                  <a:srgbClr val="44546A"/>
                </a:solidFill>
                <a:latin typeface="+mj-lt"/>
              </a:rPr>
              <a:t>static</a:t>
            </a:r>
            <a:endParaRPr lang="it-IT" sz="2600" dirty="0">
              <a:solidFill>
                <a:srgbClr val="44546A"/>
              </a:solidFill>
              <a:latin typeface="+mj-lt"/>
            </a:endParaRPr>
          </a:p>
          <a:p>
            <a:pPr lvl="1"/>
            <a:r>
              <a:rPr lang="it-IT" sz="2600" dirty="0" err="1">
                <a:solidFill>
                  <a:srgbClr val="44546A"/>
                </a:solidFill>
                <a:latin typeface="+mj-lt"/>
              </a:rPr>
              <a:t>fixed</a:t>
            </a:r>
            <a:endParaRPr lang="it-IT" sz="2600" dirty="0">
              <a:solidFill>
                <a:srgbClr val="44546A"/>
              </a:solidFill>
              <a:latin typeface="+mj-lt"/>
            </a:endParaRPr>
          </a:p>
          <a:p>
            <a:pPr lvl="1"/>
            <a:r>
              <a:rPr lang="it-IT" sz="2600" dirty="0">
                <a:solidFill>
                  <a:srgbClr val="44546A"/>
                </a:solidFill>
                <a:latin typeface="+mj-lt"/>
              </a:rPr>
              <a:t>relative</a:t>
            </a:r>
          </a:p>
          <a:p>
            <a:pPr lvl="1"/>
            <a:r>
              <a:rPr lang="it-IT" sz="2600" dirty="0" err="1">
                <a:solidFill>
                  <a:srgbClr val="44546A"/>
                </a:solidFill>
                <a:latin typeface="+mj-lt"/>
              </a:rPr>
              <a:t>absolute</a:t>
            </a:r>
            <a:endParaRPr lang="it-IT" sz="2600" dirty="0">
              <a:solidFill>
                <a:srgbClr val="FF0000"/>
              </a:solidFill>
              <a:latin typeface="+mj-lt"/>
            </a:endParaRPr>
          </a:p>
        </p:txBody>
      </p:sp>
    </p:spTree>
    <p:extLst>
      <p:ext uri="{BB962C8B-B14F-4D97-AF65-F5344CB8AC3E}">
        <p14:creationId xmlns:p14="http://schemas.microsoft.com/office/powerpoint/2010/main" val="358851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Posizionamento - </a:t>
            </a:r>
            <a:r>
              <a:rPr lang="it-IT" dirty="0" err="1"/>
              <a:t>Static</a:t>
            </a:r>
            <a:endParaRPr lang="it-IT" dirty="0"/>
          </a:p>
        </p:txBody>
      </p:sp>
      <p:sp>
        <p:nvSpPr>
          <p:cNvPr id="3" name="Content Placeholder 2"/>
          <p:cNvSpPr>
            <a:spLocks noGrp="1"/>
          </p:cNvSpPr>
          <p:nvPr>
            <p:ph idx="1"/>
          </p:nvPr>
        </p:nvSpPr>
        <p:spPr>
          <a:xfrm>
            <a:off x="1775520" y="1996475"/>
            <a:ext cx="10414173" cy="2710111"/>
          </a:xfrm>
        </p:spPr>
        <p:txBody>
          <a:bodyPr>
            <a:noAutofit/>
          </a:bodyPr>
          <a:lstStyle/>
          <a:p>
            <a:pPr marL="0" indent="0">
              <a:buNone/>
            </a:pPr>
            <a:r>
              <a:rPr lang="it-IT" sz="2600" dirty="0"/>
              <a:t>È il valore di default, gli elementi vengono posizionati secondo il flusso normale della pagina (seguendo i tipi di display). </a:t>
            </a:r>
          </a:p>
        </p:txBody>
      </p:sp>
      <p:pic>
        <p:nvPicPr>
          <p:cNvPr id="5122" name="Picture 2" descr="Risultati immagini per display static css">
            <a:extLst>
              <a:ext uri="{FF2B5EF4-FFF2-40B4-BE49-F238E27FC236}">
                <a16:creationId xmlns:a16="http://schemas.microsoft.com/office/drawing/2014/main" id="{5FD38725-22C8-467B-ACF2-4A7E9E597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212976"/>
            <a:ext cx="10427017" cy="345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28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Posizionamento - Fixed</a:t>
            </a:r>
            <a:endParaRPr lang="it-IT" dirty="0"/>
          </a:p>
        </p:txBody>
      </p:sp>
      <p:sp>
        <p:nvSpPr>
          <p:cNvPr id="3" name="Content Placeholder 2"/>
          <p:cNvSpPr>
            <a:spLocks noGrp="1"/>
          </p:cNvSpPr>
          <p:nvPr>
            <p:ph idx="1"/>
          </p:nvPr>
        </p:nvSpPr>
        <p:spPr>
          <a:xfrm>
            <a:off x="1775520" y="1996475"/>
            <a:ext cx="10414173" cy="2710111"/>
          </a:xfrm>
        </p:spPr>
        <p:txBody>
          <a:bodyPr>
            <a:noAutofit/>
          </a:bodyPr>
          <a:lstStyle/>
          <a:p>
            <a:pPr marL="0" indent="0">
              <a:buNone/>
            </a:pPr>
            <a:r>
              <a:rPr lang="it-IT" sz="2600" dirty="0"/>
              <a:t>L’elemento è posizionato in modo relativo alla finestra del browser, cioè rimane nella stessa posizione anche se si scorre la pagina (barra di scroll)</a:t>
            </a:r>
          </a:p>
        </p:txBody>
      </p:sp>
      <p:pic>
        <p:nvPicPr>
          <p:cNvPr id="5" name="Picture 2" descr="Risultati immagini per display static css">
            <a:extLst>
              <a:ext uri="{FF2B5EF4-FFF2-40B4-BE49-F238E27FC236}">
                <a16:creationId xmlns:a16="http://schemas.microsoft.com/office/drawing/2014/main" id="{6F67DD22-A50A-4AAC-A5EF-CE4BF03DA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212976"/>
            <a:ext cx="10427017" cy="345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25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Posizionamento - Relative</a:t>
            </a:r>
            <a:endParaRPr lang="it-IT" dirty="0"/>
          </a:p>
        </p:txBody>
      </p:sp>
      <p:sp>
        <p:nvSpPr>
          <p:cNvPr id="3" name="Content Placeholder 2"/>
          <p:cNvSpPr>
            <a:spLocks noGrp="1"/>
          </p:cNvSpPr>
          <p:nvPr>
            <p:ph idx="1"/>
          </p:nvPr>
        </p:nvSpPr>
        <p:spPr>
          <a:xfrm>
            <a:off x="1775520" y="2014524"/>
            <a:ext cx="10416480" cy="1659393"/>
          </a:xfrm>
        </p:spPr>
        <p:txBody>
          <a:bodyPr>
            <a:noAutofit/>
          </a:bodyPr>
          <a:lstStyle/>
          <a:p>
            <a:pPr marL="0" indent="0">
              <a:buNone/>
            </a:pPr>
            <a:r>
              <a:rPr lang="it-IT" sz="2600" dirty="0"/>
              <a:t>Permette di definire la posizione di un elemento a partire dalla sua posizione normale nel flusso della pagina. Viene combinato con queste quattro proprietà </a:t>
            </a:r>
            <a:r>
              <a:rPr lang="it-IT" sz="2600" dirty="0">
                <a:solidFill>
                  <a:srgbClr val="FF0000"/>
                </a:solidFill>
                <a:latin typeface="Consolas" panose="020B0609020204030204" pitchFamily="49" charset="0"/>
              </a:rPr>
              <a:t>top bottom </a:t>
            </a:r>
            <a:r>
              <a:rPr lang="it-IT" sz="2600" dirty="0" err="1">
                <a:solidFill>
                  <a:srgbClr val="FF0000"/>
                </a:solidFill>
                <a:latin typeface="Consolas" panose="020B0609020204030204" pitchFamily="49" charset="0"/>
              </a:rPr>
              <a:t>left</a:t>
            </a:r>
            <a:r>
              <a:rPr lang="it-IT" sz="2600" dirty="0">
                <a:solidFill>
                  <a:srgbClr val="FF0000"/>
                </a:solidFill>
                <a:latin typeface="Consolas" panose="020B0609020204030204" pitchFamily="49" charset="0"/>
              </a:rPr>
              <a:t> right</a:t>
            </a:r>
            <a:endParaRPr lang="it-IT" sz="2600" dirty="0"/>
          </a:p>
        </p:txBody>
      </p:sp>
      <p:pic>
        <p:nvPicPr>
          <p:cNvPr id="4" name="Picture 2" descr="Risultati immagini per display static css">
            <a:extLst>
              <a:ext uri="{FF2B5EF4-FFF2-40B4-BE49-F238E27FC236}">
                <a16:creationId xmlns:a16="http://schemas.microsoft.com/office/drawing/2014/main" id="{89732AD0-69E1-4721-87DE-8C9B6666A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91694"/>
            <a:ext cx="10427017" cy="345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15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Posizionamento - Absolute</a:t>
            </a:r>
            <a:endParaRPr lang="it-IT" dirty="0"/>
          </a:p>
        </p:txBody>
      </p:sp>
      <p:sp>
        <p:nvSpPr>
          <p:cNvPr id="3" name="Content Placeholder 2"/>
          <p:cNvSpPr>
            <a:spLocks noGrp="1"/>
          </p:cNvSpPr>
          <p:nvPr>
            <p:ph idx="1"/>
          </p:nvPr>
        </p:nvSpPr>
        <p:spPr>
          <a:xfrm>
            <a:off x="1775520" y="1988840"/>
            <a:ext cx="10416480" cy="2880320"/>
          </a:xfrm>
        </p:spPr>
        <p:txBody>
          <a:bodyPr>
            <a:normAutofit/>
          </a:bodyPr>
          <a:lstStyle/>
          <a:p>
            <a:pPr marL="0" indent="0">
              <a:buNone/>
            </a:pPr>
            <a:r>
              <a:rPr lang="it-IT" sz="2100" dirty="0"/>
              <a:t>Definisce la posizione di un elemento rispetto alla posizione del primo elemento che lo contiene e che ha un valore di position diverso da </a:t>
            </a:r>
            <a:r>
              <a:rPr lang="it-IT" sz="2100" dirty="0" err="1"/>
              <a:t>static</a:t>
            </a:r>
            <a:r>
              <a:rPr lang="it-IT" sz="2100" dirty="0"/>
              <a:t>.</a:t>
            </a:r>
          </a:p>
          <a:p>
            <a:r>
              <a:rPr lang="it-IT" sz="2100" dirty="0"/>
              <a:t>Qualora non ci fosse si considera l’elemento &lt;</a:t>
            </a:r>
            <a:r>
              <a:rPr lang="it-IT" sz="2100" dirty="0">
                <a:solidFill>
                  <a:srgbClr val="0000FF"/>
                </a:solidFill>
              </a:rPr>
              <a:t>html</a:t>
            </a:r>
            <a:r>
              <a:rPr lang="it-IT" sz="2100" dirty="0"/>
              <a:t>&gt;</a:t>
            </a:r>
          </a:p>
          <a:p>
            <a:r>
              <a:rPr lang="it-IT" sz="2100" dirty="0"/>
              <a:t>Viene combinato con le proprietà </a:t>
            </a:r>
            <a:r>
              <a:rPr lang="it-IT" sz="2100" dirty="0">
                <a:solidFill>
                  <a:srgbClr val="FF0000"/>
                </a:solidFill>
                <a:latin typeface="Consolas" panose="020B0609020204030204" pitchFamily="49" charset="0"/>
              </a:rPr>
              <a:t>top bottom </a:t>
            </a:r>
            <a:r>
              <a:rPr lang="it-IT" sz="2100" dirty="0" err="1">
                <a:solidFill>
                  <a:srgbClr val="FF0000"/>
                </a:solidFill>
                <a:latin typeface="Consolas" panose="020B0609020204030204" pitchFamily="49" charset="0"/>
              </a:rPr>
              <a:t>left</a:t>
            </a:r>
            <a:r>
              <a:rPr lang="it-IT" sz="2100" dirty="0">
                <a:solidFill>
                  <a:srgbClr val="FF0000"/>
                </a:solidFill>
                <a:latin typeface="Consolas" panose="020B0609020204030204" pitchFamily="49" charset="0"/>
              </a:rPr>
              <a:t> right</a:t>
            </a:r>
            <a:endParaRPr lang="it-IT" sz="2100" dirty="0"/>
          </a:p>
        </p:txBody>
      </p:sp>
      <p:pic>
        <p:nvPicPr>
          <p:cNvPr id="4" name="Picture 2" descr="Risultati immagini per display static css">
            <a:extLst>
              <a:ext uri="{FF2B5EF4-FFF2-40B4-BE49-F238E27FC236}">
                <a16:creationId xmlns:a16="http://schemas.microsoft.com/office/drawing/2014/main" id="{C322DF6B-761D-499B-90BB-AA482B6B0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91694"/>
            <a:ext cx="10427017" cy="345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6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CSS - Selettori </a:t>
            </a:r>
            <a:endParaRPr lang="it-IT" dirty="0"/>
          </a:p>
        </p:txBody>
      </p:sp>
      <p:sp>
        <p:nvSpPr>
          <p:cNvPr id="3" name="Content Placeholder 2"/>
          <p:cNvSpPr>
            <a:spLocks noGrp="1"/>
          </p:cNvSpPr>
          <p:nvPr>
            <p:ph idx="1"/>
          </p:nvPr>
        </p:nvSpPr>
        <p:spPr>
          <a:xfrm>
            <a:off x="1775520" y="1988840"/>
            <a:ext cx="10009112" cy="5205760"/>
          </a:xfrm>
        </p:spPr>
        <p:txBody>
          <a:bodyPr>
            <a:noAutofit/>
          </a:bodyPr>
          <a:lstStyle/>
          <a:p>
            <a:r>
              <a:rPr lang="it-IT" sz="2400" dirty="0"/>
              <a:t>Usati per determinare a quali elementi HTML applicare una certa regola</a:t>
            </a:r>
          </a:p>
          <a:p>
            <a:r>
              <a:rPr lang="it-IT" sz="2400" dirty="0"/>
              <a:t>Esistono diversi selettori:</a:t>
            </a:r>
          </a:p>
          <a:p>
            <a:pPr lvl="1"/>
            <a:r>
              <a:rPr lang="it-IT" sz="2400" dirty="0"/>
              <a:t>Universali (*)</a:t>
            </a:r>
          </a:p>
          <a:p>
            <a:pPr lvl="1"/>
            <a:r>
              <a:rPr lang="it-IT" sz="2400" dirty="0"/>
              <a:t>Specifici:</a:t>
            </a:r>
          </a:p>
          <a:p>
            <a:pPr lvl="2"/>
            <a:r>
              <a:rPr lang="it-IT" sz="2400" dirty="0"/>
              <a:t>Tag</a:t>
            </a:r>
          </a:p>
          <a:p>
            <a:pPr lvl="2"/>
            <a:r>
              <a:rPr lang="it-IT" sz="2400" dirty="0"/>
              <a:t>Classi</a:t>
            </a:r>
          </a:p>
          <a:p>
            <a:pPr lvl="2"/>
            <a:r>
              <a:rPr lang="it-IT" sz="2400" dirty="0"/>
              <a:t>Identificatori</a:t>
            </a:r>
          </a:p>
          <a:p>
            <a:r>
              <a:rPr lang="it-IT" sz="2400" dirty="0"/>
              <a:t>Si possono costruire selettori complessi basati:</a:t>
            </a:r>
          </a:p>
          <a:p>
            <a:pPr lvl="1"/>
            <a:r>
              <a:rPr lang="it-IT" sz="2400" dirty="0"/>
              <a:t>sulle relazioni dell’albero HTML (figli, discendenti, ecc.)</a:t>
            </a:r>
          </a:p>
          <a:p>
            <a:pPr lvl="1"/>
            <a:r>
              <a:rPr lang="it-IT" sz="2400" dirty="0"/>
              <a:t>su condizioni specifiche (valori di attributi, ecc.)</a:t>
            </a:r>
          </a:p>
        </p:txBody>
      </p:sp>
    </p:spTree>
    <p:extLst>
      <p:ext uri="{BB962C8B-B14F-4D97-AF65-F5344CB8AC3E}">
        <p14:creationId xmlns:p14="http://schemas.microsoft.com/office/powerpoint/2010/main" val="33917527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820400" cy="1087016"/>
          </a:xfrm>
        </p:spPr>
        <p:txBody>
          <a:bodyPr/>
          <a:lstStyle/>
          <a:p>
            <a:r>
              <a:rPr lang="en-US"/>
              <a:t>Posizionamento - Sovrapposizione</a:t>
            </a:r>
            <a:endParaRPr lang="it-IT" dirty="0"/>
          </a:p>
        </p:txBody>
      </p:sp>
      <p:sp>
        <p:nvSpPr>
          <p:cNvPr id="3" name="Content Placeholder 2"/>
          <p:cNvSpPr>
            <a:spLocks noGrp="1"/>
          </p:cNvSpPr>
          <p:nvPr>
            <p:ph idx="1"/>
          </p:nvPr>
        </p:nvSpPr>
        <p:spPr>
          <a:xfrm>
            <a:off x="1775520" y="1995476"/>
            <a:ext cx="10416480" cy="3456384"/>
          </a:xfrm>
        </p:spPr>
        <p:txBody>
          <a:bodyPr>
            <a:noAutofit/>
          </a:bodyPr>
          <a:lstStyle/>
          <a:p>
            <a:pPr marL="0" indent="0">
              <a:buNone/>
            </a:pPr>
            <a:r>
              <a:rPr lang="it-IT" sz="2400" dirty="0"/>
              <a:t>La proprietà </a:t>
            </a:r>
            <a:r>
              <a:rPr lang="it-IT" sz="2400" dirty="0">
                <a:solidFill>
                  <a:srgbClr val="FF0000"/>
                </a:solidFill>
                <a:latin typeface="Consolas" panose="020B0609020204030204" pitchFamily="49" charset="0"/>
              </a:rPr>
              <a:t>z-</a:t>
            </a:r>
            <a:r>
              <a:rPr lang="it-IT" sz="2400" dirty="0" err="1">
                <a:solidFill>
                  <a:srgbClr val="FF0000"/>
                </a:solidFill>
                <a:latin typeface="Consolas" panose="020B0609020204030204" pitchFamily="49" charset="0"/>
              </a:rPr>
              <a:t>index</a:t>
            </a:r>
            <a:r>
              <a:rPr lang="it-IT" sz="2400" dirty="0">
                <a:solidFill>
                  <a:srgbClr val="FF0000"/>
                </a:solidFill>
                <a:latin typeface="Consolas" panose="020B0609020204030204" pitchFamily="49" charset="0"/>
              </a:rPr>
              <a:t> </a:t>
            </a:r>
            <a:r>
              <a:rPr lang="it-IT" sz="2400" dirty="0"/>
              <a:t>consente di definire quale sia l’elemento in primo piano assegnando un valore intero</a:t>
            </a:r>
          </a:p>
          <a:p>
            <a:r>
              <a:rPr lang="it-IT" sz="2400" dirty="0"/>
              <a:t>Si usa l’algoritmo del pittore (prima quelli con valore più in basso dopo quelli con un </a:t>
            </a:r>
            <a:r>
              <a:rPr lang="it-IT" sz="2400" dirty="0">
                <a:solidFill>
                  <a:srgbClr val="FF0000"/>
                </a:solidFill>
                <a:latin typeface="Consolas" panose="020B0609020204030204" pitchFamily="49" charset="0"/>
              </a:rPr>
              <a:t>z-</a:t>
            </a:r>
            <a:r>
              <a:rPr lang="it-IT" sz="2400" dirty="0" err="1">
                <a:solidFill>
                  <a:srgbClr val="FF0000"/>
                </a:solidFill>
                <a:latin typeface="Consolas" panose="020B0609020204030204" pitchFamily="49" charset="0"/>
              </a:rPr>
              <a:t>index</a:t>
            </a:r>
            <a:r>
              <a:rPr lang="it-IT" sz="2400" dirty="0"/>
              <a:t> più alto) </a:t>
            </a:r>
          </a:p>
          <a:p>
            <a:r>
              <a:rPr lang="it-IT" sz="2400" dirty="0"/>
              <a:t>a parità di valore viene utilizzato di solito l’ordine nel documento</a:t>
            </a:r>
          </a:p>
          <a:p>
            <a:endParaRPr lang="it-IT" sz="2400" dirty="0"/>
          </a:p>
        </p:txBody>
      </p:sp>
      <p:pic>
        <p:nvPicPr>
          <p:cNvPr id="5" name="Picture 4"/>
          <p:cNvPicPr>
            <a:picLocks noChangeAspect="1"/>
          </p:cNvPicPr>
          <p:nvPr/>
        </p:nvPicPr>
        <p:blipFill>
          <a:blip r:embed="rId3"/>
          <a:stretch>
            <a:fillRect/>
          </a:stretch>
        </p:blipFill>
        <p:spPr>
          <a:xfrm>
            <a:off x="2279576" y="4366950"/>
            <a:ext cx="3672408" cy="1671468"/>
          </a:xfrm>
          <a:prstGeom prst="rect">
            <a:avLst/>
          </a:prstGeom>
        </p:spPr>
      </p:pic>
      <p:pic>
        <p:nvPicPr>
          <p:cNvPr id="7" name="Picture 6"/>
          <p:cNvPicPr>
            <a:picLocks noChangeAspect="1"/>
          </p:cNvPicPr>
          <p:nvPr/>
        </p:nvPicPr>
        <p:blipFill>
          <a:blip r:embed="rId4"/>
          <a:stretch>
            <a:fillRect/>
          </a:stretch>
        </p:blipFill>
        <p:spPr>
          <a:xfrm>
            <a:off x="7536160" y="4365104"/>
            <a:ext cx="3600400" cy="1673314"/>
          </a:xfrm>
          <a:prstGeom prst="rect">
            <a:avLst/>
          </a:prstGeom>
        </p:spPr>
      </p:pic>
      <p:sp>
        <p:nvSpPr>
          <p:cNvPr id="8" name="TextBox 7"/>
          <p:cNvSpPr txBox="1"/>
          <p:nvPr/>
        </p:nvSpPr>
        <p:spPr>
          <a:xfrm>
            <a:off x="2279576" y="6079589"/>
            <a:ext cx="3443858" cy="646331"/>
          </a:xfrm>
          <a:prstGeom prst="rect">
            <a:avLst/>
          </a:prstGeom>
          <a:noFill/>
        </p:spPr>
        <p:txBody>
          <a:bodyPr wrap="square" rtlCol="0">
            <a:spAutoFit/>
          </a:bodyPr>
          <a:lstStyle/>
          <a:p>
            <a:r>
              <a:rPr lang="it-IT" dirty="0">
                <a:latin typeface="Titillium Web" pitchFamily="2" charset="77"/>
                <a:cs typeface="Franklin Gothic Book"/>
              </a:rPr>
              <a:t>Blocco 2 ha un valore di </a:t>
            </a:r>
            <a:r>
              <a:rPr lang="it-IT" dirty="0">
                <a:solidFill>
                  <a:srgbClr val="FF0000"/>
                </a:solidFill>
                <a:latin typeface="Titillium Web" pitchFamily="2" charset="77"/>
                <a:cs typeface="Franklin Gothic Book"/>
              </a:rPr>
              <a:t>z-</a:t>
            </a:r>
            <a:r>
              <a:rPr lang="it-IT" dirty="0" err="1">
                <a:solidFill>
                  <a:srgbClr val="FF0000"/>
                </a:solidFill>
                <a:latin typeface="Titillium Web" pitchFamily="2" charset="77"/>
                <a:cs typeface="Franklin Gothic Book"/>
              </a:rPr>
              <a:t>index</a:t>
            </a:r>
            <a:r>
              <a:rPr lang="it-IT" dirty="0">
                <a:solidFill>
                  <a:srgbClr val="FF0000"/>
                </a:solidFill>
                <a:latin typeface="Titillium Web" pitchFamily="2" charset="77"/>
                <a:cs typeface="Franklin Gothic Book"/>
              </a:rPr>
              <a:t> </a:t>
            </a:r>
            <a:r>
              <a:rPr lang="it-IT" dirty="0">
                <a:latin typeface="Titillium Web" pitchFamily="2" charset="77"/>
                <a:cs typeface="Franklin Gothic Book"/>
              </a:rPr>
              <a:t>maggiore rispetto a Blocco 1</a:t>
            </a:r>
          </a:p>
        </p:txBody>
      </p:sp>
      <p:sp>
        <p:nvSpPr>
          <p:cNvPr id="11" name="TextBox 10"/>
          <p:cNvSpPr txBox="1"/>
          <p:nvPr/>
        </p:nvSpPr>
        <p:spPr>
          <a:xfrm>
            <a:off x="7536160" y="6056547"/>
            <a:ext cx="3443858" cy="646331"/>
          </a:xfrm>
          <a:prstGeom prst="rect">
            <a:avLst/>
          </a:prstGeom>
          <a:noFill/>
        </p:spPr>
        <p:txBody>
          <a:bodyPr wrap="square" rtlCol="0">
            <a:spAutoFit/>
          </a:bodyPr>
          <a:lstStyle/>
          <a:p>
            <a:r>
              <a:rPr lang="it-IT" dirty="0">
                <a:latin typeface="Titillium Web" pitchFamily="2" charset="77"/>
                <a:cs typeface="Franklin Gothic Book"/>
              </a:rPr>
              <a:t>Blocco 1 ha un valore di </a:t>
            </a:r>
            <a:r>
              <a:rPr lang="it-IT" dirty="0">
                <a:solidFill>
                  <a:srgbClr val="FF0000"/>
                </a:solidFill>
                <a:latin typeface="Titillium Web" pitchFamily="2" charset="77"/>
                <a:cs typeface="Franklin Gothic Book"/>
              </a:rPr>
              <a:t>z-</a:t>
            </a:r>
            <a:r>
              <a:rPr lang="it-IT" dirty="0" err="1">
                <a:solidFill>
                  <a:srgbClr val="FF0000"/>
                </a:solidFill>
                <a:latin typeface="Titillium Web" pitchFamily="2" charset="77"/>
                <a:cs typeface="Franklin Gothic Book"/>
              </a:rPr>
              <a:t>index</a:t>
            </a:r>
            <a:r>
              <a:rPr lang="it-IT" dirty="0">
                <a:solidFill>
                  <a:srgbClr val="FF0000"/>
                </a:solidFill>
                <a:latin typeface="Titillium Web" pitchFamily="2" charset="77"/>
                <a:cs typeface="Franklin Gothic Book"/>
              </a:rPr>
              <a:t> </a:t>
            </a:r>
            <a:r>
              <a:rPr lang="it-IT" dirty="0">
                <a:latin typeface="Titillium Web" pitchFamily="2" charset="77"/>
                <a:cs typeface="Franklin Gothic Book"/>
              </a:rPr>
              <a:t>maggiore rispetto a Blocco 2</a:t>
            </a:r>
          </a:p>
        </p:txBody>
      </p:sp>
    </p:spTree>
    <p:extLst>
      <p:ext uri="{BB962C8B-B14F-4D97-AF65-F5344CB8AC3E}">
        <p14:creationId xmlns:p14="http://schemas.microsoft.com/office/powerpoint/2010/main" val="145309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Stili – Float </a:t>
            </a:r>
          </a:p>
        </p:txBody>
      </p:sp>
      <p:sp>
        <p:nvSpPr>
          <p:cNvPr id="3" name="Content Placeholder 2"/>
          <p:cNvSpPr>
            <a:spLocks noGrp="1"/>
          </p:cNvSpPr>
          <p:nvPr>
            <p:ph idx="1"/>
          </p:nvPr>
        </p:nvSpPr>
        <p:spPr>
          <a:xfrm>
            <a:off x="1775520" y="1988840"/>
            <a:ext cx="10081120" cy="4608512"/>
          </a:xfrm>
        </p:spPr>
        <p:txBody>
          <a:bodyPr>
            <a:noAutofit/>
          </a:bodyPr>
          <a:lstStyle/>
          <a:p>
            <a:r>
              <a:rPr lang="it-IT" sz="2600" dirty="0"/>
              <a:t>Questa proprietà è usata per rimuovere un elemento dal normale flusso del documento, spostandolo su uno dei due lati</a:t>
            </a:r>
          </a:p>
          <a:p>
            <a:r>
              <a:rPr lang="it-IT" sz="2600" dirty="0"/>
              <a:t>Gli altri elementi possono «avvolgerlo»</a:t>
            </a:r>
          </a:p>
          <a:p>
            <a:pPr lvl="1"/>
            <a:r>
              <a:rPr lang="it-IT" sz="2600" dirty="0"/>
              <a:t>ovvero circondarlo</a:t>
            </a:r>
          </a:p>
          <a:p>
            <a:r>
              <a:rPr lang="it-IT" sz="2600" dirty="0"/>
              <a:t>Tre possibili valori</a:t>
            </a:r>
          </a:p>
          <a:p>
            <a:pPr lvl="1"/>
            <a:r>
              <a:rPr lang="it-IT" sz="2600" dirty="0">
                <a:solidFill>
                  <a:srgbClr val="0000FF"/>
                </a:solidFill>
                <a:latin typeface="Consolas" panose="020B0609020204030204" pitchFamily="49" charset="0"/>
              </a:rPr>
              <a:t>right</a:t>
            </a:r>
          </a:p>
          <a:p>
            <a:pPr lvl="1"/>
            <a:r>
              <a:rPr lang="it-IT" sz="2600" dirty="0" err="1">
                <a:solidFill>
                  <a:srgbClr val="0000FF"/>
                </a:solidFill>
                <a:latin typeface="Consolas" panose="020B0609020204030204" pitchFamily="49" charset="0"/>
              </a:rPr>
              <a:t>left</a:t>
            </a:r>
            <a:endParaRPr lang="it-IT" sz="2600" dirty="0">
              <a:solidFill>
                <a:srgbClr val="0000FF"/>
              </a:solidFill>
              <a:latin typeface="Consolas" panose="020B0609020204030204" pitchFamily="49" charset="0"/>
            </a:endParaRPr>
          </a:p>
          <a:p>
            <a:pPr lvl="1"/>
            <a:r>
              <a:rPr lang="it-IT" sz="2600" dirty="0">
                <a:solidFill>
                  <a:srgbClr val="0000FF"/>
                </a:solidFill>
                <a:latin typeface="Consolas" panose="020B0609020204030204" pitchFamily="49" charset="0"/>
              </a:rPr>
              <a:t>none</a:t>
            </a:r>
          </a:p>
        </p:txBody>
      </p:sp>
    </p:spTree>
    <p:extLst>
      <p:ext uri="{BB962C8B-B14F-4D97-AF65-F5344CB8AC3E}">
        <p14:creationId xmlns:p14="http://schemas.microsoft.com/office/powerpoint/2010/main" val="83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Stili </a:t>
            </a:r>
            <a:r>
              <a:rPr lang="it-IT"/>
              <a:t>–</a:t>
            </a:r>
            <a:r>
              <a:rPr lang="en-US"/>
              <a:t> Float</a:t>
            </a:r>
            <a:endParaRPr lang="it-IT" dirty="0"/>
          </a:p>
        </p:txBody>
      </p:sp>
      <p:sp>
        <p:nvSpPr>
          <p:cNvPr id="3" name="Content Placeholder 2"/>
          <p:cNvSpPr>
            <a:spLocks noGrp="1"/>
          </p:cNvSpPr>
          <p:nvPr>
            <p:ph idx="1"/>
          </p:nvPr>
        </p:nvSpPr>
        <p:spPr>
          <a:xfrm>
            <a:off x="1775520" y="1988839"/>
            <a:ext cx="10416480" cy="4367511"/>
          </a:xfrm>
        </p:spPr>
        <p:txBody>
          <a:bodyPr>
            <a:noAutofit/>
          </a:bodyPr>
          <a:lstStyle/>
          <a:p>
            <a:r>
              <a:rPr lang="it-IT" sz="2600" dirty="0"/>
              <a:t>Si può applicare il float su più elementi</a:t>
            </a:r>
          </a:p>
          <a:p>
            <a:r>
              <a:rPr lang="it-IT" sz="2600" dirty="0"/>
              <a:t>Il browser si comporta in due modi:</a:t>
            </a:r>
          </a:p>
          <a:p>
            <a:pPr lvl="1"/>
            <a:r>
              <a:rPr lang="it-IT" sz="2600" dirty="0"/>
              <a:t>li addossa fintanto che c’è spazio</a:t>
            </a:r>
          </a:p>
          <a:p>
            <a:pPr lvl="1"/>
            <a:r>
              <a:rPr lang="it-IT" sz="2600" dirty="0"/>
              <a:t>quando lo spazio finisce va a capo</a:t>
            </a:r>
          </a:p>
          <a:p>
            <a:r>
              <a:rPr lang="it-IT" sz="2600" dirty="0"/>
              <a:t>Per evitare l’addossamento si usa la proprietà </a:t>
            </a:r>
            <a:r>
              <a:rPr lang="it-IT" sz="2600" dirty="0" err="1">
                <a:solidFill>
                  <a:srgbClr val="FF0000"/>
                </a:solidFill>
                <a:latin typeface="Consolas" panose="020B0609020204030204" pitchFamily="49" charset="0"/>
              </a:rPr>
              <a:t>clear</a:t>
            </a:r>
            <a:r>
              <a:rPr lang="it-IT" sz="2600" dirty="0"/>
              <a:t>:</a:t>
            </a:r>
          </a:p>
          <a:p>
            <a:pPr lvl="1"/>
            <a:r>
              <a:rPr lang="it-IT" sz="2600" dirty="0">
                <a:solidFill>
                  <a:srgbClr val="0000FF"/>
                </a:solidFill>
                <a:latin typeface="Consolas" panose="020B0609020204030204" pitchFamily="49" charset="0"/>
              </a:rPr>
              <a:t>right, </a:t>
            </a:r>
            <a:r>
              <a:rPr lang="it-IT" sz="2600" dirty="0"/>
              <a:t>no addossamento a destra</a:t>
            </a:r>
          </a:p>
          <a:p>
            <a:pPr lvl="1"/>
            <a:r>
              <a:rPr lang="it-IT" sz="2600" dirty="0" err="1">
                <a:solidFill>
                  <a:srgbClr val="0000FF"/>
                </a:solidFill>
                <a:latin typeface="Consolas" panose="020B0609020204030204" pitchFamily="49" charset="0"/>
              </a:rPr>
              <a:t>left</a:t>
            </a:r>
            <a:r>
              <a:rPr lang="it-IT" sz="2600" dirty="0">
                <a:solidFill>
                  <a:srgbClr val="0000FF"/>
                </a:solidFill>
                <a:latin typeface="Consolas" panose="020B0609020204030204" pitchFamily="49" charset="0"/>
              </a:rPr>
              <a:t>, </a:t>
            </a:r>
            <a:r>
              <a:rPr lang="it-IT" sz="2600" dirty="0"/>
              <a:t>no addossamento a sinistra</a:t>
            </a:r>
          </a:p>
          <a:p>
            <a:pPr lvl="1"/>
            <a:r>
              <a:rPr lang="it-IT" sz="2600" dirty="0" err="1">
                <a:solidFill>
                  <a:srgbClr val="0000FF"/>
                </a:solidFill>
                <a:latin typeface="Consolas" panose="020B0609020204030204" pitchFamily="49" charset="0"/>
              </a:rPr>
              <a:t>both</a:t>
            </a:r>
            <a:r>
              <a:rPr lang="it-IT" sz="2600" dirty="0">
                <a:solidFill>
                  <a:srgbClr val="0000FF"/>
                </a:solidFill>
                <a:latin typeface="Consolas" panose="020B0609020204030204" pitchFamily="49" charset="0"/>
              </a:rPr>
              <a:t>, </a:t>
            </a:r>
            <a:r>
              <a:rPr lang="it-IT" sz="2600" dirty="0"/>
              <a:t>no addossamento a destra e sinistra</a:t>
            </a:r>
          </a:p>
          <a:p>
            <a:pPr lvl="1"/>
            <a:r>
              <a:rPr lang="it-IT" sz="2600" dirty="0">
                <a:solidFill>
                  <a:srgbClr val="0000FF"/>
                </a:solidFill>
                <a:latin typeface="Consolas" panose="020B0609020204030204" pitchFamily="49" charset="0"/>
              </a:rPr>
              <a:t>none</a:t>
            </a:r>
            <a:r>
              <a:rPr lang="it-IT" sz="2600" dirty="0"/>
              <a:t>, consente l’addossamento su entrambi i lati (valore di default) </a:t>
            </a:r>
          </a:p>
        </p:txBody>
      </p:sp>
    </p:spTree>
    <p:extLst>
      <p:ext uri="{BB962C8B-B14F-4D97-AF65-F5344CB8AC3E}">
        <p14:creationId xmlns:p14="http://schemas.microsoft.com/office/powerpoint/2010/main" val="297130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Stili – Float Esempio</a:t>
            </a:r>
            <a:endParaRPr lang="it-IT" dirty="0"/>
          </a:p>
        </p:txBody>
      </p:sp>
      <p:sp>
        <p:nvSpPr>
          <p:cNvPr id="7" name="TextBox 6"/>
          <p:cNvSpPr txBox="1"/>
          <p:nvPr/>
        </p:nvSpPr>
        <p:spPr>
          <a:xfrm>
            <a:off x="9530422" y="2026198"/>
            <a:ext cx="2223686" cy="461665"/>
          </a:xfrm>
          <a:prstGeom prst="rect">
            <a:avLst/>
          </a:prstGeom>
          <a:noFill/>
        </p:spPr>
        <p:txBody>
          <a:bodyPr wrap="none" rtlCol="0">
            <a:spAutoFit/>
          </a:bodyPr>
          <a:lstStyle/>
          <a:p>
            <a:r>
              <a:rPr lang="it-IT" sz="2400" dirty="0">
                <a:solidFill>
                  <a:srgbClr val="000000"/>
                </a:solidFill>
                <a:latin typeface="Consolas" panose="020B0609020204030204" pitchFamily="49" charset="0"/>
              </a:rPr>
              <a:t> </a:t>
            </a:r>
            <a:r>
              <a:rPr lang="it-IT" sz="2400" dirty="0" err="1">
                <a:solidFill>
                  <a:srgbClr val="FF0000"/>
                </a:solidFill>
                <a:latin typeface="Consolas" panose="020B0609020204030204" pitchFamily="49" charset="0"/>
              </a:rPr>
              <a:t>float</a:t>
            </a:r>
            <a:r>
              <a:rPr lang="it-IT" sz="2400" dirty="0" err="1">
                <a:solidFill>
                  <a:srgbClr val="000000"/>
                </a:solidFill>
                <a:latin typeface="Consolas" panose="020B0609020204030204" pitchFamily="49" charset="0"/>
              </a:rPr>
              <a:t>:</a:t>
            </a:r>
            <a:r>
              <a:rPr lang="it-IT" sz="2400" dirty="0" err="1">
                <a:solidFill>
                  <a:srgbClr val="0000FF"/>
                </a:solidFill>
                <a:latin typeface="Consolas" panose="020B0609020204030204" pitchFamily="49" charset="0"/>
              </a:rPr>
              <a:t>none</a:t>
            </a:r>
            <a:r>
              <a:rPr lang="it-IT" sz="2400" dirty="0">
                <a:solidFill>
                  <a:srgbClr val="000000"/>
                </a:solidFill>
                <a:latin typeface="Consolas" panose="020B0609020204030204" pitchFamily="49" charset="0"/>
              </a:rPr>
              <a:t>;</a:t>
            </a:r>
            <a:endParaRPr lang="it-IT" sz="2400" dirty="0"/>
          </a:p>
        </p:txBody>
      </p:sp>
      <p:sp>
        <p:nvSpPr>
          <p:cNvPr id="10" name="TextBox 9"/>
          <p:cNvSpPr txBox="1"/>
          <p:nvPr/>
        </p:nvSpPr>
        <p:spPr>
          <a:xfrm>
            <a:off x="5675020" y="2010049"/>
            <a:ext cx="2223686" cy="461665"/>
          </a:xfrm>
          <a:prstGeom prst="rect">
            <a:avLst/>
          </a:prstGeom>
          <a:noFill/>
        </p:spPr>
        <p:txBody>
          <a:bodyPr wrap="none" rtlCol="0">
            <a:spAutoFit/>
          </a:bodyPr>
          <a:lstStyle/>
          <a:p>
            <a:r>
              <a:rPr lang="it-IT" sz="2400" dirty="0">
                <a:solidFill>
                  <a:srgbClr val="000000"/>
                </a:solidFill>
                <a:latin typeface="Consolas" panose="020B0609020204030204" pitchFamily="49" charset="0"/>
              </a:rPr>
              <a:t> </a:t>
            </a:r>
            <a:r>
              <a:rPr lang="it-IT" sz="2400" dirty="0" err="1">
                <a:solidFill>
                  <a:srgbClr val="FF0000"/>
                </a:solidFill>
                <a:latin typeface="Consolas" panose="020B0609020204030204" pitchFamily="49" charset="0"/>
              </a:rPr>
              <a:t>float</a:t>
            </a:r>
            <a:r>
              <a:rPr lang="it-IT" sz="2400" dirty="0" err="1">
                <a:solidFill>
                  <a:srgbClr val="000000"/>
                </a:solidFill>
                <a:latin typeface="Consolas" panose="020B0609020204030204" pitchFamily="49" charset="0"/>
              </a:rPr>
              <a:t>:</a:t>
            </a:r>
            <a:r>
              <a:rPr lang="it-IT" sz="2400" dirty="0" err="1">
                <a:solidFill>
                  <a:srgbClr val="0000FF"/>
                </a:solidFill>
                <a:latin typeface="Consolas" panose="020B0609020204030204" pitchFamily="49" charset="0"/>
              </a:rPr>
              <a:t>left</a:t>
            </a:r>
            <a:r>
              <a:rPr lang="it-IT" sz="2400" dirty="0">
                <a:solidFill>
                  <a:srgbClr val="000000"/>
                </a:solidFill>
                <a:latin typeface="Consolas" panose="020B0609020204030204" pitchFamily="49" charset="0"/>
              </a:rPr>
              <a:t>;</a:t>
            </a:r>
            <a:endParaRPr lang="it-IT" sz="2400" dirty="0"/>
          </a:p>
        </p:txBody>
      </p:sp>
      <p:sp>
        <p:nvSpPr>
          <p:cNvPr id="11" name="TextBox 10"/>
          <p:cNvSpPr txBox="1"/>
          <p:nvPr/>
        </p:nvSpPr>
        <p:spPr>
          <a:xfrm>
            <a:off x="1708315" y="1940867"/>
            <a:ext cx="2393604" cy="461665"/>
          </a:xfrm>
          <a:prstGeom prst="rect">
            <a:avLst/>
          </a:prstGeom>
          <a:noFill/>
        </p:spPr>
        <p:txBody>
          <a:bodyPr wrap="none" rtlCol="0">
            <a:spAutoFit/>
          </a:bodyPr>
          <a:lstStyle/>
          <a:p>
            <a:r>
              <a:rPr lang="it-IT" sz="2400" dirty="0">
                <a:solidFill>
                  <a:srgbClr val="000000"/>
                </a:solidFill>
                <a:latin typeface="Consolas" panose="020B0609020204030204" pitchFamily="49" charset="0"/>
              </a:rPr>
              <a:t> </a:t>
            </a:r>
            <a:r>
              <a:rPr lang="it-IT" sz="2400" dirty="0" err="1">
                <a:solidFill>
                  <a:srgbClr val="FF0000"/>
                </a:solidFill>
                <a:latin typeface="Consolas" panose="020B0609020204030204" pitchFamily="49" charset="0"/>
              </a:rPr>
              <a:t>float</a:t>
            </a:r>
            <a:r>
              <a:rPr lang="it-IT" sz="2400" dirty="0" err="1">
                <a:solidFill>
                  <a:srgbClr val="000000"/>
                </a:solidFill>
                <a:latin typeface="Consolas" panose="020B0609020204030204" pitchFamily="49" charset="0"/>
              </a:rPr>
              <a:t>:</a:t>
            </a:r>
            <a:r>
              <a:rPr lang="it-IT" sz="2400" dirty="0" err="1">
                <a:solidFill>
                  <a:srgbClr val="0000FF"/>
                </a:solidFill>
                <a:latin typeface="Consolas" panose="020B0609020204030204" pitchFamily="49" charset="0"/>
              </a:rPr>
              <a:t>right</a:t>
            </a:r>
            <a:r>
              <a:rPr lang="it-IT" sz="2400" dirty="0">
                <a:solidFill>
                  <a:srgbClr val="000000"/>
                </a:solidFill>
                <a:latin typeface="Consolas" panose="020B0609020204030204" pitchFamily="49" charset="0"/>
              </a:rPr>
              <a:t>;</a:t>
            </a:r>
            <a:endParaRPr lang="it-IT" sz="2400" dirty="0"/>
          </a:p>
        </p:txBody>
      </p:sp>
      <p:pic>
        <p:nvPicPr>
          <p:cNvPr id="12" name="Immagine 11">
            <a:extLst>
              <a:ext uri="{FF2B5EF4-FFF2-40B4-BE49-F238E27FC236}">
                <a16:creationId xmlns:a16="http://schemas.microsoft.com/office/drawing/2014/main" id="{D8099136-36F5-4F42-94CD-DC74DA0AA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2344" y="2587260"/>
            <a:ext cx="2644369" cy="2903472"/>
          </a:xfrm>
          <a:prstGeom prst="rect">
            <a:avLst/>
          </a:prstGeom>
        </p:spPr>
      </p:pic>
      <p:pic>
        <p:nvPicPr>
          <p:cNvPr id="14" name="Immagine 13">
            <a:extLst>
              <a:ext uri="{FF2B5EF4-FFF2-40B4-BE49-F238E27FC236}">
                <a16:creationId xmlns:a16="http://schemas.microsoft.com/office/drawing/2014/main" id="{D9D523A9-430E-47AB-A6F5-941C25D54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275" y="2587260"/>
            <a:ext cx="2781541" cy="3025402"/>
          </a:xfrm>
          <a:prstGeom prst="rect">
            <a:avLst/>
          </a:prstGeom>
        </p:spPr>
      </p:pic>
      <p:pic>
        <p:nvPicPr>
          <p:cNvPr id="18" name="Immagine 17">
            <a:extLst>
              <a:ext uri="{FF2B5EF4-FFF2-40B4-BE49-F238E27FC236}">
                <a16:creationId xmlns:a16="http://schemas.microsoft.com/office/drawing/2014/main" id="{CA3A93F7-7A90-4267-8117-93A0B7C13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7928" y="2587260"/>
            <a:ext cx="2743438" cy="3025402"/>
          </a:xfrm>
          <a:prstGeom prst="rect">
            <a:avLst/>
          </a:prstGeom>
        </p:spPr>
      </p:pic>
    </p:spTree>
    <p:extLst>
      <p:ext uri="{BB962C8B-B14F-4D97-AF65-F5344CB8AC3E}">
        <p14:creationId xmlns:p14="http://schemas.microsoft.com/office/powerpoint/2010/main" val="26406447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Stili - Float Esempio</a:t>
            </a:r>
            <a:endParaRPr lang="it-IT" dirty="0"/>
          </a:p>
        </p:txBody>
      </p:sp>
      <p:pic>
        <p:nvPicPr>
          <p:cNvPr id="12" name="Immagine 11">
            <a:extLst>
              <a:ext uri="{FF2B5EF4-FFF2-40B4-BE49-F238E27FC236}">
                <a16:creationId xmlns:a16="http://schemas.microsoft.com/office/drawing/2014/main" id="{BC7F42C7-DC46-4AD9-A144-4C826F85E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825" y="2015905"/>
            <a:ext cx="6035563" cy="1074513"/>
          </a:xfrm>
          <a:prstGeom prst="rect">
            <a:avLst/>
          </a:prstGeom>
        </p:spPr>
      </p:pic>
      <p:pic>
        <p:nvPicPr>
          <p:cNvPr id="16" name="Immagine 15">
            <a:extLst>
              <a:ext uri="{FF2B5EF4-FFF2-40B4-BE49-F238E27FC236}">
                <a16:creationId xmlns:a16="http://schemas.microsoft.com/office/drawing/2014/main" id="{19EA061F-7440-4A96-8E19-90F7DFF39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6559" y="3719269"/>
            <a:ext cx="2690093" cy="2819644"/>
          </a:xfrm>
          <a:prstGeom prst="rect">
            <a:avLst/>
          </a:prstGeom>
        </p:spPr>
      </p:pic>
    </p:spTree>
    <p:extLst>
      <p:ext uri="{BB962C8B-B14F-4D97-AF65-F5344CB8AC3E}">
        <p14:creationId xmlns:p14="http://schemas.microsoft.com/office/powerpoint/2010/main" val="1903041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Layout </a:t>
            </a:r>
            <a:r>
              <a:rPr lang="it-IT" dirty="0"/>
              <a:t>P</a:t>
            </a:r>
            <a:r>
              <a:rPr lang="it-IT"/>
              <a:t>atterns</a:t>
            </a:r>
            <a:endParaRPr lang="it-IT" dirty="0"/>
          </a:p>
        </p:txBody>
      </p:sp>
      <p:sp>
        <p:nvSpPr>
          <p:cNvPr id="3" name="Content Placeholder 2"/>
          <p:cNvSpPr>
            <a:spLocks noGrp="1"/>
          </p:cNvSpPr>
          <p:nvPr>
            <p:ph idx="1"/>
          </p:nvPr>
        </p:nvSpPr>
        <p:spPr>
          <a:xfrm>
            <a:off x="1775520" y="1988840"/>
            <a:ext cx="10416480" cy="4752528"/>
          </a:xfrm>
        </p:spPr>
        <p:txBody>
          <a:bodyPr>
            <a:normAutofit/>
          </a:bodyPr>
          <a:lstStyle/>
          <a:p>
            <a:r>
              <a:rPr lang="it-IT" sz="2600" dirty="0"/>
              <a:t>Sono degli schemi ricorrenti usati per strutturare le pagine</a:t>
            </a:r>
          </a:p>
          <a:p>
            <a:r>
              <a:rPr lang="it-IT" sz="2600" dirty="0"/>
              <a:t>Esistono tantissimi design per le pagine web. I principali sono:</a:t>
            </a:r>
          </a:p>
          <a:p>
            <a:pPr lvl="1"/>
            <a:r>
              <a:rPr lang="it-IT" sz="2600" dirty="0"/>
              <a:t>Layout Fluido</a:t>
            </a:r>
          </a:p>
          <a:p>
            <a:pPr lvl="1"/>
            <a:r>
              <a:rPr lang="it-IT" sz="2600" dirty="0"/>
              <a:t>Layout Fisso</a:t>
            </a:r>
          </a:p>
          <a:p>
            <a:r>
              <a:rPr lang="it-IT" sz="2600" dirty="0"/>
              <a:t>Ognuno con tre varianti:</a:t>
            </a:r>
          </a:p>
          <a:p>
            <a:pPr lvl="1"/>
            <a:r>
              <a:rPr lang="it-IT" sz="2600" dirty="0"/>
              <a:t>Due colonne, barra di navigazione a sinistra</a:t>
            </a:r>
          </a:p>
          <a:p>
            <a:pPr lvl="1"/>
            <a:r>
              <a:rPr lang="it-IT" sz="2600" dirty="0"/>
              <a:t>Due colonne, barra di navigazione a destra</a:t>
            </a:r>
          </a:p>
          <a:p>
            <a:pPr lvl="1"/>
            <a:r>
              <a:rPr lang="it-IT" sz="2600" dirty="0"/>
              <a:t>Tre colonne</a:t>
            </a:r>
          </a:p>
        </p:txBody>
      </p:sp>
    </p:spTree>
    <p:extLst>
      <p:ext uri="{BB962C8B-B14F-4D97-AF65-F5344CB8AC3E}">
        <p14:creationId xmlns:p14="http://schemas.microsoft.com/office/powerpoint/2010/main" val="375749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z="3200" dirty="0"/>
              <a:t>Le parti tipiche di una pagina web</a:t>
            </a:r>
          </a:p>
        </p:txBody>
      </p:sp>
      <p:grpSp>
        <p:nvGrpSpPr>
          <p:cNvPr id="7" name="Group 6">
            <a:extLst>
              <a:ext uri="{FF2B5EF4-FFF2-40B4-BE49-F238E27FC236}">
                <a16:creationId xmlns:a16="http://schemas.microsoft.com/office/drawing/2014/main" id="{652E7FE6-716E-4EB1-B693-0007BEA1AFAE}"/>
              </a:ext>
            </a:extLst>
          </p:cNvPr>
          <p:cNvGrpSpPr/>
          <p:nvPr/>
        </p:nvGrpSpPr>
        <p:grpSpPr>
          <a:xfrm>
            <a:off x="2999656" y="1355844"/>
            <a:ext cx="6912768" cy="5508452"/>
            <a:chOff x="5778748" y="353762"/>
            <a:chExt cx="9318252" cy="7425266"/>
          </a:xfrm>
        </p:grpSpPr>
        <p:sp>
          <p:nvSpPr>
            <p:cNvPr id="14" name="Rectangle 13">
              <a:extLst>
                <a:ext uri="{FF2B5EF4-FFF2-40B4-BE49-F238E27FC236}">
                  <a16:creationId xmlns:a16="http://schemas.microsoft.com/office/drawing/2014/main" id="{76C06E5A-76AF-49D2-9272-B3AA21316597}"/>
                </a:ext>
              </a:extLst>
            </p:cNvPr>
            <p:cNvSpPr/>
            <p:nvPr/>
          </p:nvSpPr>
          <p:spPr>
            <a:xfrm>
              <a:off x="5807969" y="1628800"/>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SIDEBAR</a:t>
              </a:r>
            </a:p>
          </p:txBody>
        </p:sp>
        <p:sp>
          <p:nvSpPr>
            <p:cNvPr id="21" name="Rectangle 20">
              <a:extLst>
                <a:ext uri="{FF2B5EF4-FFF2-40B4-BE49-F238E27FC236}">
                  <a16:creationId xmlns:a16="http://schemas.microsoft.com/office/drawing/2014/main" id="{8B0C4A95-0A72-4BF1-A637-03CA2977444B}"/>
                </a:ext>
              </a:extLst>
            </p:cNvPr>
            <p:cNvSpPr/>
            <p:nvPr/>
          </p:nvSpPr>
          <p:spPr>
            <a:xfrm>
              <a:off x="13080776" y="1628676"/>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SIDEBAR</a:t>
              </a:r>
            </a:p>
          </p:txBody>
        </p:sp>
        <p:sp>
          <p:nvSpPr>
            <p:cNvPr id="22" name="Rectangle 21">
              <a:extLst>
                <a:ext uri="{FF2B5EF4-FFF2-40B4-BE49-F238E27FC236}">
                  <a16:creationId xmlns:a16="http://schemas.microsoft.com/office/drawing/2014/main" id="{9A890AE1-9B52-41DB-BC22-D4679B01B8BE}"/>
                </a:ext>
              </a:extLst>
            </p:cNvPr>
            <p:cNvSpPr/>
            <p:nvPr/>
          </p:nvSpPr>
          <p:spPr>
            <a:xfrm>
              <a:off x="7970453" y="1629048"/>
              <a:ext cx="5020815" cy="4875438"/>
            </a:xfrm>
            <a:prstGeom prst="rect">
              <a:avLst/>
            </a:prstGeom>
            <a:solidFill>
              <a:schemeClr val="accent2">
                <a:lumMod val="40000"/>
                <a:lumOff val="60000"/>
              </a:scheme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dirty="0">
                  <a:solidFill>
                    <a:schemeClr val="tx1"/>
                  </a:solidFill>
                </a:rPr>
                <a:t>CONTENT</a:t>
              </a:r>
            </a:p>
          </p:txBody>
        </p:sp>
        <p:sp>
          <p:nvSpPr>
            <p:cNvPr id="23" name="Rectangle 22">
              <a:extLst>
                <a:ext uri="{FF2B5EF4-FFF2-40B4-BE49-F238E27FC236}">
                  <a16:creationId xmlns:a16="http://schemas.microsoft.com/office/drawing/2014/main" id="{0CE250DE-3D19-44C8-8A98-F0162A80E687}"/>
                </a:ext>
              </a:extLst>
            </p:cNvPr>
            <p:cNvSpPr/>
            <p:nvPr/>
          </p:nvSpPr>
          <p:spPr>
            <a:xfrm>
              <a:off x="5798096" y="353762"/>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dirty="0">
                  <a:solidFill>
                    <a:schemeClr val="tx1"/>
                  </a:solidFill>
                </a:rPr>
                <a:t>HEADER</a:t>
              </a:r>
            </a:p>
          </p:txBody>
        </p:sp>
        <p:sp>
          <p:nvSpPr>
            <p:cNvPr id="24" name="Rectangle 23">
              <a:extLst>
                <a:ext uri="{FF2B5EF4-FFF2-40B4-BE49-F238E27FC236}">
                  <a16:creationId xmlns:a16="http://schemas.microsoft.com/office/drawing/2014/main" id="{3C3251C2-E444-44A6-8107-7C7647C2C7C0}"/>
                </a:ext>
              </a:extLst>
            </p:cNvPr>
            <p:cNvSpPr/>
            <p:nvPr/>
          </p:nvSpPr>
          <p:spPr>
            <a:xfrm>
              <a:off x="5778748" y="6698908"/>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dirty="0">
                  <a:solidFill>
                    <a:schemeClr val="tx1"/>
                  </a:solidFill>
                </a:rPr>
                <a:t>FOOTER</a:t>
              </a:r>
            </a:p>
          </p:txBody>
        </p:sp>
      </p:grpSp>
    </p:spTree>
    <p:extLst>
      <p:ext uri="{BB962C8B-B14F-4D97-AF65-F5344CB8AC3E}">
        <p14:creationId xmlns:p14="http://schemas.microsoft.com/office/powerpoint/2010/main" val="10365664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p>
            <a:r>
              <a:rPr lang="en-US" dirty="0"/>
              <a:t>Layout </a:t>
            </a:r>
            <a:r>
              <a:rPr lang="en-US" dirty="0" err="1"/>
              <a:t>Fluido</a:t>
            </a:r>
            <a:endParaRPr lang="it-IT" dirty="0"/>
          </a:p>
        </p:txBody>
      </p:sp>
      <p:sp>
        <p:nvSpPr>
          <p:cNvPr id="3" name="Content Placeholder 2"/>
          <p:cNvSpPr>
            <a:spLocks noGrp="1"/>
          </p:cNvSpPr>
          <p:nvPr>
            <p:ph idx="1"/>
          </p:nvPr>
        </p:nvSpPr>
        <p:spPr>
          <a:xfrm>
            <a:off x="1487489" y="1955206"/>
            <a:ext cx="10513168" cy="720080"/>
          </a:xfrm>
        </p:spPr>
        <p:txBody>
          <a:bodyPr>
            <a:normAutofit fontScale="92500" lnSpcReduction="20000"/>
          </a:bodyPr>
          <a:lstStyle/>
          <a:p>
            <a:pPr marL="0" indent="0">
              <a:buNone/>
            </a:pPr>
            <a:r>
              <a:rPr lang="it-IT" sz="2800" dirty="0"/>
              <a:t>Si ridimensiona a seconda della larghezza della finestra del browser</a:t>
            </a:r>
          </a:p>
        </p:txBody>
      </p:sp>
      <p:pic>
        <p:nvPicPr>
          <p:cNvPr id="10244" name="Picture 4" descr="Fluid Layouts.PNG">
            <a:extLst>
              <a:ext uri="{FF2B5EF4-FFF2-40B4-BE49-F238E27FC236}">
                <a16:creationId xmlns:a16="http://schemas.microsoft.com/office/drawing/2014/main" id="{164851FA-4F5A-4D12-B60C-7A5C830EB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44" y="2348880"/>
            <a:ext cx="5829435" cy="4372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0559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Layout fluido</a:t>
            </a:r>
          </a:p>
        </p:txBody>
      </p:sp>
      <p:grpSp>
        <p:nvGrpSpPr>
          <p:cNvPr id="6" name="Group 5">
            <a:extLst>
              <a:ext uri="{FF2B5EF4-FFF2-40B4-BE49-F238E27FC236}">
                <a16:creationId xmlns:a16="http://schemas.microsoft.com/office/drawing/2014/main" id="{C9ABCC7E-697C-4970-8390-DEAA03B18049}"/>
              </a:ext>
            </a:extLst>
          </p:cNvPr>
          <p:cNvGrpSpPr/>
          <p:nvPr/>
        </p:nvGrpSpPr>
        <p:grpSpPr>
          <a:xfrm>
            <a:off x="5334399" y="362877"/>
            <a:ext cx="6527246" cy="7098571"/>
            <a:chOff x="1371600" y="1476451"/>
            <a:chExt cx="4876800" cy="4876800"/>
          </a:xfrm>
        </p:grpSpPr>
        <p:pic>
          <p:nvPicPr>
            <p:cNvPr id="11266" name="Picture 2" descr="Risultati immagini per monitor png">
              <a:extLst>
                <a:ext uri="{FF2B5EF4-FFF2-40B4-BE49-F238E27FC236}">
                  <a16:creationId xmlns:a16="http://schemas.microsoft.com/office/drawing/2014/main" id="{4211821E-56E9-4FD1-9649-F4EA88836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7645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18E33B4-FE2C-4F9F-B33B-6024B50BB256}"/>
                </a:ext>
              </a:extLst>
            </p:cNvPr>
            <p:cNvSpPr/>
            <p:nvPr/>
          </p:nvSpPr>
          <p:spPr>
            <a:xfrm>
              <a:off x="1685764" y="2257766"/>
              <a:ext cx="4248471" cy="2375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59" name="Group 58">
            <a:extLst>
              <a:ext uri="{FF2B5EF4-FFF2-40B4-BE49-F238E27FC236}">
                <a16:creationId xmlns:a16="http://schemas.microsoft.com/office/drawing/2014/main" id="{09DF97E6-6307-46B8-84A8-19AF70BC387D}"/>
              </a:ext>
            </a:extLst>
          </p:cNvPr>
          <p:cNvGrpSpPr/>
          <p:nvPr/>
        </p:nvGrpSpPr>
        <p:grpSpPr>
          <a:xfrm>
            <a:off x="677160" y="2039955"/>
            <a:ext cx="4876800" cy="4876800"/>
            <a:chOff x="1371600" y="1476451"/>
            <a:chExt cx="4876800" cy="4876800"/>
          </a:xfrm>
        </p:grpSpPr>
        <p:pic>
          <p:nvPicPr>
            <p:cNvPr id="66" name="Picture 2" descr="Risultati immagini per monitor png">
              <a:extLst>
                <a:ext uri="{FF2B5EF4-FFF2-40B4-BE49-F238E27FC236}">
                  <a16:creationId xmlns:a16="http://schemas.microsoft.com/office/drawing/2014/main" id="{B14F471C-290E-455E-8230-0F2BF120F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7645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E18FB63E-E4B5-48F0-84C7-D36FD658A420}"/>
                </a:ext>
              </a:extLst>
            </p:cNvPr>
            <p:cNvSpPr/>
            <p:nvPr/>
          </p:nvSpPr>
          <p:spPr>
            <a:xfrm>
              <a:off x="1685764" y="2257766"/>
              <a:ext cx="4248471" cy="2375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68" name="Group 67">
            <a:extLst>
              <a:ext uri="{FF2B5EF4-FFF2-40B4-BE49-F238E27FC236}">
                <a16:creationId xmlns:a16="http://schemas.microsoft.com/office/drawing/2014/main" id="{AFC48C6B-E39E-4DE1-9288-5514B27351B6}"/>
              </a:ext>
            </a:extLst>
          </p:cNvPr>
          <p:cNvGrpSpPr/>
          <p:nvPr/>
        </p:nvGrpSpPr>
        <p:grpSpPr>
          <a:xfrm>
            <a:off x="1081393" y="2887142"/>
            <a:ext cx="4006026" cy="2243327"/>
            <a:chOff x="5778748" y="353762"/>
            <a:chExt cx="9318252" cy="7425266"/>
          </a:xfrm>
        </p:grpSpPr>
        <p:sp>
          <p:nvSpPr>
            <p:cNvPr id="69" name="Rectangle 68">
              <a:extLst>
                <a:ext uri="{FF2B5EF4-FFF2-40B4-BE49-F238E27FC236}">
                  <a16:creationId xmlns:a16="http://schemas.microsoft.com/office/drawing/2014/main" id="{B082B230-94AE-4C42-A6E8-D371687975C6}"/>
                </a:ext>
              </a:extLst>
            </p:cNvPr>
            <p:cNvSpPr/>
            <p:nvPr/>
          </p:nvSpPr>
          <p:spPr>
            <a:xfrm>
              <a:off x="5807969" y="1628800"/>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solidFill>
                    <a:schemeClr val="tx1"/>
                  </a:solidFill>
                </a:rPr>
                <a:t>SIDEBAR</a:t>
              </a:r>
            </a:p>
          </p:txBody>
        </p:sp>
        <p:sp>
          <p:nvSpPr>
            <p:cNvPr id="70" name="Rectangle 69">
              <a:extLst>
                <a:ext uri="{FF2B5EF4-FFF2-40B4-BE49-F238E27FC236}">
                  <a16:creationId xmlns:a16="http://schemas.microsoft.com/office/drawing/2014/main" id="{3B8D8A9F-52E5-4AAB-9D57-F9387A5E958C}"/>
                </a:ext>
              </a:extLst>
            </p:cNvPr>
            <p:cNvSpPr/>
            <p:nvPr/>
          </p:nvSpPr>
          <p:spPr>
            <a:xfrm>
              <a:off x="13080776" y="1628676"/>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solidFill>
                    <a:schemeClr val="tx1"/>
                  </a:solidFill>
                </a:rPr>
                <a:t>SIDEBAR</a:t>
              </a:r>
            </a:p>
          </p:txBody>
        </p:sp>
        <p:sp>
          <p:nvSpPr>
            <p:cNvPr id="71" name="Rectangle 70">
              <a:extLst>
                <a:ext uri="{FF2B5EF4-FFF2-40B4-BE49-F238E27FC236}">
                  <a16:creationId xmlns:a16="http://schemas.microsoft.com/office/drawing/2014/main" id="{BDDCC202-5107-4113-AFEF-758A76E9AD2F}"/>
                </a:ext>
              </a:extLst>
            </p:cNvPr>
            <p:cNvSpPr/>
            <p:nvPr/>
          </p:nvSpPr>
          <p:spPr>
            <a:xfrm>
              <a:off x="7970453" y="1629048"/>
              <a:ext cx="5020815" cy="4875438"/>
            </a:xfrm>
            <a:prstGeom prst="rect">
              <a:avLst/>
            </a:prstGeom>
            <a:solidFill>
              <a:schemeClr val="accent2">
                <a:lumMod val="40000"/>
                <a:lumOff val="60000"/>
              </a:scheme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CONTENT</a:t>
              </a:r>
            </a:p>
          </p:txBody>
        </p:sp>
        <p:sp>
          <p:nvSpPr>
            <p:cNvPr id="72" name="Rectangle 71">
              <a:extLst>
                <a:ext uri="{FF2B5EF4-FFF2-40B4-BE49-F238E27FC236}">
                  <a16:creationId xmlns:a16="http://schemas.microsoft.com/office/drawing/2014/main" id="{74D5EC46-F1B0-4E7C-BB65-CC3C07641E6D}"/>
                </a:ext>
              </a:extLst>
            </p:cNvPr>
            <p:cNvSpPr/>
            <p:nvPr/>
          </p:nvSpPr>
          <p:spPr>
            <a:xfrm>
              <a:off x="5798096" y="353762"/>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HEADER</a:t>
              </a:r>
            </a:p>
          </p:txBody>
        </p:sp>
        <p:sp>
          <p:nvSpPr>
            <p:cNvPr id="73" name="Rectangle 72">
              <a:extLst>
                <a:ext uri="{FF2B5EF4-FFF2-40B4-BE49-F238E27FC236}">
                  <a16:creationId xmlns:a16="http://schemas.microsoft.com/office/drawing/2014/main" id="{CC6566DE-4EF2-48A8-AF73-DA1F50B6D1FB}"/>
                </a:ext>
              </a:extLst>
            </p:cNvPr>
            <p:cNvSpPr/>
            <p:nvPr/>
          </p:nvSpPr>
          <p:spPr>
            <a:xfrm>
              <a:off x="5778748" y="6698908"/>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FOOTER</a:t>
              </a:r>
            </a:p>
          </p:txBody>
        </p:sp>
      </p:grpSp>
      <p:grpSp>
        <p:nvGrpSpPr>
          <p:cNvPr id="87" name="Group 86">
            <a:extLst>
              <a:ext uri="{FF2B5EF4-FFF2-40B4-BE49-F238E27FC236}">
                <a16:creationId xmlns:a16="http://schemas.microsoft.com/office/drawing/2014/main" id="{5D49EFAF-F8A0-4B31-AA75-B0848212970F}"/>
              </a:ext>
            </a:extLst>
          </p:cNvPr>
          <p:cNvGrpSpPr/>
          <p:nvPr/>
        </p:nvGrpSpPr>
        <p:grpSpPr>
          <a:xfrm>
            <a:off x="5836891" y="1549302"/>
            <a:ext cx="5522259" cy="3369017"/>
            <a:chOff x="5778748" y="353762"/>
            <a:chExt cx="9318252" cy="7425266"/>
          </a:xfrm>
        </p:grpSpPr>
        <p:sp>
          <p:nvSpPr>
            <p:cNvPr id="88" name="Rectangle 87">
              <a:extLst>
                <a:ext uri="{FF2B5EF4-FFF2-40B4-BE49-F238E27FC236}">
                  <a16:creationId xmlns:a16="http://schemas.microsoft.com/office/drawing/2014/main" id="{B92E0415-41A1-46A2-BED7-A5FC8836B9A0}"/>
                </a:ext>
              </a:extLst>
            </p:cNvPr>
            <p:cNvSpPr/>
            <p:nvPr/>
          </p:nvSpPr>
          <p:spPr>
            <a:xfrm>
              <a:off x="5807969" y="1628800"/>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solidFill>
                    <a:schemeClr val="tx1"/>
                  </a:solidFill>
                </a:rPr>
                <a:t>SIDEBAR</a:t>
              </a:r>
            </a:p>
          </p:txBody>
        </p:sp>
        <p:sp>
          <p:nvSpPr>
            <p:cNvPr id="89" name="Rectangle 88">
              <a:extLst>
                <a:ext uri="{FF2B5EF4-FFF2-40B4-BE49-F238E27FC236}">
                  <a16:creationId xmlns:a16="http://schemas.microsoft.com/office/drawing/2014/main" id="{777E4FB8-2FA9-48AA-A199-C4FC0CD655F2}"/>
                </a:ext>
              </a:extLst>
            </p:cNvPr>
            <p:cNvSpPr/>
            <p:nvPr/>
          </p:nvSpPr>
          <p:spPr>
            <a:xfrm>
              <a:off x="13080776" y="1628676"/>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solidFill>
                    <a:schemeClr val="tx1"/>
                  </a:solidFill>
                </a:rPr>
                <a:t>SIDEBAR</a:t>
              </a:r>
            </a:p>
          </p:txBody>
        </p:sp>
        <p:sp>
          <p:nvSpPr>
            <p:cNvPr id="90" name="Rectangle 89">
              <a:extLst>
                <a:ext uri="{FF2B5EF4-FFF2-40B4-BE49-F238E27FC236}">
                  <a16:creationId xmlns:a16="http://schemas.microsoft.com/office/drawing/2014/main" id="{042B46E0-4EC2-4D73-9C0A-58BB88AE5585}"/>
                </a:ext>
              </a:extLst>
            </p:cNvPr>
            <p:cNvSpPr/>
            <p:nvPr/>
          </p:nvSpPr>
          <p:spPr>
            <a:xfrm>
              <a:off x="7970453" y="1629048"/>
              <a:ext cx="5020815" cy="4875438"/>
            </a:xfrm>
            <a:prstGeom prst="rect">
              <a:avLst/>
            </a:prstGeom>
            <a:solidFill>
              <a:schemeClr val="accent2">
                <a:lumMod val="40000"/>
                <a:lumOff val="60000"/>
              </a:scheme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CONTENT</a:t>
              </a:r>
            </a:p>
          </p:txBody>
        </p:sp>
        <p:sp>
          <p:nvSpPr>
            <p:cNvPr id="91" name="Rectangle 90">
              <a:extLst>
                <a:ext uri="{FF2B5EF4-FFF2-40B4-BE49-F238E27FC236}">
                  <a16:creationId xmlns:a16="http://schemas.microsoft.com/office/drawing/2014/main" id="{BC17AC9D-49B9-4CFF-B017-7CCA7F2878A1}"/>
                </a:ext>
              </a:extLst>
            </p:cNvPr>
            <p:cNvSpPr/>
            <p:nvPr/>
          </p:nvSpPr>
          <p:spPr>
            <a:xfrm>
              <a:off x="5798096" y="353762"/>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HEADER</a:t>
              </a:r>
            </a:p>
          </p:txBody>
        </p:sp>
        <p:sp>
          <p:nvSpPr>
            <p:cNvPr id="92" name="Rectangle 91">
              <a:extLst>
                <a:ext uri="{FF2B5EF4-FFF2-40B4-BE49-F238E27FC236}">
                  <a16:creationId xmlns:a16="http://schemas.microsoft.com/office/drawing/2014/main" id="{2E5AAF47-F839-471E-ACD5-CB253EA380C8}"/>
                </a:ext>
              </a:extLst>
            </p:cNvPr>
            <p:cNvSpPr/>
            <p:nvPr/>
          </p:nvSpPr>
          <p:spPr>
            <a:xfrm>
              <a:off x="5778748" y="6698908"/>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FOOTER</a:t>
              </a:r>
            </a:p>
          </p:txBody>
        </p:sp>
      </p:grpSp>
    </p:spTree>
    <p:extLst>
      <p:ext uri="{BB962C8B-B14F-4D97-AF65-F5344CB8AC3E}">
        <p14:creationId xmlns:p14="http://schemas.microsoft.com/office/powerpoint/2010/main" val="27074145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Layout Fisso</a:t>
            </a:r>
          </a:p>
        </p:txBody>
      </p:sp>
      <p:sp>
        <p:nvSpPr>
          <p:cNvPr id="3" name="Content Placeholder 2"/>
          <p:cNvSpPr>
            <a:spLocks noGrp="1"/>
          </p:cNvSpPr>
          <p:nvPr>
            <p:ph idx="1"/>
          </p:nvPr>
        </p:nvSpPr>
        <p:spPr>
          <a:xfrm>
            <a:off x="1711896" y="1403898"/>
            <a:ext cx="9784704" cy="681604"/>
          </a:xfrm>
        </p:spPr>
        <p:txBody>
          <a:bodyPr>
            <a:noAutofit/>
          </a:bodyPr>
          <a:lstStyle/>
          <a:p>
            <a:pPr marL="0" indent="0">
              <a:buNone/>
            </a:pPr>
            <a:r>
              <a:rPr lang="it-IT" sz="2600" dirty="0"/>
              <a:t>La larghezza della pagina rimane costante</a:t>
            </a:r>
          </a:p>
        </p:txBody>
      </p:sp>
      <p:pic>
        <p:nvPicPr>
          <p:cNvPr id="10" name="Picture 9">
            <a:extLst>
              <a:ext uri="{FF2B5EF4-FFF2-40B4-BE49-F238E27FC236}">
                <a16:creationId xmlns:a16="http://schemas.microsoft.com/office/drawing/2014/main" id="{30D417A2-DCF9-4D68-9051-F259391BF8ED}"/>
              </a:ext>
            </a:extLst>
          </p:cNvPr>
          <p:cNvPicPr>
            <a:picLocks noChangeAspect="1"/>
          </p:cNvPicPr>
          <p:nvPr/>
        </p:nvPicPr>
        <p:blipFill rotWithShape="1">
          <a:blip r:embed="rId3"/>
          <a:srcRect t="14300" b="5900"/>
          <a:stretch/>
        </p:blipFill>
        <p:spPr>
          <a:xfrm>
            <a:off x="1191455" y="2085502"/>
            <a:ext cx="7700211" cy="3456384"/>
          </a:xfrm>
          <a:prstGeom prst="rect">
            <a:avLst/>
          </a:prstGeom>
        </p:spPr>
      </p:pic>
      <p:pic>
        <p:nvPicPr>
          <p:cNvPr id="8" name="Picture 7">
            <a:extLst>
              <a:ext uri="{FF2B5EF4-FFF2-40B4-BE49-F238E27FC236}">
                <a16:creationId xmlns:a16="http://schemas.microsoft.com/office/drawing/2014/main" id="{13108C12-6365-42D1-B4EC-93E2914C983F}"/>
              </a:ext>
            </a:extLst>
          </p:cNvPr>
          <p:cNvPicPr>
            <a:picLocks noChangeAspect="1"/>
          </p:cNvPicPr>
          <p:nvPr/>
        </p:nvPicPr>
        <p:blipFill rotWithShape="1">
          <a:blip r:embed="rId4"/>
          <a:srcRect t="14300" b="5900"/>
          <a:stretch/>
        </p:blipFill>
        <p:spPr>
          <a:xfrm>
            <a:off x="5807968" y="4116164"/>
            <a:ext cx="6167397" cy="2768352"/>
          </a:xfrm>
          <a:prstGeom prst="rect">
            <a:avLst/>
          </a:prstGeom>
        </p:spPr>
      </p:pic>
      <p:cxnSp>
        <p:nvCxnSpPr>
          <p:cNvPr id="12" name="Straight Arrow Connector 11">
            <a:extLst>
              <a:ext uri="{FF2B5EF4-FFF2-40B4-BE49-F238E27FC236}">
                <a16:creationId xmlns:a16="http://schemas.microsoft.com/office/drawing/2014/main" id="{6416F7BB-3E87-44D9-AE68-6AB029985664}"/>
              </a:ext>
            </a:extLst>
          </p:cNvPr>
          <p:cNvCxnSpPr>
            <a:cxnSpLocks/>
          </p:cNvCxnSpPr>
          <p:nvPr/>
        </p:nvCxnSpPr>
        <p:spPr>
          <a:xfrm>
            <a:off x="9264352" y="3813694"/>
            <a:ext cx="2232248" cy="0"/>
          </a:xfrm>
          <a:prstGeom prst="straightConnector1">
            <a:avLst/>
          </a:prstGeom>
          <a:ln w="38100">
            <a:solidFill>
              <a:srgbClr val="1F497D"/>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3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Selettori - Universale </a:t>
            </a:r>
            <a:endParaRPr lang="it-IT" dirty="0"/>
          </a:p>
        </p:txBody>
      </p:sp>
      <p:sp>
        <p:nvSpPr>
          <p:cNvPr id="3" name="Content Placeholder 2"/>
          <p:cNvSpPr>
            <a:spLocks noGrp="1"/>
          </p:cNvSpPr>
          <p:nvPr>
            <p:ph idx="1"/>
          </p:nvPr>
        </p:nvSpPr>
        <p:spPr>
          <a:xfrm>
            <a:off x="1777944" y="1988840"/>
            <a:ext cx="10078696" cy="1497926"/>
          </a:xfrm>
        </p:spPr>
        <p:txBody>
          <a:bodyPr>
            <a:noAutofit/>
          </a:bodyPr>
          <a:lstStyle/>
          <a:p>
            <a:r>
              <a:rPr lang="it-IT" sz="2600" dirty="0"/>
              <a:t>Si indica con il simbolo </a:t>
            </a:r>
            <a:r>
              <a:rPr lang="it-IT" sz="2600" dirty="0">
                <a:solidFill>
                  <a:srgbClr val="800000"/>
                </a:solidFill>
              </a:rPr>
              <a:t>*</a:t>
            </a:r>
            <a:endParaRPr lang="it-IT" sz="2600" dirty="0"/>
          </a:p>
          <a:p>
            <a:r>
              <a:rPr lang="it-IT" sz="2600" dirty="0"/>
              <a:t>Seleziona tutti gli elementi presenti nella pagina web</a:t>
            </a:r>
          </a:p>
          <a:p>
            <a:pPr lvl="1"/>
            <a:r>
              <a:rPr lang="it-IT" sz="2600" dirty="0"/>
              <a:t>è però possibile applicare delle condizioni</a:t>
            </a:r>
          </a:p>
        </p:txBody>
      </p:sp>
      <p:sp>
        <p:nvSpPr>
          <p:cNvPr id="5" name="TextBox 4"/>
          <p:cNvSpPr txBox="1"/>
          <p:nvPr/>
        </p:nvSpPr>
        <p:spPr>
          <a:xfrm>
            <a:off x="3194462" y="4149080"/>
            <a:ext cx="5955476" cy="1631216"/>
          </a:xfrm>
          <a:prstGeom prst="rect">
            <a:avLst/>
          </a:prstGeom>
          <a:noFill/>
        </p:spPr>
        <p:txBody>
          <a:bodyPr wrap="square" rtlCol="0">
            <a:spAutoFit/>
          </a:bodyPr>
          <a:lstStyle/>
          <a:p>
            <a:r>
              <a:rPr lang="en-US" sz="4000" dirty="0">
                <a:solidFill>
                  <a:srgbClr val="800000"/>
                </a:solidFill>
                <a:latin typeface="Courier New"/>
                <a:cs typeface="Courier New"/>
              </a:rPr>
              <a:t>*</a:t>
            </a:r>
            <a:r>
              <a:rPr lang="en-US" sz="3000" dirty="0">
                <a:solidFill>
                  <a:srgbClr val="000000"/>
                </a:solidFill>
                <a:latin typeface="Courier New"/>
                <a:cs typeface="Courier New"/>
              </a:rPr>
              <a:t>{</a:t>
            </a:r>
          </a:p>
          <a:p>
            <a:r>
              <a:rPr lang="en-US" sz="3000" dirty="0">
                <a:solidFill>
                  <a:srgbClr val="000000"/>
                </a:solidFill>
                <a:latin typeface="Courier New"/>
                <a:cs typeface="Courier New"/>
              </a:rPr>
              <a:t>	</a:t>
            </a:r>
            <a:r>
              <a:rPr lang="en-US" sz="3000" dirty="0">
                <a:solidFill>
                  <a:srgbClr val="FF0000"/>
                </a:solidFill>
                <a:latin typeface="Courier New"/>
                <a:cs typeface="Courier New"/>
              </a:rPr>
              <a:t>background-color</a:t>
            </a:r>
            <a:r>
              <a:rPr lang="en-US" sz="3000" dirty="0">
                <a:solidFill>
                  <a:srgbClr val="000000"/>
                </a:solidFill>
                <a:latin typeface="Courier New"/>
                <a:cs typeface="Courier New"/>
              </a:rPr>
              <a:t>: </a:t>
            </a:r>
            <a:r>
              <a:rPr lang="en-US" sz="3000" dirty="0">
                <a:solidFill>
                  <a:srgbClr val="0000FF"/>
                </a:solidFill>
                <a:latin typeface="Courier New"/>
                <a:cs typeface="Courier New"/>
              </a:rPr>
              <a:t>blue</a:t>
            </a:r>
            <a:r>
              <a:rPr lang="en-US" sz="3000" dirty="0">
                <a:solidFill>
                  <a:srgbClr val="000000"/>
                </a:solidFill>
                <a:latin typeface="Courier New"/>
                <a:cs typeface="Courier New"/>
              </a:rPr>
              <a:t>;</a:t>
            </a:r>
          </a:p>
          <a:p>
            <a:r>
              <a:rPr lang="en-US" sz="3000" dirty="0">
                <a:solidFill>
                  <a:srgbClr val="000000"/>
                </a:solidFill>
                <a:latin typeface="Courier New"/>
                <a:cs typeface="Courier New"/>
              </a:rPr>
              <a:t>}</a:t>
            </a:r>
            <a:endParaRPr lang="it-IT" sz="3000" dirty="0">
              <a:latin typeface="Courier New"/>
              <a:cs typeface="Courier New"/>
            </a:endParaRPr>
          </a:p>
        </p:txBody>
      </p:sp>
    </p:spTree>
    <p:extLst>
      <p:ext uri="{BB962C8B-B14F-4D97-AF65-F5344CB8AC3E}">
        <p14:creationId xmlns:p14="http://schemas.microsoft.com/office/powerpoint/2010/main" val="65562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Layout fisso</a:t>
            </a:r>
          </a:p>
        </p:txBody>
      </p:sp>
      <p:grpSp>
        <p:nvGrpSpPr>
          <p:cNvPr id="6" name="Group 5">
            <a:extLst>
              <a:ext uri="{FF2B5EF4-FFF2-40B4-BE49-F238E27FC236}">
                <a16:creationId xmlns:a16="http://schemas.microsoft.com/office/drawing/2014/main" id="{C9ABCC7E-697C-4970-8390-DEAA03B18049}"/>
              </a:ext>
            </a:extLst>
          </p:cNvPr>
          <p:cNvGrpSpPr/>
          <p:nvPr/>
        </p:nvGrpSpPr>
        <p:grpSpPr>
          <a:xfrm>
            <a:off x="5334399" y="362877"/>
            <a:ext cx="6527246" cy="7098571"/>
            <a:chOff x="1371600" y="1476451"/>
            <a:chExt cx="4876800" cy="4876800"/>
          </a:xfrm>
        </p:grpSpPr>
        <p:pic>
          <p:nvPicPr>
            <p:cNvPr id="11266" name="Picture 2" descr="Risultati immagini per monitor png">
              <a:extLst>
                <a:ext uri="{FF2B5EF4-FFF2-40B4-BE49-F238E27FC236}">
                  <a16:creationId xmlns:a16="http://schemas.microsoft.com/office/drawing/2014/main" id="{4211821E-56E9-4FD1-9649-F4EA88836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7645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18E33B4-FE2C-4F9F-B33B-6024B50BB256}"/>
                </a:ext>
              </a:extLst>
            </p:cNvPr>
            <p:cNvSpPr/>
            <p:nvPr/>
          </p:nvSpPr>
          <p:spPr>
            <a:xfrm>
              <a:off x="1685764" y="2257766"/>
              <a:ext cx="4248471" cy="2375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59" name="Group 58">
            <a:extLst>
              <a:ext uri="{FF2B5EF4-FFF2-40B4-BE49-F238E27FC236}">
                <a16:creationId xmlns:a16="http://schemas.microsoft.com/office/drawing/2014/main" id="{09DF97E6-6307-46B8-84A8-19AF70BC387D}"/>
              </a:ext>
            </a:extLst>
          </p:cNvPr>
          <p:cNvGrpSpPr/>
          <p:nvPr/>
        </p:nvGrpSpPr>
        <p:grpSpPr>
          <a:xfrm>
            <a:off x="677160" y="2039955"/>
            <a:ext cx="4876800" cy="4876800"/>
            <a:chOff x="1371600" y="1476451"/>
            <a:chExt cx="4876800" cy="4876800"/>
          </a:xfrm>
        </p:grpSpPr>
        <p:pic>
          <p:nvPicPr>
            <p:cNvPr id="66" name="Picture 2" descr="Risultati immagini per monitor png">
              <a:extLst>
                <a:ext uri="{FF2B5EF4-FFF2-40B4-BE49-F238E27FC236}">
                  <a16:creationId xmlns:a16="http://schemas.microsoft.com/office/drawing/2014/main" id="{B14F471C-290E-455E-8230-0F2BF120F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76451"/>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E18FB63E-E4B5-48F0-84C7-D36FD658A420}"/>
                </a:ext>
              </a:extLst>
            </p:cNvPr>
            <p:cNvSpPr/>
            <p:nvPr/>
          </p:nvSpPr>
          <p:spPr>
            <a:xfrm>
              <a:off x="1685764" y="2257766"/>
              <a:ext cx="4248471" cy="2375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68" name="Group 67">
            <a:extLst>
              <a:ext uri="{FF2B5EF4-FFF2-40B4-BE49-F238E27FC236}">
                <a16:creationId xmlns:a16="http://schemas.microsoft.com/office/drawing/2014/main" id="{AFC48C6B-E39E-4DE1-9288-5514B27351B6}"/>
              </a:ext>
            </a:extLst>
          </p:cNvPr>
          <p:cNvGrpSpPr/>
          <p:nvPr/>
        </p:nvGrpSpPr>
        <p:grpSpPr>
          <a:xfrm>
            <a:off x="1401578" y="3048067"/>
            <a:ext cx="3529896" cy="1920723"/>
            <a:chOff x="5778748" y="353762"/>
            <a:chExt cx="9318252" cy="7425266"/>
          </a:xfrm>
        </p:grpSpPr>
        <p:sp>
          <p:nvSpPr>
            <p:cNvPr id="69" name="Rectangle 68">
              <a:extLst>
                <a:ext uri="{FF2B5EF4-FFF2-40B4-BE49-F238E27FC236}">
                  <a16:creationId xmlns:a16="http://schemas.microsoft.com/office/drawing/2014/main" id="{B082B230-94AE-4C42-A6E8-D371687975C6}"/>
                </a:ext>
              </a:extLst>
            </p:cNvPr>
            <p:cNvSpPr/>
            <p:nvPr/>
          </p:nvSpPr>
          <p:spPr>
            <a:xfrm>
              <a:off x="5807969" y="1628800"/>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solidFill>
                    <a:schemeClr val="tx1"/>
                  </a:solidFill>
                </a:rPr>
                <a:t>SIDEBAR</a:t>
              </a:r>
            </a:p>
          </p:txBody>
        </p:sp>
        <p:sp>
          <p:nvSpPr>
            <p:cNvPr id="70" name="Rectangle 69">
              <a:extLst>
                <a:ext uri="{FF2B5EF4-FFF2-40B4-BE49-F238E27FC236}">
                  <a16:creationId xmlns:a16="http://schemas.microsoft.com/office/drawing/2014/main" id="{3B8D8A9F-52E5-4AAB-9D57-F9387A5E958C}"/>
                </a:ext>
              </a:extLst>
            </p:cNvPr>
            <p:cNvSpPr/>
            <p:nvPr/>
          </p:nvSpPr>
          <p:spPr>
            <a:xfrm>
              <a:off x="13080776" y="1628676"/>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solidFill>
                    <a:schemeClr val="tx1"/>
                  </a:solidFill>
                </a:rPr>
                <a:t>SIDEBAR</a:t>
              </a:r>
            </a:p>
          </p:txBody>
        </p:sp>
        <p:sp>
          <p:nvSpPr>
            <p:cNvPr id="71" name="Rectangle 70">
              <a:extLst>
                <a:ext uri="{FF2B5EF4-FFF2-40B4-BE49-F238E27FC236}">
                  <a16:creationId xmlns:a16="http://schemas.microsoft.com/office/drawing/2014/main" id="{BDDCC202-5107-4113-AFEF-758A76E9AD2F}"/>
                </a:ext>
              </a:extLst>
            </p:cNvPr>
            <p:cNvSpPr/>
            <p:nvPr/>
          </p:nvSpPr>
          <p:spPr>
            <a:xfrm>
              <a:off x="7970453" y="1629048"/>
              <a:ext cx="5020815" cy="4875438"/>
            </a:xfrm>
            <a:prstGeom prst="rect">
              <a:avLst/>
            </a:prstGeom>
            <a:solidFill>
              <a:schemeClr val="accent2">
                <a:lumMod val="40000"/>
                <a:lumOff val="60000"/>
              </a:scheme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CONTENT</a:t>
              </a:r>
            </a:p>
          </p:txBody>
        </p:sp>
        <p:sp>
          <p:nvSpPr>
            <p:cNvPr id="72" name="Rectangle 71">
              <a:extLst>
                <a:ext uri="{FF2B5EF4-FFF2-40B4-BE49-F238E27FC236}">
                  <a16:creationId xmlns:a16="http://schemas.microsoft.com/office/drawing/2014/main" id="{74D5EC46-F1B0-4E7C-BB65-CC3C07641E6D}"/>
                </a:ext>
              </a:extLst>
            </p:cNvPr>
            <p:cNvSpPr/>
            <p:nvPr/>
          </p:nvSpPr>
          <p:spPr>
            <a:xfrm>
              <a:off x="5798096" y="353762"/>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HEADER</a:t>
              </a:r>
            </a:p>
          </p:txBody>
        </p:sp>
        <p:sp>
          <p:nvSpPr>
            <p:cNvPr id="73" name="Rectangle 72">
              <a:extLst>
                <a:ext uri="{FF2B5EF4-FFF2-40B4-BE49-F238E27FC236}">
                  <a16:creationId xmlns:a16="http://schemas.microsoft.com/office/drawing/2014/main" id="{CC6566DE-4EF2-48A8-AF73-DA1F50B6D1FB}"/>
                </a:ext>
              </a:extLst>
            </p:cNvPr>
            <p:cNvSpPr/>
            <p:nvPr/>
          </p:nvSpPr>
          <p:spPr>
            <a:xfrm>
              <a:off x="5778748" y="6698908"/>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FOOTER</a:t>
              </a:r>
            </a:p>
          </p:txBody>
        </p:sp>
      </p:grpSp>
      <p:grpSp>
        <p:nvGrpSpPr>
          <p:cNvPr id="87" name="Group 86">
            <a:extLst>
              <a:ext uri="{FF2B5EF4-FFF2-40B4-BE49-F238E27FC236}">
                <a16:creationId xmlns:a16="http://schemas.microsoft.com/office/drawing/2014/main" id="{5D49EFAF-F8A0-4B31-AA75-B0848212970F}"/>
              </a:ext>
            </a:extLst>
          </p:cNvPr>
          <p:cNvGrpSpPr/>
          <p:nvPr/>
        </p:nvGrpSpPr>
        <p:grpSpPr>
          <a:xfrm>
            <a:off x="6833662" y="2163240"/>
            <a:ext cx="3529896" cy="1920723"/>
            <a:chOff x="5778748" y="353762"/>
            <a:chExt cx="9318252" cy="7425266"/>
          </a:xfrm>
        </p:grpSpPr>
        <p:sp>
          <p:nvSpPr>
            <p:cNvPr id="88" name="Rectangle 87">
              <a:extLst>
                <a:ext uri="{FF2B5EF4-FFF2-40B4-BE49-F238E27FC236}">
                  <a16:creationId xmlns:a16="http://schemas.microsoft.com/office/drawing/2014/main" id="{B92E0415-41A1-46A2-BED7-A5FC8836B9A0}"/>
                </a:ext>
              </a:extLst>
            </p:cNvPr>
            <p:cNvSpPr/>
            <p:nvPr/>
          </p:nvSpPr>
          <p:spPr>
            <a:xfrm>
              <a:off x="5807969" y="1628800"/>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solidFill>
                    <a:schemeClr val="tx1"/>
                  </a:solidFill>
                </a:rPr>
                <a:t>SIDEBAR</a:t>
              </a:r>
            </a:p>
          </p:txBody>
        </p:sp>
        <p:sp>
          <p:nvSpPr>
            <p:cNvPr id="89" name="Rectangle 88">
              <a:extLst>
                <a:ext uri="{FF2B5EF4-FFF2-40B4-BE49-F238E27FC236}">
                  <a16:creationId xmlns:a16="http://schemas.microsoft.com/office/drawing/2014/main" id="{777E4FB8-2FA9-48AA-A199-C4FC0CD655F2}"/>
                </a:ext>
              </a:extLst>
            </p:cNvPr>
            <p:cNvSpPr/>
            <p:nvPr/>
          </p:nvSpPr>
          <p:spPr>
            <a:xfrm>
              <a:off x="13080776" y="1628676"/>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dirty="0">
                  <a:solidFill>
                    <a:schemeClr val="tx1"/>
                  </a:solidFill>
                </a:rPr>
                <a:t>SIDEBAR</a:t>
              </a:r>
            </a:p>
          </p:txBody>
        </p:sp>
        <p:sp>
          <p:nvSpPr>
            <p:cNvPr id="90" name="Rectangle 89">
              <a:extLst>
                <a:ext uri="{FF2B5EF4-FFF2-40B4-BE49-F238E27FC236}">
                  <a16:creationId xmlns:a16="http://schemas.microsoft.com/office/drawing/2014/main" id="{042B46E0-4EC2-4D73-9C0A-58BB88AE5585}"/>
                </a:ext>
              </a:extLst>
            </p:cNvPr>
            <p:cNvSpPr/>
            <p:nvPr/>
          </p:nvSpPr>
          <p:spPr>
            <a:xfrm>
              <a:off x="7970453" y="1629048"/>
              <a:ext cx="5020815" cy="4875438"/>
            </a:xfrm>
            <a:prstGeom prst="rect">
              <a:avLst/>
            </a:prstGeom>
            <a:solidFill>
              <a:schemeClr val="accent2">
                <a:lumMod val="40000"/>
                <a:lumOff val="60000"/>
              </a:scheme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CONTENT</a:t>
              </a:r>
            </a:p>
          </p:txBody>
        </p:sp>
        <p:sp>
          <p:nvSpPr>
            <p:cNvPr id="91" name="Rectangle 90">
              <a:extLst>
                <a:ext uri="{FF2B5EF4-FFF2-40B4-BE49-F238E27FC236}">
                  <a16:creationId xmlns:a16="http://schemas.microsoft.com/office/drawing/2014/main" id="{BC17AC9D-49B9-4CFF-B017-7CCA7F2878A1}"/>
                </a:ext>
              </a:extLst>
            </p:cNvPr>
            <p:cNvSpPr/>
            <p:nvPr/>
          </p:nvSpPr>
          <p:spPr>
            <a:xfrm>
              <a:off x="5798096" y="353762"/>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HEADER</a:t>
              </a:r>
            </a:p>
          </p:txBody>
        </p:sp>
        <p:sp>
          <p:nvSpPr>
            <p:cNvPr id="92" name="Rectangle 91">
              <a:extLst>
                <a:ext uri="{FF2B5EF4-FFF2-40B4-BE49-F238E27FC236}">
                  <a16:creationId xmlns:a16="http://schemas.microsoft.com/office/drawing/2014/main" id="{2E5AAF47-F839-471E-ACD5-CB253EA380C8}"/>
                </a:ext>
              </a:extLst>
            </p:cNvPr>
            <p:cNvSpPr/>
            <p:nvPr/>
          </p:nvSpPr>
          <p:spPr>
            <a:xfrm>
              <a:off x="5778748" y="6698908"/>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solidFill>
                    <a:schemeClr val="tx1"/>
                  </a:solidFill>
                </a:rPr>
                <a:t>FOOTER</a:t>
              </a:r>
            </a:p>
          </p:txBody>
        </p:sp>
      </p:grpSp>
    </p:spTree>
    <p:extLst>
      <p:ext uri="{BB962C8B-B14F-4D97-AF65-F5344CB8AC3E}">
        <p14:creationId xmlns:p14="http://schemas.microsoft.com/office/powerpoint/2010/main" val="31860627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Layout </a:t>
            </a:r>
            <a:r>
              <a:rPr lang="it-IT" dirty="0"/>
              <a:t>a </a:t>
            </a:r>
            <a:r>
              <a:rPr lang="it-IT"/>
              <a:t>tre colonne</a:t>
            </a:r>
            <a:endParaRPr lang="it-IT" dirty="0"/>
          </a:p>
        </p:txBody>
      </p:sp>
      <p:sp>
        <p:nvSpPr>
          <p:cNvPr id="3" name="Content Placeholder 2"/>
          <p:cNvSpPr>
            <a:spLocks noGrp="1"/>
          </p:cNvSpPr>
          <p:nvPr>
            <p:ph idx="1"/>
          </p:nvPr>
        </p:nvSpPr>
        <p:spPr>
          <a:xfrm>
            <a:off x="1775520" y="1988840"/>
            <a:ext cx="10416480" cy="5297507"/>
          </a:xfrm>
        </p:spPr>
        <p:txBody>
          <a:bodyPr>
            <a:normAutofit/>
          </a:bodyPr>
          <a:lstStyle/>
          <a:p>
            <a:r>
              <a:rPr lang="it-IT" sz="2600" dirty="0"/>
              <a:t>Uno dei pattern più utilizzati</a:t>
            </a:r>
          </a:p>
          <a:p>
            <a:r>
              <a:rPr lang="it-IT" sz="2600" dirty="0"/>
              <a:t>Ti consiglio di aggiungere dei margini della stessa dimensione delle </a:t>
            </a:r>
            <a:r>
              <a:rPr lang="it-IT" sz="2600" dirty="0" err="1"/>
              <a:t>sidebar</a:t>
            </a:r>
            <a:r>
              <a:rPr lang="it-IT" sz="2600" dirty="0"/>
              <a:t> a destra e a sinistra</a:t>
            </a:r>
          </a:p>
          <a:p>
            <a:pPr lvl="1"/>
            <a:r>
              <a:rPr lang="it-IT" sz="2600" dirty="0"/>
              <a:t>questo evita che il testo del </a:t>
            </a:r>
            <a:r>
              <a:rPr lang="it-IT" sz="2600" dirty="0" err="1"/>
              <a:t>content</a:t>
            </a:r>
            <a:r>
              <a:rPr lang="it-IT" sz="2600" dirty="0"/>
              <a:t> vada a finire sotto le colonne</a:t>
            </a:r>
          </a:p>
          <a:p>
            <a:r>
              <a:rPr lang="it-IT" sz="2600" dirty="0"/>
              <a:t>Per evitare che il </a:t>
            </a:r>
            <a:r>
              <a:rPr lang="it-IT" sz="2600" dirty="0" err="1"/>
              <a:t>footer</a:t>
            </a:r>
            <a:r>
              <a:rPr lang="it-IT" sz="2600" dirty="0"/>
              <a:t> si sovrapponga alle due </a:t>
            </a:r>
            <a:r>
              <a:rPr lang="it-IT" sz="2600" dirty="0" err="1"/>
              <a:t>sidebar</a:t>
            </a:r>
            <a:r>
              <a:rPr lang="it-IT" sz="2600" dirty="0"/>
              <a:t>, si utilizza un div </a:t>
            </a:r>
            <a:r>
              <a:rPr lang="it-IT" sz="2600" dirty="0" err="1"/>
              <a:t>clear</a:t>
            </a:r>
            <a:endParaRPr lang="it-IT" sz="2600" dirty="0"/>
          </a:p>
        </p:txBody>
      </p:sp>
    </p:spTree>
    <p:extLst>
      <p:ext uri="{BB962C8B-B14F-4D97-AF65-F5344CB8AC3E}">
        <p14:creationId xmlns:p14="http://schemas.microsoft.com/office/powerpoint/2010/main" val="24113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Layout a tre </a:t>
            </a:r>
            <a:r>
              <a:rPr lang="it-IT" dirty="0"/>
              <a:t>c</a:t>
            </a:r>
            <a:r>
              <a:rPr lang="it-IT"/>
              <a:t>olonne</a:t>
            </a:r>
            <a:endParaRPr lang="it-IT" dirty="0"/>
          </a:p>
        </p:txBody>
      </p:sp>
      <p:grpSp>
        <p:nvGrpSpPr>
          <p:cNvPr id="26" name="Group 25">
            <a:extLst>
              <a:ext uri="{FF2B5EF4-FFF2-40B4-BE49-F238E27FC236}">
                <a16:creationId xmlns:a16="http://schemas.microsoft.com/office/drawing/2014/main" id="{B3AD7065-10CC-4A25-9802-A88A2F17963A}"/>
              </a:ext>
            </a:extLst>
          </p:cNvPr>
          <p:cNvGrpSpPr/>
          <p:nvPr/>
        </p:nvGrpSpPr>
        <p:grpSpPr>
          <a:xfrm>
            <a:off x="2999656" y="1355844"/>
            <a:ext cx="6912768" cy="5508452"/>
            <a:chOff x="5778748" y="353762"/>
            <a:chExt cx="9318252" cy="7425266"/>
          </a:xfrm>
        </p:grpSpPr>
        <p:sp>
          <p:nvSpPr>
            <p:cNvPr id="29" name="Rectangle 28">
              <a:extLst>
                <a:ext uri="{FF2B5EF4-FFF2-40B4-BE49-F238E27FC236}">
                  <a16:creationId xmlns:a16="http://schemas.microsoft.com/office/drawing/2014/main" id="{CFD6DB74-7A82-43A7-999D-A30721E659E0}"/>
                </a:ext>
              </a:extLst>
            </p:cNvPr>
            <p:cNvSpPr/>
            <p:nvPr/>
          </p:nvSpPr>
          <p:spPr>
            <a:xfrm>
              <a:off x="5807969" y="1628800"/>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SIDEBAR</a:t>
              </a:r>
            </a:p>
          </p:txBody>
        </p:sp>
        <p:sp>
          <p:nvSpPr>
            <p:cNvPr id="40" name="Rectangle 39">
              <a:extLst>
                <a:ext uri="{FF2B5EF4-FFF2-40B4-BE49-F238E27FC236}">
                  <a16:creationId xmlns:a16="http://schemas.microsoft.com/office/drawing/2014/main" id="{31FD9922-C516-488A-9782-BC462F68A265}"/>
                </a:ext>
              </a:extLst>
            </p:cNvPr>
            <p:cNvSpPr/>
            <p:nvPr/>
          </p:nvSpPr>
          <p:spPr>
            <a:xfrm>
              <a:off x="13080776" y="1628676"/>
              <a:ext cx="2016224" cy="4875438"/>
            </a:xfrm>
            <a:prstGeom prst="rect">
              <a:avLst/>
            </a:prstGeom>
            <a:solidFill>
              <a:schemeClr val="accent6">
                <a:lumMod val="20000"/>
                <a:lumOff val="80000"/>
              </a:schemeClr>
            </a:solidFill>
            <a:ln w="952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schemeClr val="tx1"/>
                  </a:solidFill>
                </a:rPr>
                <a:t>SIDEBAR</a:t>
              </a:r>
            </a:p>
          </p:txBody>
        </p:sp>
        <p:sp>
          <p:nvSpPr>
            <p:cNvPr id="42" name="Rectangle 41">
              <a:extLst>
                <a:ext uri="{FF2B5EF4-FFF2-40B4-BE49-F238E27FC236}">
                  <a16:creationId xmlns:a16="http://schemas.microsoft.com/office/drawing/2014/main" id="{B26D6046-C892-416F-B803-27E9DD319D37}"/>
                </a:ext>
              </a:extLst>
            </p:cNvPr>
            <p:cNvSpPr/>
            <p:nvPr/>
          </p:nvSpPr>
          <p:spPr>
            <a:xfrm>
              <a:off x="7970453" y="1629048"/>
              <a:ext cx="5020815" cy="4875438"/>
            </a:xfrm>
            <a:prstGeom prst="rect">
              <a:avLst/>
            </a:prstGeom>
            <a:solidFill>
              <a:schemeClr val="accent2">
                <a:lumMod val="40000"/>
                <a:lumOff val="60000"/>
              </a:schemeClr>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dirty="0">
                  <a:solidFill>
                    <a:schemeClr val="tx1"/>
                  </a:solidFill>
                </a:rPr>
                <a:t>CONTENT</a:t>
              </a:r>
            </a:p>
          </p:txBody>
        </p:sp>
        <p:sp>
          <p:nvSpPr>
            <p:cNvPr id="44" name="Rectangle 43">
              <a:extLst>
                <a:ext uri="{FF2B5EF4-FFF2-40B4-BE49-F238E27FC236}">
                  <a16:creationId xmlns:a16="http://schemas.microsoft.com/office/drawing/2014/main" id="{40897C81-14AB-40A0-9F9F-EE7F9F0E3F8D}"/>
                </a:ext>
              </a:extLst>
            </p:cNvPr>
            <p:cNvSpPr/>
            <p:nvPr/>
          </p:nvSpPr>
          <p:spPr>
            <a:xfrm>
              <a:off x="5798096" y="353762"/>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dirty="0">
                  <a:solidFill>
                    <a:schemeClr val="tx1"/>
                  </a:solidFill>
                </a:rPr>
                <a:t>HEADER</a:t>
              </a:r>
            </a:p>
          </p:txBody>
        </p:sp>
        <p:sp>
          <p:nvSpPr>
            <p:cNvPr id="45" name="Rectangle 44">
              <a:extLst>
                <a:ext uri="{FF2B5EF4-FFF2-40B4-BE49-F238E27FC236}">
                  <a16:creationId xmlns:a16="http://schemas.microsoft.com/office/drawing/2014/main" id="{0F6B0822-048D-4611-87EF-B5ED6596A9AA}"/>
                </a:ext>
              </a:extLst>
            </p:cNvPr>
            <p:cNvSpPr/>
            <p:nvPr/>
          </p:nvSpPr>
          <p:spPr>
            <a:xfrm>
              <a:off x="5778748" y="6698908"/>
              <a:ext cx="9298904" cy="1080120"/>
            </a:xfrm>
            <a:prstGeom prst="rect">
              <a:avLst/>
            </a:prstGeom>
            <a:solidFill>
              <a:schemeClr val="accent4">
                <a:lumMod val="20000"/>
                <a:lumOff val="80000"/>
              </a:schemeClr>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dirty="0">
                  <a:solidFill>
                    <a:schemeClr val="tx1"/>
                  </a:solidFill>
                </a:rPr>
                <a:t>FOOTER</a:t>
              </a:r>
            </a:p>
          </p:txBody>
        </p:sp>
      </p:grpSp>
    </p:spTree>
    <p:extLst>
      <p:ext uri="{BB962C8B-B14F-4D97-AF65-F5344CB8AC3E}">
        <p14:creationId xmlns:p14="http://schemas.microsoft.com/office/powerpoint/2010/main" val="11917553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Layout Responsive</a:t>
            </a:r>
            <a:r>
              <a:rPr lang="it-IT" dirty="0"/>
              <a:t>	</a:t>
            </a:r>
          </a:p>
        </p:txBody>
      </p:sp>
      <p:sp>
        <p:nvSpPr>
          <p:cNvPr id="3" name="Content Placeholder 2"/>
          <p:cNvSpPr>
            <a:spLocks noGrp="1"/>
          </p:cNvSpPr>
          <p:nvPr>
            <p:ph idx="1"/>
          </p:nvPr>
        </p:nvSpPr>
        <p:spPr>
          <a:xfrm>
            <a:off x="1371600" y="2286000"/>
            <a:ext cx="9601200" cy="3581400"/>
          </a:xfrm>
        </p:spPr>
        <p:txBody>
          <a:bodyPr>
            <a:normAutofit/>
          </a:bodyPr>
          <a:lstStyle/>
          <a:p>
            <a:r>
              <a:rPr lang="it-IT" sz="2600" dirty="0"/>
              <a:t>Ogni dispositivo ha una risoluzione e dimensioni diverse</a:t>
            </a:r>
          </a:p>
          <a:p>
            <a:r>
              <a:rPr lang="it-IT" sz="2600" dirty="0"/>
              <a:t>Dimensioni diverse = Stesso contenuto visualizzato in modo diverso</a:t>
            </a:r>
          </a:p>
          <a:p>
            <a:pPr lvl="1"/>
            <a:r>
              <a:rPr lang="it-IT" sz="2600" dirty="0"/>
              <a:t>Evita che la pagina risulti </a:t>
            </a:r>
            <a:r>
              <a:rPr lang="it-IT" sz="2600" dirty="0" err="1"/>
              <a:t>illegibile</a:t>
            </a:r>
            <a:endParaRPr lang="it-IT" sz="2600" dirty="0"/>
          </a:p>
        </p:txBody>
      </p:sp>
    </p:spTree>
    <p:extLst>
      <p:ext uri="{BB962C8B-B14F-4D97-AF65-F5344CB8AC3E}">
        <p14:creationId xmlns:p14="http://schemas.microsoft.com/office/powerpoint/2010/main" val="242502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Layout Responsive - Esempio</a:t>
            </a:r>
            <a:endParaRPr lang="it-IT" dirty="0"/>
          </a:p>
        </p:txBody>
      </p:sp>
      <p:pic>
        <p:nvPicPr>
          <p:cNvPr id="8" name="Immagine 7">
            <a:extLst>
              <a:ext uri="{FF2B5EF4-FFF2-40B4-BE49-F238E27FC236}">
                <a16:creationId xmlns:a16="http://schemas.microsoft.com/office/drawing/2014/main" id="{DAD7988E-AC6F-4373-BE78-A447E1ED2E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5440" y="1988840"/>
            <a:ext cx="6713309" cy="2902108"/>
          </a:xfrm>
          <a:prstGeom prst="rect">
            <a:avLst/>
          </a:prstGeom>
        </p:spPr>
      </p:pic>
      <p:pic>
        <p:nvPicPr>
          <p:cNvPr id="10" name="Immagine 9">
            <a:extLst>
              <a:ext uri="{FF2B5EF4-FFF2-40B4-BE49-F238E27FC236}">
                <a16:creationId xmlns:a16="http://schemas.microsoft.com/office/drawing/2014/main" id="{12ED9A77-C3E0-4813-8485-D422AB2B3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4232" y="1988840"/>
            <a:ext cx="3669508" cy="3929161"/>
          </a:xfrm>
          <a:prstGeom prst="rect">
            <a:avLst/>
          </a:prstGeom>
        </p:spPr>
      </p:pic>
    </p:spTree>
    <p:extLst>
      <p:ext uri="{BB962C8B-B14F-4D97-AF65-F5344CB8AC3E}">
        <p14:creationId xmlns:p14="http://schemas.microsoft.com/office/powerpoint/2010/main" val="3287009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Layout Responsive – CSS 2</a:t>
            </a:r>
            <a:endParaRPr lang="it-IT" dirty="0"/>
          </a:p>
        </p:txBody>
      </p:sp>
      <p:sp>
        <p:nvSpPr>
          <p:cNvPr id="3" name="Content Placeholder 2"/>
          <p:cNvSpPr>
            <a:spLocks noGrp="1"/>
          </p:cNvSpPr>
          <p:nvPr>
            <p:ph idx="1"/>
          </p:nvPr>
        </p:nvSpPr>
        <p:spPr>
          <a:xfrm>
            <a:off x="1371600" y="2286000"/>
            <a:ext cx="10820400" cy="4815408"/>
          </a:xfrm>
        </p:spPr>
        <p:txBody>
          <a:bodyPr>
            <a:normAutofit/>
          </a:bodyPr>
          <a:lstStyle/>
          <a:p>
            <a:r>
              <a:rPr lang="it-IT" dirty="0"/>
              <a:t>Nella versione CSS 2 è possibile identificare diverse tipologie di dispositivi usando la proprietà </a:t>
            </a:r>
            <a:r>
              <a:rPr lang="en-US" dirty="0">
                <a:solidFill>
                  <a:srgbClr val="FF0000"/>
                </a:solidFill>
                <a:latin typeface="Consolas" panose="020B0609020204030204" pitchFamily="49" charset="0"/>
              </a:rPr>
              <a:t>media</a:t>
            </a:r>
            <a:r>
              <a:rPr lang="it-IT" dirty="0"/>
              <a:t>.</a:t>
            </a:r>
          </a:p>
          <a:p>
            <a:r>
              <a:rPr lang="it-IT" dirty="0"/>
              <a:t>Questa può assumere diversi valori:</a:t>
            </a:r>
          </a:p>
          <a:p>
            <a:pPr lvl="1"/>
            <a:r>
              <a:rPr lang="en-US" dirty="0">
                <a:solidFill>
                  <a:srgbClr val="0000FF"/>
                </a:solidFill>
                <a:latin typeface="Consolas" panose="020B0609020204030204" pitchFamily="49" charset="0"/>
              </a:rPr>
              <a:t>all 			</a:t>
            </a:r>
            <a:r>
              <a:rPr lang="it-IT" dirty="0"/>
              <a:t>qualsiasi dispositivo</a:t>
            </a:r>
            <a:endParaRPr lang="en-US" dirty="0">
              <a:solidFill>
                <a:srgbClr val="0000FF"/>
              </a:solidFill>
              <a:latin typeface="Consolas" panose="020B0609020204030204" pitchFamily="49" charset="0"/>
            </a:endParaRPr>
          </a:p>
          <a:p>
            <a:pPr lvl="1"/>
            <a:r>
              <a:rPr lang="en-US" dirty="0">
                <a:solidFill>
                  <a:srgbClr val="0000FF"/>
                </a:solidFill>
                <a:latin typeface="Consolas" panose="020B0609020204030204" pitchFamily="49" charset="0"/>
              </a:rPr>
              <a:t>braille 		</a:t>
            </a:r>
            <a:r>
              <a:rPr lang="it-IT" dirty="0"/>
              <a:t>dispositivi tattili</a:t>
            </a:r>
            <a:endParaRPr lang="en-US" dirty="0">
              <a:solidFill>
                <a:srgbClr val="0000FF"/>
              </a:solidFill>
              <a:latin typeface="Consolas" panose="020B0609020204030204" pitchFamily="49" charset="0"/>
            </a:endParaRPr>
          </a:p>
          <a:p>
            <a:pPr lvl="1"/>
            <a:r>
              <a:rPr lang="en-US" dirty="0">
                <a:solidFill>
                  <a:srgbClr val="0000FF"/>
                </a:solidFill>
                <a:latin typeface="Consolas" panose="020B0609020204030204" pitchFamily="49" charset="0"/>
              </a:rPr>
              <a:t>handheld 		</a:t>
            </a:r>
            <a:r>
              <a:rPr lang="it-IT" dirty="0"/>
              <a:t>dispositivi mobili con risoluzione bassa</a:t>
            </a:r>
            <a:endParaRPr lang="en-US" dirty="0">
              <a:solidFill>
                <a:srgbClr val="0000FF"/>
              </a:solidFill>
              <a:latin typeface="Consolas" panose="020B0609020204030204" pitchFamily="49" charset="0"/>
            </a:endParaRPr>
          </a:p>
          <a:p>
            <a:pPr lvl="1"/>
            <a:r>
              <a:rPr lang="en-US" dirty="0">
                <a:solidFill>
                  <a:srgbClr val="0000FF"/>
                </a:solidFill>
                <a:latin typeface="Consolas" panose="020B0609020204030204" pitchFamily="49" charset="0"/>
              </a:rPr>
              <a:t>print 			</a:t>
            </a:r>
            <a:r>
              <a:rPr lang="it-IT" dirty="0"/>
              <a:t>stampa</a:t>
            </a:r>
            <a:endParaRPr lang="en-US" dirty="0">
              <a:solidFill>
                <a:srgbClr val="0000FF"/>
              </a:solidFill>
              <a:latin typeface="Consolas" panose="020B0609020204030204" pitchFamily="49" charset="0"/>
            </a:endParaRPr>
          </a:p>
          <a:p>
            <a:pPr lvl="1"/>
            <a:r>
              <a:rPr lang="en-US" dirty="0">
                <a:solidFill>
                  <a:srgbClr val="0000FF"/>
                </a:solidFill>
                <a:latin typeface="Consolas" panose="020B0609020204030204" pitchFamily="49" charset="0"/>
              </a:rPr>
              <a:t>projection 		</a:t>
            </a:r>
            <a:r>
              <a:rPr lang="it-IT" dirty="0"/>
              <a:t>proiettori</a:t>
            </a:r>
            <a:endParaRPr lang="en-US" dirty="0">
              <a:solidFill>
                <a:srgbClr val="0000FF"/>
              </a:solidFill>
              <a:latin typeface="Consolas" panose="020B0609020204030204" pitchFamily="49" charset="0"/>
            </a:endParaRPr>
          </a:p>
          <a:p>
            <a:pPr lvl="1"/>
            <a:r>
              <a:rPr lang="en-US" dirty="0">
                <a:solidFill>
                  <a:srgbClr val="0000FF"/>
                </a:solidFill>
                <a:latin typeface="Consolas" panose="020B0609020204030204" pitchFamily="49" charset="0"/>
              </a:rPr>
              <a:t>screen 		</a:t>
            </a:r>
            <a:r>
              <a:rPr lang="it-IT" dirty="0"/>
              <a:t>schermi di computer</a:t>
            </a:r>
            <a:endParaRPr lang="en-US" dirty="0">
              <a:solidFill>
                <a:srgbClr val="0000FF"/>
              </a:solidFill>
              <a:latin typeface="Consolas" panose="020B0609020204030204" pitchFamily="49" charset="0"/>
            </a:endParaRPr>
          </a:p>
          <a:p>
            <a:pPr lvl="1"/>
            <a:r>
              <a:rPr lang="en-US" dirty="0">
                <a:solidFill>
                  <a:srgbClr val="0000FF"/>
                </a:solidFill>
                <a:latin typeface="Consolas" panose="020B0609020204030204" pitchFamily="49" charset="0"/>
              </a:rPr>
              <a:t>speech 		</a:t>
            </a:r>
            <a:r>
              <a:rPr lang="it-IT" dirty="0"/>
              <a:t>sintetizzatori vocali</a:t>
            </a:r>
            <a:endParaRPr lang="en-US" dirty="0">
              <a:solidFill>
                <a:srgbClr val="0000FF"/>
              </a:solidFill>
              <a:latin typeface="Consolas" panose="020B0609020204030204" pitchFamily="49" charset="0"/>
            </a:endParaRPr>
          </a:p>
          <a:p>
            <a:pPr lvl="1"/>
            <a:r>
              <a:rPr lang="en-US" dirty="0" err="1">
                <a:solidFill>
                  <a:srgbClr val="0000FF"/>
                </a:solidFill>
                <a:latin typeface="Consolas" panose="020B0609020204030204" pitchFamily="49" charset="0"/>
              </a:rPr>
              <a:t>tty</a:t>
            </a:r>
            <a:r>
              <a:rPr lang="en-US" dirty="0">
                <a:solidFill>
                  <a:srgbClr val="0000FF"/>
                </a:solidFill>
                <a:latin typeface="Consolas" panose="020B0609020204030204" pitchFamily="49" charset="0"/>
              </a:rPr>
              <a:t> 			</a:t>
            </a:r>
            <a:r>
              <a:rPr lang="it-IT" dirty="0"/>
              <a:t>dispositivi a caratteri</a:t>
            </a:r>
            <a:endParaRPr lang="en-US" dirty="0">
              <a:solidFill>
                <a:srgbClr val="0000FF"/>
              </a:solidFill>
              <a:latin typeface="Consolas" panose="020B0609020204030204" pitchFamily="49" charset="0"/>
            </a:endParaRPr>
          </a:p>
          <a:p>
            <a:pPr lvl="1"/>
            <a:r>
              <a:rPr lang="en-US" dirty="0">
                <a:solidFill>
                  <a:srgbClr val="0000FF"/>
                </a:solidFill>
                <a:latin typeface="Consolas" panose="020B0609020204030204" pitchFamily="49" charset="0"/>
              </a:rPr>
              <a:t>tv 			</a:t>
            </a:r>
            <a:r>
              <a:rPr lang="it-IT" dirty="0"/>
              <a:t>televisori</a:t>
            </a:r>
            <a:endParaRPr lang="it-IT" b="1" dirty="0"/>
          </a:p>
        </p:txBody>
      </p:sp>
    </p:spTree>
    <p:extLst>
      <p:ext uri="{BB962C8B-B14F-4D97-AF65-F5344CB8AC3E}">
        <p14:creationId xmlns:p14="http://schemas.microsoft.com/office/powerpoint/2010/main" val="57805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Layout Responsive - CSS 3</a:t>
            </a:r>
          </a:p>
        </p:txBody>
      </p:sp>
      <p:sp>
        <p:nvSpPr>
          <p:cNvPr id="3" name="Content Placeholder 2"/>
          <p:cNvSpPr>
            <a:spLocks noGrp="1"/>
          </p:cNvSpPr>
          <p:nvPr>
            <p:ph idx="1"/>
          </p:nvPr>
        </p:nvSpPr>
        <p:spPr>
          <a:xfrm>
            <a:off x="1775520" y="1988840"/>
            <a:ext cx="10416480" cy="4869160"/>
          </a:xfrm>
        </p:spPr>
        <p:txBody>
          <a:bodyPr>
            <a:normAutofit/>
          </a:bodyPr>
          <a:lstStyle/>
          <a:p>
            <a:r>
              <a:rPr lang="it-IT" sz="2600" dirty="0"/>
              <a:t>Nella versione CSS 3, l’attributo </a:t>
            </a:r>
            <a:r>
              <a:rPr lang="it-IT" sz="2600" dirty="0">
                <a:solidFill>
                  <a:srgbClr val="FF0000"/>
                </a:solidFill>
                <a:latin typeface="Consolas" panose="020B0609020204030204" pitchFamily="49" charset="0"/>
              </a:rPr>
              <a:t>media</a:t>
            </a:r>
            <a:r>
              <a:rPr lang="it-IT" sz="2600" dirty="0"/>
              <a:t> può assumere solo quattro valori:</a:t>
            </a:r>
          </a:p>
          <a:p>
            <a:pPr lvl="1"/>
            <a:r>
              <a:rPr lang="it-IT" sz="1900" dirty="0" err="1"/>
              <a:t>all</a:t>
            </a:r>
            <a:endParaRPr lang="it-IT" sz="1900" dirty="0"/>
          </a:p>
          <a:p>
            <a:pPr lvl="1"/>
            <a:r>
              <a:rPr lang="it-IT" sz="1900" dirty="0" err="1"/>
              <a:t>print</a:t>
            </a:r>
            <a:endParaRPr lang="it-IT" sz="1900" dirty="0"/>
          </a:p>
          <a:p>
            <a:pPr lvl="1"/>
            <a:r>
              <a:rPr lang="it-IT" sz="1900" dirty="0"/>
              <a:t>screen</a:t>
            </a:r>
          </a:p>
          <a:p>
            <a:pPr lvl="1"/>
            <a:r>
              <a:rPr lang="it-IT" sz="1900" dirty="0"/>
              <a:t>speech</a:t>
            </a:r>
          </a:p>
          <a:p>
            <a:r>
              <a:rPr lang="it-IT" sz="2600" dirty="0"/>
              <a:t>Però consente di eseguire delle media-</a:t>
            </a:r>
            <a:r>
              <a:rPr lang="it-IT" sz="2600" dirty="0" err="1"/>
              <a:t>query</a:t>
            </a:r>
            <a:r>
              <a:rPr lang="it-IT" sz="2600" dirty="0"/>
              <a:t> più precise specificando una dimensione minima e massima</a:t>
            </a:r>
          </a:p>
          <a:p>
            <a:r>
              <a:rPr lang="it-IT" sz="2600" dirty="0"/>
              <a:t>Le regole vengono applicate in base alla dimensione della finestra. Questo comporta che si possono definire:	</a:t>
            </a:r>
          </a:p>
          <a:p>
            <a:pPr lvl="1"/>
            <a:r>
              <a:rPr lang="it-IT" sz="1900" dirty="0"/>
              <a:t>Regole di base, da applicare a tutte le visualizzazioni</a:t>
            </a:r>
          </a:p>
          <a:p>
            <a:pPr lvl="1"/>
            <a:r>
              <a:rPr lang="it-IT" sz="1900" dirty="0"/>
              <a:t>Regole che dipendono dalla dimensione dello schermo</a:t>
            </a:r>
          </a:p>
          <a:p>
            <a:endParaRPr lang="it-IT" sz="2600" dirty="0"/>
          </a:p>
        </p:txBody>
      </p:sp>
    </p:spTree>
    <p:extLst>
      <p:ext uri="{BB962C8B-B14F-4D97-AF65-F5344CB8AC3E}">
        <p14:creationId xmlns:p14="http://schemas.microsoft.com/office/powerpoint/2010/main" val="187095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800" y="371450"/>
            <a:ext cx="10354199" cy="648072"/>
          </a:xfrm>
        </p:spPr>
        <p:txBody>
          <a:bodyPr>
            <a:normAutofit fontScale="90000"/>
          </a:bodyPr>
          <a:lstStyle/>
          <a:p>
            <a:r>
              <a:rPr lang="it-IT"/>
              <a:t>Layout Responsive - Media </a:t>
            </a:r>
            <a:r>
              <a:rPr lang="it-IT" dirty="0"/>
              <a:t>Q</a:t>
            </a:r>
            <a:r>
              <a:rPr lang="it-IT"/>
              <a:t>ueries</a:t>
            </a:r>
            <a:endParaRPr lang="it-IT" dirty="0"/>
          </a:p>
        </p:txBody>
      </p:sp>
      <p:sp>
        <p:nvSpPr>
          <p:cNvPr id="5" name="TextBox 4"/>
          <p:cNvSpPr txBox="1"/>
          <p:nvPr/>
        </p:nvSpPr>
        <p:spPr>
          <a:xfrm>
            <a:off x="1837800" y="1772816"/>
            <a:ext cx="8722696" cy="5078313"/>
          </a:xfrm>
          <a:prstGeom prst="rect">
            <a:avLst/>
          </a:prstGeom>
          <a:noFill/>
        </p:spPr>
        <p:txBody>
          <a:bodyPr wrap="square" rtlCol="0">
            <a:spAutoFit/>
          </a:bodyPr>
          <a:lstStyle/>
          <a:p>
            <a:r>
              <a:rPr lang="en-US" sz="2000" dirty="0">
                <a:solidFill>
                  <a:srgbClr val="3F7F7F"/>
                </a:solidFill>
                <a:latin typeface="Courier" pitchFamily="2" charset="0"/>
                <a:ea typeface="ＭＳ 明朝"/>
                <a:cs typeface="Monaco"/>
              </a:rPr>
              <a:t>@media</a:t>
            </a:r>
            <a:r>
              <a:rPr lang="en-US" sz="2000" dirty="0">
                <a:latin typeface="Courier" pitchFamily="2" charset="0"/>
                <a:ea typeface="ＭＳ 明朝"/>
                <a:cs typeface="Monaco"/>
              </a:rPr>
              <a:t> </a:t>
            </a:r>
            <a:r>
              <a:rPr lang="en-US" sz="2000" dirty="0">
                <a:solidFill>
                  <a:srgbClr val="2A00E1"/>
                </a:solidFill>
                <a:latin typeface="Courier" pitchFamily="2" charset="0"/>
                <a:ea typeface="ＭＳ 明朝"/>
                <a:cs typeface="Monaco"/>
              </a:rPr>
              <a:t>only</a:t>
            </a:r>
            <a:r>
              <a:rPr lang="en-US" sz="2000" dirty="0">
                <a:latin typeface="Courier" pitchFamily="2" charset="0"/>
                <a:ea typeface="ＭＳ 明朝"/>
                <a:cs typeface="Monaco"/>
              </a:rPr>
              <a:t> </a:t>
            </a:r>
            <a:r>
              <a:rPr lang="en-US" sz="2000" dirty="0">
                <a:solidFill>
                  <a:srgbClr val="000000"/>
                </a:solidFill>
                <a:latin typeface="Courier" pitchFamily="2" charset="0"/>
                <a:ea typeface="ＭＳ 明朝"/>
                <a:cs typeface="Monaco"/>
              </a:rPr>
              <a:t>screen and (min-width: 1280px)</a:t>
            </a:r>
            <a:endParaRPr lang="it-IT" sz="2000" dirty="0">
              <a:latin typeface="Courier" pitchFamily="2" charset="0"/>
              <a:ea typeface="ＭＳ 明朝"/>
              <a:cs typeface="Times New Roman"/>
            </a:endParaRPr>
          </a:p>
          <a:p>
            <a:r>
              <a:rPr lang="en-US" sz="2000" dirty="0">
                <a:solidFill>
                  <a:srgbClr val="000000"/>
                </a:solidFill>
                <a:latin typeface="Courier" pitchFamily="2" charset="0"/>
                <a:ea typeface="ＭＳ 明朝"/>
                <a:cs typeface="Monaco"/>
              </a:rPr>
              <a:t>{</a:t>
            </a:r>
            <a:endParaRPr lang="it-IT" sz="2000" dirty="0">
              <a:latin typeface="Courier" pitchFamily="2" charset="0"/>
              <a:ea typeface="ＭＳ 明朝"/>
              <a:cs typeface="Times New Roman"/>
            </a:endParaRPr>
          </a:p>
          <a:p>
            <a:r>
              <a:rPr lang="en-US" sz="2000" dirty="0">
                <a:latin typeface="Courier" pitchFamily="2" charset="0"/>
                <a:ea typeface="ＭＳ 明朝"/>
                <a:cs typeface="Monaco"/>
              </a:rPr>
              <a:t>    </a:t>
            </a:r>
            <a:r>
              <a:rPr lang="en-US" sz="2000" b="1" dirty="0">
                <a:solidFill>
                  <a:srgbClr val="3F7F7F"/>
                </a:solidFill>
                <a:latin typeface="Courier" pitchFamily="2" charset="0"/>
                <a:ea typeface="ＭＳ 明朝"/>
                <a:cs typeface="Monaco"/>
              </a:rPr>
              <a:t>p</a:t>
            </a:r>
            <a:endParaRPr lang="it-IT" sz="2000" dirty="0">
              <a:latin typeface="Courier" pitchFamily="2" charset="0"/>
              <a:ea typeface="ＭＳ 明朝"/>
              <a:cs typeface="Times New Roman"/>
            </a:endParaRPr>
          </a:p>
          <a:p>
            <a:r>
              <a:rPr lang="en-US" sz="2000" dirty="0">
                <a:latin typeface="Courier" pitchFamily="2" charset="0"/>
                <a:ea typeface="ＭＳ 明朝"/>
                <a:cs typeface="Monaco"/>
              </a:rPr>
              <a:t>    </a:t>
            </a:r>
            <a:r>
              <a:rPr lang="en-US" sz="2000" dirty="0">
                <a:solidFill>
                  <a:srgbClr val="000000"/>
                </a:solidFill>
                <a:latin typeface="Courier" pitchFamily="2" charset="0"/>
                <a:ea typeface="ＭＳ 明朝"/>
                <a:cs typeface="Monaco"/>
              </a:rPr>
              <a:t>{</a:t>
            </a:r>
            <a:endParaRPr lang="it-IT" sz="2000" dirty="0">
              <a:latin typeface="Courier" pitchFamily="2" charset="0"/>
              <a:ea typeface="ＭＳ 明朝"/>
              <a:cs typeface="Times New Roman"/>
            </a:endParaRPr>
          </a:p>
          <a:p>
            <a:r>
              <a:rPr lang="en-US" sz="2000" dirty="0">
                <a:latin typeface="Courier" pitchFamily="2" charset="0"/>
                <a:ea typeface="ＭＳ 明朝"/>
                <a:cs typeface="Monaco"/>
              </a:rPr>
              <a:t>        </a:t>
            </a:r>
            <a:r>
              <a:rPr lang="en-US" sz="2000" dirty="0" err="1">
                <a:solidFill>
                  <a:srgbClr val="7F007F"/>
                </a:solidFill>
                <a:latin typeface="Courier" pitchFamily="2" charset="0"/>
                <a:ea typeface="ＭＳ 明朝"/>
                <a:cs typeface="Monaco"/>
              </a:rPr>
              <a:t>background-color</a:t>
            </a:r>
            <a:r>
              <a:rPr lang="en-US" sz="2000" dirty="0" err="1">
                <a:solidFill>
                  <a:srgbClr val="000000"/>
                </a:solidFill>
                <a:latin typeface="Courier" pitchFamily="2" charset="0"/>
                <a:ea typeface="ＭＳ 明朝"/>
                <a:cs typeface="Monaco"/>
              </a:rPr>
              <a:t>:</a:t>
            </a:r>
            <a:r>
              <a:rPr lang="en-US" sz="2000" i="1" dirty="0" err="1">
                <a:solidFill>
                  <a:srgbClr val="2A00E1"/>
                </a:solidFill>
                <a:latin typeface="Courier" pitchFamily="2" charset="0"/>
                <a:ea typeface="ＭＳ 明朝"/>
                <a:cs typeface="Monaco"/>
              </a:rPr>
              <a:t>red</a:t>
            </a:r>
            <a:r>
              <a:rPr lang="en-US" sz="2000" dirty="0">
                <a:solidFill>
                  <a:srgbClr val="000000"/>
                </a:solidFill>
                <a:latin typeface="Courier" pitchFamily="2" charset="0"/>
                <a:ea typeface="ＭＳ 明朝"/>
                <a:cs typeface="Monaco"/>
              </a:rPr>
              <a:t>;</a:t>
            </a:r>
            <a:endParaRPr lang="it-IT" sz="2000" dirty="0">
              <a:latin typeface="Courier" pitchFamily="2" charset="0"/>
              <a:ea typeface="ＭＳ 明朝"/>
              <a:cs typeface="Times New Roman"/>
            </a:endParaRPr>
          </a:p>
          <a:p>
            <a:r>
              <a:rPr lang="en-US" sz="2000" dirty="0">
                <a:solidFill>
                  <a:srgbClr val="000000"/>
                </a:solidFill>
                <a:latin typeface="Courier" pitchFamily="2" charset="0"/>
                <a:ea typeface="ＭＳ 明朝"/>
                <a:cs typeface="Monaco"/>
              </a:rPr>
              <a:t>    }</a:t>
            </a:r>
            <a:endParaRPr lang="it-IT" sz="2000" dirty="0">
              <a:latin typeface="Courier" pitchFamily="2" charset="0"/>
              <a:ea typeface="ＭＳ 明朝"/>
              <a:cs typeface="Times New Roman"/>
            </a:endParaRPr>
          </a:p>
          <a:p>
            <a:r>
              <a:rPr lang="en-US" sz="2000" dirty="0">
                <a:solidFill>
                  <a:srgbClr val="000000"/>
                </a:solidFill>
                <a:latin typeface="Courier" pitchFamily="2" charset="0"/>
                <a:ea typeface="ＭＳ 明朝"/>
                <a:cs typeface="Monaco"/>
              </a:rPr>
              <a:t>}</a:t>
            </a:r>
            <a:endParaRPr lang="it-IT" sz="2000" dirty="0">
              <a:latin typeface="Courier" pitchFamily="2" charset="0"/>
              <a:ea typeface="ＭＳ 明朝"/>
              <a:cs typeface="Times New Roman"/>
            </a:endParaRPr>
          </a:p>
          <a:p>
            <a:r>
              <a:rPr lang="en-US" sz="2000" dirty="0">
                <a:solidFill>
                  <a:srgbClr val="3F7F7F"/>
                </a:solidFill>
                <a:latin typeface="Courier" pitchFamily="2" charset="0"/>
                <a:ea typeface="ＭＳ 明朝"/>
                <a:cs typeface="Monaco"/>
              </a:rPr>
              <a:t>@media</a:t>
            </a:r>
            <a:r>
              <a:rPr lang="en-US" sz="2000" dirty="0">
                <a:latin typeface="Courier" pitchFamily="2" charset="0"/>
                <a:ea typeface="ＭＳ 明朝"/>
                <a:cs typeface="Monaco"/>
              </a:rPr>
              <a:t> </a:t>
            </a:r>
            <a:r>
              <a:rPr lang="en-US" sz="2000" dirty="0">
                <a:solidFill>
                  <a:srgbClr val="2A00E1"/>
                </a:solidFill>
                <a:latin typeface="Courier" pitchFamily="2" charset="0"/>
                <a:ea typeface="ＭＳ 明朝"/>
                <a:cs typeface="Monaco"/>
              </a:rPr>
              <a:t>only</a:t>
            </a:r>
            <a:r>
              <a:rPr lang="en-US" sz="2000" dirty="0">
                <a:latin typeface="Courier" pitchFamily="2" charset="0"/>
                <a:ea typeface="ＭＳ 明朝"/>
                <a:cs typeface="Monaco"/>
              </a:rPr>
              <a:t> </a:t>
            </a:r>
            <a:r>
              <a:rPr lang="en-US" sz="2000" dirty="0">
                <a:solidFill>
                  <a:srgbClr val="000000"/>
                </a:solidFill>
                <a:latin typeface="Courier" pitchFamily="2" charset="0"/>
                <a:ea typeface="ＭＳ 明朝"/>
                <a:cs typeface="Monaco"/>
              </a:rPr>
              <a:t>screen and (min-width: 480px) </a:t>
            </a:r>
          </a:p>
          <a:p>
            <a:r>
              <a:rPr lang="en-US" sz="2000" dirty="0">
                <a:solidFill>
                  <a:srgbClr val="000000"/>
                </a:solidFill>
                <a:latin typeface="Courier" pitchFamily="2" charset="0"/>
                <a:ea typeface="ＭＳ 明朝"/>
                <a:cs typeface="Monaco"/>
              </a:rPr>
              <a:t>                   and (max-width: 1280px)</a:t>
            </a:r>
            <a:endParaRPr lang="it-IT" sz="2000" dirty="0">
              <a:latin typeface="Courier" pitchFamily="2" charset="0"/>
              <a:ea typeface="ＭＳ 明朝"/>
              <a:cs typeface="Times New Roman"/>
            </a:endParaRPr>
          </a:p>
          <a:p>
            <a:r>
              <a:rPr lang="en-US" sz="2000" dirty="0">
                <a:solidFill>
                  <a:srgbClr val="000000"/>
                </a:solidFill>
                <a:latin typeface="Courier" pitchFamily="2" charset="0"/>
                <a:ea typeface="ＭＳ 明朝"/>
                <a:cs typeface="Monaco"/>
              </a:rPr>
              <a:t>{</a:t>
            </a:r>
            <a:endParaRPr lang="it-IT" sz="2000" dirty="0">
              <a:latin typeface="Courier" pitchFamily="2" charset="0"/>
              <a:ea typeface="ＭＳ 明朝"/>
              <a:cs typeface="Times New Roman"/>
            </a:endParaRPr>
          </a:p>
          <a:p>
            <a:r>
              <a:rPr lang="en-US" sz="2000" dirty="0">
                <a:latin typeface="Courier" pitchFamily="2" charset="0"/>
                <a:ea typeface="ＭＳ 明朝"/>
                <a:cs typeface="Monaco"/>
              </a:rPr>
              <a:t>    </a:t>
            </a:r>
            <a:r>
              <a:rPr lang="en-US" sz="2000" b="1" dirty="0">
                <a:solidFill>
                  <a:srgbClr val="3F7F7F"/>
                </a:solidFill>
                <a:latin typeface="Courier" pitchFamily="2" charset="0"/>
                <a:ea typeface="ＭＳ 明朝"/>
                <a:cs typeface="Monaco"/>
              </a:rPr>
              <a:t>p</a:t>
            </a:r>
            <a:endParaRPr lang="it-IT" sz="2000" dirty="0">
              <a:latin typeface="Courier" pitchFamily="2" charset="0"/>
              <a:ea typeface="ＭＳ 明朝"/>
              <a:cs typeface="Times New Roman"/>
            </a:endParaRPr>
          </a:p>
          <a:p>
            <a:r>
              <a:rPr lang="en-US" sz="2000" dirty="0">
                <a:latin typeface="Courier" pitchFamily="2" charset="0"/>
                <a:ea typeface="ＭＳ 明朝"/>
                <a:cs typeface="Monaco"/>
              </a:rPr>
              <a:t>    </a:t>
            </a:r>
            <a:r>
              <a:rPr lang="en-US" sz="2000" dirty="0">
                <a:solidFill>
                  <a:srgbClr val="000000"/>
                </a:solidFill>
                <a:latin typeface="Courier" pitchFamily="2" charset="0"/>
                <a:ea typeface="ＭＳ 明朝"/>
                <a:cs typeface="Monaco"/>
              </a:rPr>
              <a:t>{</a:t>
            </a:r>
            <a:endParaRPr lang="it-IT" sz="2000" dirty="0">
              <a:latin typeface="Courier" pitchFamily="2" charset="0"/>
              <a:ea typeface="ＭＳ 明朝"/>
              <a:cs typeface="Times New Roman"/>
            </a:endParaRPr>
          </a:p>
          <a:p>
            <a:r>
              <a:rPr lang="en-US" sz="2000" dirty="0">
                <a:latin typeface="Courier" pitchFamily="2" charset="0"/>
                <a:ea typeface="ＭＳ 明朝"/>
                <a:cs typeface="Monaco"/>
              </a:rPr>
              <a:t>        </a:t>
            </a:r>
            <a:r>
              <a:rPr lang="en-US" sz="2000" dirty="0">
                <a:solidFill>
                  <a:srgbClr val="7F007F"/>
                </a:solidFill>
                <a:latin typeface="Courier" pitchFamily="2" charset="0"/>
                <a:ea typeface="ＭＳ 明朝"/>
                <a:cs typeface="Monaco"/>
              </a:rPr>
              <a:t>width</a:t>
            </a:r>
            <a:r>
              <a:rPr lang="en-US" sz="2000" dirty="0">
                <a:solidFill>
                  <a:srgbClr val="000000"/>
                </a:solidFill>
                <a:latin typeface="Courier" pitchFamily="2" charset="0"/>
                <a:ea typeface="ＭＳ 明朝"/>
                <a:cs typeface="Monaco"/>
              </a:rPr>
              <a:t>:30%;</a:t>
            </a:r>
          </a:p>
          <a:p>
            <a:r>
              <a:rPr lang="it-IT" sz="2000" dirty="0">
                <a:latin typeface="Courier" pitchFamily="2" charset="0"/>
                <a:ea typeface="ＭＳ 明朝"/>
                <a:cs typeface="Times New Roman"/>
              </a:rPr>
              <a:t>		</a:t>
            </a:r>
          </a:p>
          <a:p>
            <a:r>
              <a:rPr lang="en-US" sz="2000" dirty="0">
                <a:solidFill>
                  <a:srgbClr val="000000"/>
                </a:solidFill>
                <a:latin typeface="Courier" pitchFamily="2" charset="0"/>
                <a:ea typeface="ＭＳ 明朝"/>
                <a:cs typeface="Monaco"/>
              </a:rPr>
              <a:t>    }</a:t>
            </a:r>
            <a:endParaRPr lang="it-IT" sz="2000" dirty="0">
              <a:latin typeface="Courier" pitchFamily="2" charset="0"/>
              <a:ea typeface="ＭＳ 明朝"/>
              <a:cs typeface="Times New Roman"/>
            </a:endParaRPr>
          </a:p>
          <a:p>
            <a:r>
              <a:rPr lang="en-US" sz="2000" dirty="0">
                <a:solidFill>
                  <a:srgbClr val="000000"/>
                </a:solidFill>
                <a:latin typeface="Courier" pitchFamily="2" charset="0"/>
                <a:ea typeface="ＭＳ 明朝"/>
                <a:cs typeface="Monaco"/>
              </a:rPr>
              <a:t>}</a:t>
            </a:r>
            <a:endParaRPr lang="it-IT" sz="2000" dirty="0">
              <a:latin typeface="Courier" pitchFamily="2" charset="0"/>
            </a:endParaRPr>
          </a:p>
        </p:txBody>
      </p:sp>
    </p:spTree>
    <p:extLst>
      <p:ext uri="{BB962C8B-B14F-4D97-AF65-F5344CB8AC3E}">
        <p14:creationId xmlns:p14="http://schemas.microsoft.com/office/powerpoint/2010/main" val="770881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820400" cy="1485900"/>
          </a:xfrm>
        </p:spPr>
        <p:txBody>
          <a:bodyPr/>
          <a:lstStyle/>
          <a:p>
            <a:r>
              <a:rPr lang="it-IT"/>
              <a:t>Layout Responsive – Punti di Rottura</a:t>
            </a:r>
            <a:endParaRPr lang="it-IT" dirty="0"/>
          </a:p>
        </p:txBody>
      </p:sp>
      <p:sp>
        <p:nvSpPr>
          <p:cNvPr id="3" name="Content Placeholder 2"/>
          <p:cNvSpPr>
            <a:spLocks noGrp="1"/>
          </p:cNvSpPr>
          <p:nvPr>
            <p:ph idx="1"/>
          </p:nvPr>
        </p:nvSpPr>
        <p:spPr>
          <a:xfrm>
            <a:off x="1775520" y="1988840"/>
            <a:ext cx="10081120" cy="2016224"/>
          </a:xfrm>
        </p:spPr>
        <p:txBody>
          <a:bodyPr>
            <a:normAutofit/>
          </a:bodyPr>
          <a:lstStyle/>
          <a:p>
            <a:pPr marL="0" indent="0">
              <a:buNone/>
            </a:pPr>
            <a:r>
              <a:rPr lang="it-IT" sz="2600" dirty="0"/>
              <a:t>Definiscono le dimensioni massime e minime secondo cui il browser deve cambiare gli stili da applicare </a:t>
            </a:r>
          </a:p>
        </p:txBody>
      </p:sp>
      <p:pic>
        <p:nvPicPr>
          <p:cNvPr id="12292" name="Picture 4" descr="Breakpoints in Responsive Web Design">
            <a:extLst>
              <a:ext uri="{FF2B5EF4-FFF2-40B4-BE49-F238E27FC236}">
                <a16:creationId xmlns:a16="http://schemas.microsoft.com/office/drawing/2014/main" id="{D46B7241-0262-4B90-8DD4-92803FECE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3140968"/>
            <a:ext cx="9988389" cy="342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8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820400" cy="1485900"/>
          </a:xfrm>
        </p:spPr>
        <p:txBody>
          <a:bodyPr/>
          <a:lstStyle/>
          <a:p>
            <a:r>
              <a:rPr lang="it-IT"/>
              <a:t>Layout Responsive – </a:t>
            </a:r>
            <a:r>
              <a:rPr lang="it-IT" sz="3800"/>
              <a:t>Su cosa agisce?</a:t>
            </a:r>
            <a:endParaRPr lang="it-IT" sz="3800" dirty="0"/>
          </a:p>
        </p:txBody>
      </p:sp>
      <p:sp>
        <p:nvSpPr>
          <p:cNvPr id="6" name="Content Placeholder 5"/>
          <p:cNvSpPr>
            <a:spLocks noGrp="1"/>
          </p:cNvSpPr>
          <p:nvPr>
            <p:ph idx="1"/>
          </p:nvPr>
        </p:nvSpPr>
        <p:spPr>
          <a:xfrm>
            <a:off x="1775520" y="1988840"/>
            <a:ext cx="10416480" cy="3581400"/>
          </a:xfrm>
        </p:spPr>
        <p:txBody>
          <a:bodyPr>
            <a:normAutofit/>
          </a:bodyPr>
          <a:lstStyle/>
          <a:p>
            <a:r>
              <a:rPr lang="it-IT" sz="2600" dirty="0"/>
              <a:t>La dimensione del font</a:t>
            </a:r>
          </a:p>
          <a:p>
            <a:r>
              <a:rPr lang="it-IT" sz="2600" dirty="0"/>
              <a:t>Il numero delle colonne e la loro posizione</a:t>
            </a:r>
          </a:p>
          <a:p>
            <a:r>
              <a:rPr lang="it-IT" sz="2600" dirty="0"/>
              <a:t>La visibilità di alcune parti della pagina</a:t>
            </a:r>
          </a:p>
          <a:p>
            <a:pPr marL="0" indent="0">
              <a:buNone/>
            </a:pPr>
            <a:endParaRPr lang="it-IT" sz="2600" dirty="0"/>
          </a:p>
        </p:txBody>
      </p:sp>
      <p:pic>
        <p:nvPicPr>
          <p:cNvPr id="4" name="Immagine 3">
            <a:extLst>
              <a:ext uri="{FF2B5EF4-FFF2-40B4-BE49-F238E27FC236}">
                <a16:creationId xmlns:a16="http://schemas.microsoft.com/office/drawing/2014/main" id="{EC802B40-AC33-4985-9DEF-68F917B632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9536" y="3956042"/>
            <a:ext cx="5990191" cy="2589510"/>
          </a:xfrm>
          <a:prstGeom prst="rect">
            <a:avLst/>
          </a:prstGeom>
        </p:spPr>
      </p:pic>
      <p:pic>
        <p:nvPicPr>
          <p:cNvPr id="7" name="Immagine 6">
            <a:extLst>
              <a:ext uri="{FF2B5EF4-FFF2-40B4-BE49-F238E27FC236}">
                <a16:creationId xmlns:a16="http://schemas.microsoft.com/office/drawing/2014/main" id="{FF84E167-DEAA-4CFD-A173-21FB505CEE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4312" y="3785836"/>
            <a:ext cx="2736304" cy="2929923"/>
          </a:xfrm>
          <a:prstGeom prst="rect">
            <a:avLst/>
          </a:prstGeom>
        </p:spPr>
      </p:pic>
    </p:spTree>
    <p:extLst>
      <p:ext uri="{BB962C8B-B14F-4D97-AF65-F5344CB8AC3E}">
        <p14:creationId xmlns:p14="http://schemas.microsoft.com/office/powerpoint/2010/main" val="269390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Cro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Montserrat"/>
        <a:ea typeface=""/>
        <a:cs typeface=""/>
      </a:majorFont>
      <a:minorFont>
        <a:latin typeface="Montserrat"/>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lnDef>
      <a:spPr>
        <a:ln w="19050">
          <a:solidFill>
            <a:srgbClr val="1F497D"/>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29524</TotalTime>
  <Words>4998</Words>
  <Application>Microsoft Office PowerPoint</Application>
  <PresentationFormat>Widescreen</PresentationFormat>
  <Paragraphs>1180</Paragraphs>
  <Slides>124</Slides>
  <Notes>78</Notes>
  <HiddenSlides>1</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124</vt:i4>
      </vt:variant>
    </vt:vector>
  </HeadingPairs>
  <TitlesOfParts>
    <vt:vector size="138" baseType="lpstr">
      <vt:lpstr>Arial</vt:lpstr>
      <vt:lpstr>Calibri</vt:lpstr>
      <vt:lpstr>Consolas</vt:lpstr>
      <vt:lpstr>Courier</vt:lpstr>
      <vt:lpstr>Courier New</vt:lpstr>
      <vt:lpstr>Franklin Gothic Book</vt:lpstr>
      <vt:lpstr>Lucida Console</vt:lpstr>
      <vt:lpstr>Montserrat</vt:lpstr>
      <vt:lpstr>Segoe UI</vt:lpstr>
      <vt:lpstr>Times New Roman</vt:lpstr>
      <vt:lpstr>Titillium Web</vt:lpstr>
      <vt:lpstr>Verdana</vt:lpstr>
      <vt:lpstr>Wingdings</vt:lpstr>
      <vt:lpstr>Crop</vt:lpstr>
      <vt:lpstr>Cascading Style sheets</vt:lpstr>
      <vt:lpstr>A cosa serve il CSS</vt:lpstr>
      <vt:lpstr>Le basi</vt:lpstr>
      <vt:lpstr>Come Funziona il CSS</vt:lpstr>
      <vt:lpstr>CSS – Come includerli in una pagina web</vt:lpstr>
      <vt:lpstr>CSS - Commenti</vt:lpstr>
      <vt:lpstr>CSS - Sintassi</vt:lpstr>
      <vt:lpstr>CSS - Selettori </vt:lpstr>
      <vt:lpstr>Selettori - Universale </vt:lpstr>
      <vt:lpstr>Selettori - Universale </vt:lpstr>
      <vt:lpstr>Selettori - Tag</vt:lpstr>
      <vt:lpstr>Selettori - Tag</vt:lpstr>
      <vt:lpstr>Selettori - Identificativo</vt:lpstr>
      <vt:lpstr>Selettori - Identificativo</vt:lpstr>
      <vt:lpstr>Selettore - Classe</vt:lpstr>
      <vt:lpstr>Selettore - Classe</vt:lpstr>
      <vt:lpstr>Selettore - Classi</vt:lpstr>
      <vt:lpstr>Selettore - Classi</vt:lpstr>
      <vt:lpstr>Selettori – Combinazioni </vt:lpstr>
      <vt:lpstr>Combinazioni – Tipo+Identificativo</vt:lpstr>
      <vt:lpstr>Combinazioni – Tipo+Identificativo</vt:lpstr>
      <vt:lpstr>Combinazioni – Tipo+Classe</vt:lpstr>
      <vt:lpstr>Combinazioni – Tipo+Classe</vt:lpstr>
      <vt:lpstr>Selettori - Relazionali</vt:lpstr>
      <vt:lpstr>Relazionali - Discendenti</vt:lpstr>
      <vt:lpstr>Combinazioni - Discendenti</vt:lpstr>
      <vt:lpstr>Relazionali - Figli</vt:lpstr>
      <vt:lpstr>Relazionali - Figli</vt:lpstr>
      <vt:lpstr>Relazionali - Fratelli</vt:lpstr>
      <vt:lpstr>Relazionali – Fratelli (caso generale)</vt:lpstr>
      <vt:lpstr>Relazionali – Fratelli (caso adiacenti)</vt:lpstr>
      <vt:lpstr>Selettori - Attributi</vt:lpstr>
      <vt:lpstr>Selettori - Attributi</vt:lpstr>
      <vt:lpstr>Selettori - Attributi</vt:lpstr>
      <vt:lpstr>Selettore - Pseudoclassi</vt:lpstr>
      <vt:lpstr>Selettore – Pseudoclassi Esempi</vt:lpstr>
      <vt:lpstr>Selettori - PseudoElementi</vt:lpstr>
      <vt:lpstr>Selettori - PseudoElementi</vt:lpstr>
      <vt:lpstr>Selettore – PseudoElementi Esempio</vt:lpstr>
      <vt:lpstr>Selettori - Raggruppamento</vt:lpstr>
      <vt:lpstr>Esempi particolari</vt:lpstr>
      <vt:lpstr>Stili CSS</vt:lpstr>
      <vt:lpstr>Stili - Dimensioni</vt:lpstr>
      <vt:lpstr>Stili - Colori</vt:lpstr>
      <vt:lpstr>Stili - Colori</vt:lpstr>
      <vt:lpstr>Stili - Colori</vt:lpstr>
      <vt:lpstr>Stili – Colori Esempio</vt:lpstr>
      <vt:lpstr>Stili - Sfondo </vt:lpstr>
      <vt:lpstr>Stili – Sfondo con Immagine</vt:lpstr>
      <vt:lpstr>Stili – Sfondo con Immagine</vt:lpstr>
      <vt:lpstr>Stili – Sfondo con Immagine</vt:lpstr>
      <vt:lpstr>Stili – Sfondo con Immagine</vt:lpstr>
      <vt:lpstr>Stili – Sfondo con Immagine</vt:lpstr>
      <vt:lpstr>Stili - Testo</vt:lpstr>
      <vt:lpstr>Stili - Testo</vt:lpstr>
      <vt:lpstr>Stili - Font</vt:lpstr>
      <vt:lpstr>Stili - Font </vt:lpstr>
      <vt:lpstr>Stili - Font</vt:lpstr>
      <vt:lpstr>Stili - Link</vt:lpstr>
      <vt:lpstr>Stili – Liste Ordinate</vt:lpstr>
      <vt:lpstr>Stili – Liste non Ordinate</vt:lpstr>
      <vt:lpstr>Stili - Liste</vt:lpstr>
      <vt:lpstr>Tabelle</vt:lpstr>
      <vt:lpstr>Tabelle</vt:lpstr>
      <vt:lpstr>Stili – Box Model</vt:lpstr>
      <vt:lpstr>Box Model – Dimensioni</vt:lpstr>
      <vt:lpstr>Box Model – Dimensioni </vt:lpstr>
      <vt:lpstr>Box Model Esempio</vt:lpstr>
      <vt:lpstr>Stili - Bordo</vt:lpstr>
      <vt:lpstr>Stili - Display</vt:lpstr>
      <vt:lpstr>Stili - Display</vt:lpstr>
      <vt:lpstr>Stili - Visibility</vt:lpstr>
      <vt:lpstr>Stili - Display e Visibility Esempio</vt:lpstr>
      <vt:lpstr>Stili - Display Esempio</vt:lpstr>
      <vt:lpstr>Stili - Posizionamento</vt:lpstr>
      <vt:lpstr>Posizionamento - Static</vt:lpstr>
      <vt:lpstr>Posizionamento - Fixed</vt:lpstr>
      <vt:lpstr>Posizionamento - Relative</vt:lpstr>
      <vt:lpstr>Posizionamento - Absolute</vt:lpstr>
      <vt:lpstr>Posizionamento - Sovrapposizione</vt:lpstr>
      <vt:lpstr>Stili – Float </vt:lpstr>
      <vt:lpstr>Stili – Float</vt:lpstr>
      <vt:lpstr>Stili – Float Esempio</vt:lpstr>
      <vt:lpstr>Stili - Float Esempio</vt:lpstr>
      <vt:lpstr>Layout Patterns</vt:lpstr>
      <vt:lpstr>Le parti tipiche di una pagina web</vt:lpstr>
      <vt:lpstr>Layout Fluido</vt:lpstr>
      <vt:lpstr>Layout fluido</vt:lpstr>
      <vt:lpstr>Layout Fisso</vt:lpstr>
      <vt:lpstr>Layout fisso</vt:lpstr>
      <vt:lpstr>Layout a tre colonne</vt:lpstr>
      <vt:lpstr>Layout a tre colonne</vt:lpstr>
      <vt:lpstr>Layout Responsive </vt:lpstr>
      <vt:lpstr>Layout Responsive - Esempio</vt:lpstr>
      <vt:lpstr>Layout Responsive – CSS 2</vt:lpstr>
      <vt:lpstr>Layout Responsive - CSS 3</vt:lpstr>
      <vt:lpstr>Layout Responsive - Media Queries</vt:lpstr>
      <vt:lpstr>Layout Responsive – Punti di Rottura</vt:lpstr>
      <vt:lpstr>Layout Responsive – Su cosa agisce?</vt:lpstr>
      <vt:lpstr>Responsive Web Design - Esempio</vt:lpstr>
      <vt:lpstr>Responsive Web Design - Esempio</vt:lpstr>
      <vt:lpstr>Responsive Web Design - Esempio</vt:lpstr>
      <vt:lpstr>Responsive Web Design - Esempio</vt:lpstr>
      <vt:lpstr>Responsive Web Design - Esempio</vt:lpstr>
      <vt:lpstr>Responsive Web Design - Esempio</vt:lpstr>
      <vt:lpstr>Responsive Web Design - Esempio</vt:lpstr>
      <vt:lpstr>Responsive Web Design - Esempio</vt:lpstr>
      <vt:lpstr>Responsive Web Design - Esempio</vt:lpstr>
      <vt:lpstr>Responsive Web Design - Esempio</vt:lpstr>
      <vt:lpstr>Esercizi </vt:lpstr>
      <vt:lpstr>Esercizio 1 – Task 1</vt:lpstr>
      <vt:lpstr>Esercizio 1 – Task 2</vt:lpstr>
      <vt:lpstr>Esercizio 1 – Task 3</vt:lpstr>
      <vt:lpstr>Esercizio 1 – Task 4 (parte 1)</vt:lpstr>
      <vt:lpstr>Esercizio 1 – Task 4 (parte 2)</vt:lpstr>
      <vt:lpstr>Esercizio 1 – Task 5</vt:lpstr>
      <vt:lpstr>Esercizio 2</vt:lpstr>
      <vt:lpstr>Esercizio 3 – Task 1</vt:lpstr>
      <vt:lpstr>Esercizio 3 – Task 2</vt:lpstr>
      <vt:lpstr>Esercizio 4 – Task 1</vt:lpstr>
      <vt:lpstr>Esercizio 4 – Task 1</vt:lpstr>
      <vt:lpstr>Esercizio 4 – Task 2</vt:lpstr>
      <vt:lpstr>Esercizio 4 – Task 2</vt:lpstr>
      <vt:lpstr>Esercizio 4 – Task 3</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Carcangiu</dc:creator>
  <cp:lastModifiedBy>Alessandro Carcangiu</cp:lastModifiedBy>
  <cp:revision>952</cp:revision>
  <dcterms:created xsi:type="dcterms:W3CDTF">2016-04-14T17:55:40Z</dcterms:created>
  <dcterms:modified xsi:type="dcterms:W3CDTF">2020-03-21T14:42:19Z</dcterms:modified>
</cp:coreProperties>
</file>